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70" r:id="rId10"/>
    <p:sldId id="269" r:id="rId11"/>
    <p:sldId id="264" r:id="rId12"/>
    <p:sldId id="265" r:id="rId13"/>
    <p:sldId id="266" r:id="rId14"/>
    <p:sldId id="267" r:id="rId15"/>
    <p:sldId id="268"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56" autoAdjust="0"/>
    <p:restoredTop sz="94660"/>
  </p:normalViewPr>
  <p:slideViewPr>
    <p:cSldViewPr>
      <p:cViewPr varScale="1">
        <p:scale>
          <a:sx n="103" d="100"/>
          <a:sy n="103" d="100"/>
        </p:scale>
        <p:origin x="-198"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F39D5F2-4302-435F-AED8-B1F54D23F5A9}" type="datetimeFigureOut">
              <a:rPr lang="en-GB" smtClean="0"/>
              <a:pPr/>
              <a:t>17/05/2016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752D90E-0F93-48CF-83DA-260C0451BE66}"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F39D5F2-4302-435F-AED8-B1F54D23F5A9}" type="datetimeFigureOut">
              <a:rPr lang="en-GB" smtClean="0"/>
              <a:pPr/>
              <a:t>17/05/2016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752D90E-0F93-48CF-83DA-260C0451BE66}"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F39D5F2-4302-435F-AED8-B1F54D23F5A9}" type="datetimeFigureOut">
              <a:rPr lang="en-GB" smtClean="0"/>
              <a:pPr/>
              <a:t>17/05/2016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752D90E-0F93-48CF-83DA-260C0451BE66}"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F39D5F2-4302-435F-AED8-B1F54D23F5A9}" type="datetimeFigureOut">
              <a:rPr lang="en-GB" smtClean="0"/>
              <a:pPr/>
              <a:t>17/05/2016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752D90E-0F93-48CF-83DA-260C0451BE66}"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F39D5F2-4302-435F-AED8-B1F54D23F5A9}" type="datetimeFigureOut">
              <a:rPr lang="en-GB" smtClean="0"/>
              <a:pPr/>
              <a:t>17/05/2016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752D90E-0F93-48CF-83DA-260C0451BE66}"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F39D5F2-4302-435F-AED8-B1F54D23F5A9}" type="datetimeFigureOut">
              <a:rPr lang="en-GB" smtClean="0"/>
              <a:pPr/>
              <a:t>17/05/2016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752D90E-0F93-48CF-83DA-260C0451BE66}"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5F39D5F2-4302-435F-AED8-B1F54D23F5A9}" type="datetimeFigureOut">
              <a:rPr lang="en-GB" smtClean="0"/>
              <a:pPr/>
              <a:t>17/05/2016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752D90E-0F93-48CF-83DA-260C0451BE66}"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F39D5F2-4302-435F-AED8-B1F54D23F5A9}" type="datetimeFigureOut">
              <a:rPr lang="en-GB" smtClean="0"/>
              <a:pPr/>
              <a:t>17/05/2016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752D90E-0F93-48CF-83DA-260C0451BE66}"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39D5F2-4302-435F-AED8-B1F54D23F5A9}" type="datetimeFigureOut">
              <a:rPr lang="en-GB" smtClean="0"/>
              <a:pPr/>
              <a:t>17/05/2016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752D90E-0F93-48CF-83DA-260C0451BE66}"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39D5F2-4302-435F-AED8-B1F54D23F5A9}" type="datetimeFigureOut">
              <a:rPr lang="en-GB" smtClean="0"/>
              <a:pPr/>
              <a:t>17/05/2016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752D90E-0F93-48CF-83DA-260C0451BE66}"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39D5F2-4302-435F-AED8-B1F54D23F5A9}" type="datetimeFigureOut">
              <a:rPr lang="en-GB" smtClean="0"/>
              <a:pPr/>
              <a:t>17/05/2016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752D90E-0F93-48CF-83DA-260C0451BE66}"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39D5F2-4302-435F-AED8-B1F54D23F5A9}" type="datetimeFigureOut">
              <a:rPr lang="en-GB" smtClean="0"/>
              <a:pPr/>
              <a:t>17/05/2016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52D90E-0F93-48CF-83DA-260C0451BE66}"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scotpho.org.uk/"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584" y="260648"/>
            <a:ext cx="7772400" cy="1470025"/>
          </a:xfrm>
        </p:spPr>
        <p:txBody>
          <a:bodyPr/>
          <a:lstStyle/>
          <a:p>
            <a:r>
              <a:rPr lang="en-GB" dirty="0" err="1" smtClean="0"/>
              <a:t>ScotPHO</a:t>
            </a:r>
            <a:r>
              <a:rPr lang="en-GB" dirty="0" smtClean="0"/>
              <a:t> profiles storyboard</a:t>
            </a:r>
            <a:endParaRPr lang="en-GB" dirty="0"/>
          </a:p>
        </p:txBody>
      </p:sp>
      <p:sp>
        <p:nvSpPr>
          <p:cNvPr id="4" name="TextBox 3"/>
          <p:cNvSpPr txBox="1"/>
          <p:nvPr/>
        </p:nvSpPr>
        <p:spPr>
          <a:xfrm>
            <a:off x="755576" y="2276872"/>
            <a:ext cx="8136904" cy="3970318"/>
          </a:xfrm>
          <a:prstGeom prst="rect">
            <a:avLst/>
          </a:prstGeom>
          <a:noFill/>
        </p:spPr>
        <p:txBody>
          <a:bodyPr wrap="square" rtlCol="0">
            <a:spAutoFit/>
          </a:bodyPr>
          <a:lstStyle/>
          <a:p>
            <a:r>
              <a:rPr lang="en-GB" dirty="0" smtClean="0"/>
              <a:t>This presentation </a:t>
            </a:r>
            <a:r>
              <a:rPr lang="en-GB" dirty="0" smtClean="0"/>
              <a:t>provides </a:t>
            </a:r>
            <a:r>
              <a:rPr lang="en-GB" dirty="0" smtClean="0"/>
              <a:t>guidance and support to those who wish to </a:t>
            </a:r>
            <a:r>
              <a:rPr lang="en-GB" dirty="0" smtClean="0"/>
              <a:t>use </a:t>
            </a:r>
            <a:r>
              <a:rPr lang="en-GB" dirty="0" smtClean="0"/>
              <a:t>the </a:t>
            </a:r>
            <a:r>
              <a:rPr lang="en-GB" dirty="0" err="1" smtClean="0"/>
              <a:t>ScotPHO</a:t>
            </a:r>
            <a:r>
              <a:rPr lang="en-GB" dirty="0" smtClean="0"/>
              <a:t> profiles.</a:t>
            </a:r>
          </a:p>
          <a:p>
            <a:endParaRPr lang="en-GB" dirty="0" smtClean="0"/>
          </a:p>
          <a:p>
            <a:r>
              <a:rPr lang="en-GB" dirty="0" smtClean="0"/>
              <a:t>The following topics </a:t>
            </a:r>
            <a:r>
              <a:rPr lang="en-GB" dirty="0" smtClean="0"/>
              <a:t>are covered</a:t>
            </a:r>
            <a:r>
              <a:rPr lang="en-GB" dirty="0" smtClean="0"/>
              <a:t>:</a:t>
            </a:r>
            <a:endParaRPr lang="en-GB" dirty="0"/>
          </a:p>
          <a:p>
            <a:pPr indent="-216000">
              <a:buFont typeface="Arial" pitchFamily="34" charset="0"/>
              <a:buChar char="•"/>
            </a:pPr>
            <a:r>
              <a:rPr lang="en-GB" dirty="0" smtClean="0"/>
              <a:t> How to find the profiles</a:t>
            </a:r>
          </a:p>
          <a:p>
            <a:pPr indent="-216000">
              <a:buFont typeface="Arial" pitchFamily="34" charset="0"/>
              <a:buChar char="•"/>
            </a:pPr>
            <a:r>
              <a:rPr lang="en-GB" dirty="0" smtClean="0"/>
              <a:t> Navigating the profiles</a:t>
            </a:r>
          </a:p>
          <a:p>
            <a:pPr indent="-216000">
              <a:buFont typeface="Arial" pitchFamily="34" charset="0"/>
              <a:buChar char="•"/>
            </a:pPr>
            <a:r>
              <a:rPr lang="en-GB" dirty="0" smtClean="0"/>
              <a:t> Using &amp; understanding spine charts</a:t>
            </a:r>
          </a:p>
          <a:p>
            <a:pPr indent="-216000">
              <a:buFont typeface="Arial" pitchFamily="34" charset="0"/>
              <a:buChar char="•"/>
            </a:pPr>
            <a:r>
              <a:rPr lang="en-GB" dirty="0" smtClean="0"/>
              <a:t> Population tables</a:t>
            </a:r>
          </a:p>
          <a:p>
            <a:pPr indent="-216000">
              <a:buFont typeface="Arial" pitchFamily="34" charset="0"/>
              <a:buChar char="•"/>
            </a:pPr>
            <a:r>
              <a:rPr lang="en-GB" dirty="0" smtClean="0"/>
              <a:t> Rank charts</a:t>
            </a:r>
          </a:p>
          <a:p>
            <a:pPr indent="-216000">
              <a:buFont typeface="Arial" pitchFamily="34" charset="0"/>
              <a:buChar char="•"/>
            </a:pPr>
            <a:r>
              <a:rPr lang="en-GB" dirty="0" smtClean="0"/>
              <a:t> Trend charts</a:t>
            </a:r>
          </a:p>
          <a:p>
            <a:pPr indent="-216000">
              <a:buFont typeface="Arial" pitchFamily="34" charset="0"/>
              <a:buChar char="•"/>
            </a:pPr>
            <a:r>
              <a:rPr lang="en-GB" dirty="0" smtClean="0"/>
              <a:t> Exporting data &amp; printing</a:t>
            </a:r>
          </a:p>
          <a:p>
            <a:pPr indent="-216000">
              <a:buFont typeface="Arial" pitchFamily="34" charset="0"/>
              <a:buChar char="•"/>
            </a:pPr>
            <a:r>
              <a:rPr lang="en-GB" dirty="0" smtClean="0"/>
              <a:t> Background information</a:t>
            </a:r>
          </a:p>
          <a:p>
            <a:pPr indent="-216000">
              <a:buFont typeface="Arial" pitchFamily="34" charset="0"/>
              <a:buChar char="•"/>
            </a:pPr>
            <a:r>
              <a:rPr lang="en-GB" dirty="0" smtClean="0"/>
              <a:t> Keeping up to date</a:t>
            </a:r>
          </a:p>
          <a:p>
            <a:pPr>
              <a:buFont typeface="Arial" pitchFamily="34" charset="0"/>
              <a:buChar char="•"/>
            </a:pPr>
            <a:endParaRPr lang="en-GB"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980728"/>
          </a:xfrm>
        </p:spPr>
        <p:txBody>
          <a:bodyPr/>
          <a:lstStyle/>
          <a:p>
            <a:r>
              <a:rPr lang="en-GB" dirty="0" smtClean="0"/>
              <a:t>Population table</a:t>
            </a:r>
            <a:endParaRPr lang="en-GB" dirty="0"/>
          </a:p>
        </p:txBody>
      </p:sp>
      <p:pic>
        <p:nvPicPr>
          <p:cNvPr id="3074" name="Picture 2"/>
          <p:cNvPicPr>
            <a:picLocks noGrp="1" noChangeAspect="1" noChangeArrowheads="1"/>
          </p:cNvPicPr>
          <p:nvPr>
            <p:ph idx="1"/>
          </p:nvPr>
        </p:nvPicPr>
        <p:blipFill>
          <a:blip r:embed="rId2" cstate="print"/>
          <a:srcRect/>
          <a:stretch>
            <a:fillRect/>
          </a:stretch>
        </p:blipFill>
        <p:spPr bwMode="auto">
          <a:xfrm>
            <a:off x="3486546" y="1628800"/>
            <a:ext cx="5657454" cy="4525963"/>
          </a:xfrm>
          <a:prstGeom prst="rect">
            <a:avLst/>
          </a:prstGeom>
          <a:noFill/>
          <a:ln w="9525">
            <a:noFill/>
            <a:miter lim="800000"/>
            <a:headEnd/>
            <a:tailEnd/>
          </a:ln>
        </p:spPr>
      </p:pic>
      <p:sp>
        <p:nvSpPr>
          <p:cNvPr id="5" name="TextBox 4"/>
          <p:cNvSpPr txBox="1"/>
          <p:nvPr/>
        </p:nvSpPr>
        <p:spPr>
          <a:xfrm>
            <a:off x="179512" y="1628800"/>
            <a:ext cx="3240360" cy="1200329"/>
          </a:xfrm>
          <a:prstGeom prst="rect">
            <a:avLst/>
          </a:prstGeom>
          <a:noFill/>
        </p:spPr>
        <p:txBody>
          <a:bodyPr wrap="square" rtlCol="0">
            <a:spAutoFit/>
          </a:bodyPr>
          <a:lstStyle/>
          <a:p>
            <a:pPr>
              <a:buFont typeface="Arial" pitchFamily="34" charset="0"/>
              <a:buChar char="•"/>
            </a:pPr>
            <a:r>
              <a:rPr lang="en-GB" dirty="0" smtClean="0"/>
              <a:t> This table displays the population of the area for a time period which can be selected using the dropdown menu.</a:t>
            </a:r>
            <a:endParaRPr lang="en-GB" dirty="0"/>
          </a:p>
        </p:txBody>
      </p:sp>
      <p:cxnSp>
        <p:nvCxnSpPr>
          <p:cNvPr id="6" name="Straight Arrow Connector 5"/>
          <p:cNvCxnSpPr/>
          <p:nvPr/>
        </p:nvCxnSpPr>
        <p:spPr>
          <a:xfrm>
            <a:off x="3059832" y="2276872"/>
            <a:ext cx="720080" cy="100811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0" y="3573016"/>
            <a:ext cx="3419872" cy="923330"/>
          </a:xfrm>
          <a:prstGeom prst="rect">
            <a:avLst/>
          </a:prstGeom>
          <a:noFill/>
        </p:spPr>
        <p:txBody>
          <a:bodyPr wrap="square" rtlCol="0">
            <a:spAutoFit/>
          </a:bodyPr>
          <a:lstStyle/>
          <a:p>
            <a:pPr>
              <a:buFont typeface="Arial" pitchFamily="34" charset="0"/>
              <a:buChar char="•"/>
            </a:pPr>
            <a:r>
              <a:rPr lang="en-GB" dirty="0" smtClean="0"/>
              <a:t> Clicking on an indicator will drill down into a rank chart to provide more detail. </a:t>
            </a:r>
            <a:endParaRPr lang="en-GB" dirty="0"/>
          </a:p>
        </p:txBody>
      </p:sp>
      <p:cxnSp>
        <p:nvCxnSpPr>
          <p:cNvPr id="10" name="Straight Arrow Connector 9"/>
          <p:cNvCxnSpPr/>
          <p:nvPr/>
        </p:nvCxnSpPr>
        <p:spPr>
          <a:xfrm>
            <a:off x="3203848" y="3933056"/>
            <a:ext cx="360040" cy="7200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0" y="5085184"/>
            <a:ext cx="3491880" cy="923330"/>
          </a:xfrm>
          <a:prstGeom prst="rect">
            <a:avLst/>
          </a:prstGeom>
          <a:noFill/>
        </p:spPr>
        <p:txBody>
          <a:bodyPr wrap="square" rtlCol="0">
            <a:spAutoFit/>
          </a:bodyPr>
          <a:lstStyle/>
          <a:p>
            <a:pPr>
              <a:buFont typeface="Arial" pitchFamily="34" charset="0"/>
              <a:buChar char="•"/>
            </a:pPr>
            <a:r>
              <a:rPr lang="en-GB" dirty="0" smtClean="0"/>
              <a:t> You can return to the spine chart using the button at the top of the screen.</a:t>
            </a:r>
            <a:endParaRPr lang="en-GB" dirty="0"/>
          </a:p>
        </p:txBody>
      </p:sp>
      <p:cxnSp>
        <p:nvCxnSpPr>
          <p:cNvPr id="15" name="Straight Arrow Connector 14"/>
          <p:cNvCxnSpPr/>
          <p:nvPr/>
        </p:nvCxnSpPr>
        <p:spPr>
          <a:xfrm>
            <a:off x="5148064" y="2060848"/>
            <a:ext cx="0" cy="43204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0"/>
            <a:ext cx="8229600" cy="980728"/>
          </a:xfrm>
        </p:spPr>
        <p:txBody>
          <a:bodyPr/>
          <a:lstStyle/>
          <a:p>
            <a:r>
              <a:rPr lang="en-GB" dirty="0" smtClean="0"/>
              <a:t>Rank chart</a:t>
            </a:r>
            <a:endParaRPr lang="en-GB" dirty="0"/>
          </a:p>
        </p:txBody>
      </p:sp>
      <p:pic>
        <p:nvPicPr>
          <p:cNvPr id="8194" name="Picture 2"/>
          <p:cNvPicPr>
            <a:picLocks noGrp="1" noChangeAspect="1" noChangeArrowheads="1"/>
          </p:cNvPicPr>
          <p:nvPr>
            <p:ph idx="1"/>
          </p:nvPr>
        </p:nvPicPr>
        <p:blipFill>
          <a:blip r:embed="rId2" cstate="print"/>
          <a:srcRect/>
          <a:stretch>
            <a:fillRect/>
          </a:stretch>
        </p:blipFill>
        <p:spPr bwMode="auto">
          <a:xfrm>
            <a:off x="2663280" y="1196752"/>
            <a:ext cx="6480720" cy="5184576"/>
          </a:xfrm>
          <a:prstGeom prst="rect">
            <a:avLst/>
          </a:prstGeom>
          <a:noFill/>
          <a:ln w="9525">
            <a:noFill/>
            <a:miter lim="800000"/>
            <a:headEnd/>
            <a:tailEnd/>
          </a:ln>
        </p:spPr>
      </p:pic>
      <p:sp>
        <p:nvSpPr>
          <p:cNvPr id="5" name="TextBox 4"/>
          <p:cNvSpPr txBox="1"/>
          <p:nvPr/>
        </p:nvSpPr>
        <p:spPr>
          <a:xfrm>
            <a:off x="0" y="836712"/>
            <a:ext cx="2627784" cy="3139321"/>
          </a:xfrm>
          <a:prstGeom prst="rect">
            <a:avLst/>
          </a:prstGeom>
          <a:noFill/>
        </p:spPr>
        <p:txBody>
          <a:bodyPr wrap="square" rtlCol="0">
            <a:spAutoFit/>
          </a:bodyPr>
          <a:lstStyle/>
          <a:p>
            <a:pPr>
              <a:buFont typeface="Arial" pitchFamily="34" charset="0"/>
              <a:buChar char="•"/>
            </a:pPr>
            <a:r>
              <a:rPr lang="en-GB" dirty="0" smtClean="0"/>
              <a:t> Clicking on an indicator in the spine chart will show a ranked chart including each region in the geography you specified.</a:t>
            </a:r>
          </a:p>
          <a:p>
            <a:pPr>
              <a:buFont typeface="Arial" pitchFamily="34" charset="0"/>
              <a:buChar char="•"/>
            </a:pPr>
            <a:endParaRPr lang="en-GB" dirty="0"/>
          </a:p>
          <a:p>
            <a:pPr>
              <a:buFont typeface="Arial" pitchFamily="34" charset="0"/>
              <a:buChar char="•"/>
            </a:pPr>
            <a:r>
              <a:rPr lang="en-GB" dirty="0" smtClean="0"/>
              <a:t> This allows a comparison against the national average and other regions</a:t>
            </a:r>
            <a:endParaRPr lang="en-GB" dirty="0"/>
          </a:p>
        </p:txBody>
      </p:sp>
      <p:sp>
        <p:nvSpPr>
          <p:cNvPr id="6" name="TextBox 5"/>
          <p:cNvSpPr txBox="1"/>
          <p:nvPr/>
        </p:nvSpPr>
        <p:spPr>
          <a:xfrm>
            <a:off x="0" y="4005064"/>
            <a:ext cx="2555776" cy="2308324"/>
          </a:xfrm>
          <a:prstGeom prst="rect">
            <a:avLst/>
          </a:prstGeom>
          <a:noFill/>
        </p:spPr>
        <p:txBody>
          <a:bodyPr wrap="square" rtlCol="0">
            <a:spAutoFit/>
          </a:bodyPr>
          <a:lstStyle/>
          <a:p>
            <a:pPr>
              <a:buFont typeface="Arial" pitchFamily="34" charset="0"/>
              <a:buChar char="•"/>
            </a:pPr>
            <a:r>
              <a:rPr lang="en-GB" dirty="0" smtClean="0"/>
              <a:t> The bars represent 95% confidence intervals. </a:t>
            </a:r>
          </a:p>
          <a:p>
            <a:pPr>
              <a:buFont typeface="Arial" pitchFamily="34" charset="0"/>
              <a:buChar char="•"/>
            </a:pPr>
            <a:endParaRPr lang="en-GB" dirty="0"/>
          </a:p>
          <a:p>
            <a:pPr>
              <a:buFont typeface="Arial" pitchFamily="34" charset="0"/>
              <a:buChar char="•"/>
            </a:pPr>
            <a:r>
              <a:rPr lang="en-GB" dirty="0" smtClean="0"/>
              <a:t> Hovering over an area will display the value associated with it (both averages and confidence intervals).</a:t>
            </a:r>
            <a:endParaRPr lang="en-GB" dirty="0"/>
          </a:p>
        </p:txBody>
      </p:sp>
      <p:sp>
        <p:nvSpPr>
          <p:cNvPr id="7" name="TextBox 6"/>
          <p:cNvSpPr txBox="1"/>
          <p:nvPr/>
        </p:nvSpPr>
        <p:spPr>
          <a:xfrm>
            <a:off x="6012160" y="3068960"/>
            <a:ext cx="2520280" cy="1477328"/>
          </a:xfrm>
          <a:prstGeom prst="rect">
            <a:avLst/>
          </a:prstGeom>
          <a:noFill/>
        </p:spPr>
        <p:txBody>
          <a:bodyPr wrap="square" rtlCol="0">
            <a:spAutoFit/>
          </a:bodyPr>
          <a:lstStyle/>
          <a:p>
            <a:pPr>
              <a:buFont typeface="Arial" pitchFamily="34" charset="0"/>
              <a:buChar char="•"/>
            </a:pPr>
            <a:r>
              <a:rPr lang="en-GB" dirty="0" smtClean="0"/>
              <a:t> Selecting a geography from the dropdown, or clicking on a bar, takes you to the chart on the next page</a:t>
            </a:r>
            <a:endParaRPr lang="en-GB" dirty="0"/>
          </a:p>
        </p:txBody>
      </p:sp>
      <p:cxnSp>
        <p:nvCxnSpPr>
          <p:cNvPr id="8" name="Straight Arrow Connector 7"/>
          <p:cNvCxnSpPr/>
          <p:nvPr/>
        </p:nvCxnSpPr>
        <p:spPr>
          <a:xfrm flipH="1">
            <a:off x="3779912" y="4149080"/>
            <a:ext cx="2232248" cy="7200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flipV="1">
            <a:off x="4139952" y="2204864"/>
            <a:ext cx="1872208" cy="100811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3851920" y="4149080"/>
            <a:ext cx="2160240" cy="28803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1+#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1+#ppt_w/2"/>
                                          </p:val>
                                        </p:tav>
                                        <p:tav tm="100000">
                                          <p:val>
                                            <p:strVal val="#ppt_x"/>
                                          </p:val>
                                        </p:tav>
                                      </p:tavLst>
                                    </p:anim>
                                    <p:anim calcmode="lin" valueType="num">
                                      <p:cBhvr additive="base">
                                        <p:cTn id="16" dur="500" fill="hold"/>
                                        <p:tgtEl>
                                          <p:spTgt spid="8"/>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1+#ppt_w/2"/>
                                          </p:val>
                                        </p:tav>
                                        <p:tav tm="100000">
                                          <p:val>
                                            <p:strVal val="#ppt_x"/>
                                          </p:val>
                                        </p:tav>
                                      </p:tavLst>
                                    </p:anim>
                                    <p:anim calcmode="lin" valueType="num">
                                      <p:cBhvr additive="base">
                                        <p:cTn id="20"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Grp="1" noChangeAspect="1" noChangeArrowheads="1"/>
          </p:cNvPicPr>
          <p:nvPr>
            <p:ph idx="1"/>
          </p:nvPr>
        </p:nvPicPr>
        <p:blipFill>
          <a:blip r:embed="rId2" cstate="print"/>
          <a:srcRect/>
          <a:stretch>
            <a:fillRect/>
          </a:stretch>
        </p:blipFill>
        <p:spPr bwMode="auto">
          <a:xfrm>
            <a:off x="2663280" y="1196752"/>
            <a:ext cx="6480720" cy="5184576"/>
          </a:xfrm>
          <a:prstGeom prst="rect">
            <a:avLst/>
          </a:prstGeom>
          <a:noFill/>
          <a:ln w="9525">
            <a:noFill/>
            <a:miter lim="800000"/>
            <a:headEnd/>
            <a:tailEnd/>
          </a:ln>
        </p:spPr>
      </p:pic>
      <p:sp>
        <p:nvSpPr>
          <p:cNvPr id="5" name="Title 1"/>
          <p:cNvSpPr>
            <a:spLocks noGrp="1"/>
          </p:cNvSpPr>
          <p:nvPr>
            <p:ph type="title"/>
          </p:nvPr>
        </p:nvSpPr>
        <p:spPr>
          <a:xfrm>
            <a:off x="395536" y="0"/>
            <a:ext cx="8229600" cy="980728"/>
          </a:xfrm>
        </p:spPr>
        <p:txBody>
          <a:bodyPr/>
          <a:lstStyle/>
          <a:p>
            <a:r>
              <a:rPr lang="en-GB" dirty="0" smtClean="0"/>
              <a:t>Trend chart</a:t>
            </a:r>
            <a:endParaRPr lang="en-GB" dirty="0"/>
          </a:p>
        </p:txBody>
      </p:sp>
      <p:sp>
        <p:nvSpPr>
          <p:cNvPr id="6" name="TextBox 5"/>
          <p:cNvSpPr txBox="1"/>
          <p:nvPr/>
        </p:nvSpPr>
        <p:spPr>
          <a:xfrm>
            <a:off x="0" y="980728"/>
            <a:ext cx="2627784" cy="5355312"/>
          </a:xfrm>
          <a:prstGeom prst="rect">
            <a:avLst/>
          </a:prstGeom>
          <a:noFill/>
        </p:spPr>
        <p:txBody>
          <a:bodyPr wrap="square" rtlCol="0">
            <a:spAutoFit/>
          </a:bodyPr>
          <a:lstStyle/>
          <a:p>
            <a:pPr>
              <a:buFont typeface="Arial" pitchFamily="34" charset="0"/>
              <a:buChar char="•"/>
            </a:pPr>
            <a:r>
              <a:rPr lang="en-GB" dirty="0" smtClean="0"/>
              <a:t> This shows a time trend for your selected geography. </a:t>
            </a:r>
          </a:p>
          <a:p>
            <a:pPr>
              <a:buFont typeface="Arial" pitchFamily="34" charset="0"/>
              <a:buChar char="•"/>
            </a:pPr>
            <a:endParaRPr lang="en-GB" dirty="0" smtClean="0"/>
          </a:p>
          <a:p>
            <a:pPr>
              <a:buFont typeface="Arial" pitchFamily="34" charset="0"/>
              <a:buChar char="•"/>
            </a:pPr>
            <a:r>
              <a:rPr lang="en-GB" dirty="0" smtClean="0"/>
              <a:t> The blue line shows the indicator’s value over time, along with 95% confidence intervals. </a:t>
            </a:r>
          </a:p>
          <a:p>
            <a:pPr>
              <a:buFont typeface="Arial" pitchFamily="34" charset="0"/>
              <a:buChar char="•"/>
            </a:pPr>
            <a:endParaRPr lang="en-GB" dirty="0"/>
          </a:p>
          <a:p>
            <a:pPr>
              <a:buFont typeface="Arial" pitchFamily="34" charset="0"/>
              <a:buChar char="•"/>
            </a:pPr>
            <a:r>
              <a:rPr lang="en-GB" dirty="0" smtClean="0"/>
              <a:t> The black line shows the comparator (in this case Scotland).</a:t>
            </a:r>
          </a:p>
          <a:p>
            <a:pPr>
              <a:buFont typeface="Arial" pitchFamily="34" charset="0"/>
              <a:buChar char="•"/>
            </a:pPr>
            <a:endParaRPr lang="en-GB" dirty="0"/>
          </a:p>
          <a:p>
            <a:pPr>
              <a:buFont typeface="Arial" pitchFamily="34" charset="0"/>
              <a:buChar char="•"/>
            </a:pPr>
            <a:r>
              <a:rPr lang="en-GB" dirty="0" smtClean="0"/>
              <a:t> Hovering over a point or confidence interval will show values associated with it.</a:t>
            </a:r>
          </a:p>
          <a:p>
            <a:pPr>
              <a:buFont typeface="Arial" pitchFamily="34" charset="0"/>
              <a:buChar char="•"/>
            </a:pPr>
            <a:endParaRPr lang="en-GB" dirty="0"/>
          </a:p>
          <a:p>
            <a:endParaRPr lang="en-GB" dirty="0"/>
          </a:p>
        </p:txBody>
      </p:sp>
      <p:cxnSp>
        <p:nvCxnSpPr>
          <p:cNvPr id="7" name="Straight Arrow Connector 6"/>
          <p:cNvCxnSpPr/>
          <p:nvPr/>
        </p:nvCxnSpPr>
        <p:spPr>
          <a:xfrm>
            <a:off x="2195736" y="2492896"/>
            <a:ext cx="2016224" cy="18002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2411760" y="3645024"/>
            <a:ext cx="1368152" cy="64807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0"/>
            <a:ext cx="8229600" cy="922114"/>
          </a:xfrm>
        </p:spPr>
        <p:txBody>
          <a:bodyPr/>
          <a:lstStyle/>
          <a:p>
            <a:r>
              <a:rPr lang="en-GB" dirty="0" smtClean="0"/>
              <a:t>Exporting data &amp; printing</a:t>
            </a:r>
            <a:endParaRPr lang="en-GB"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827584" y="2276872"/>
            <a:ext cx="7869560" cy="1827307"/>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827584" y="4306759"/>
            <a:ext cx="7776864" cy="2551241"/>
          </a:xfrm>
          <a:prstGeom prst="rect">
            <a:avLst/>
          </a:prstGeom>
          <a:noFill/>
          <a:ln w="9525">
            <a:noFill/>
            <a:miter lim="800000"/>
            <a:headEnd/>
            <a:tailEnd/>
          </a:ln>
        </p:spPr>
      </p:pic>
      <p:sp>
        <p:nvSpPr>
          <p:cNvPr id="9" name="TextBox 8"/>
          <p:cNvSpPr txBox="1"/>
          <p:nvPr/>
        </p:nvSpPr>
        <p:spPr>
          <a:xfrm>
            <a:off x="179512" y="1124744"/>
            <a:ext cx="8964488" cy="923330"/>
          </a:xfrm>
          <a:prstGeom prst="rect">
            <a:avLst/>
          </a:prstGeom>
          <a:noFill/>
        </p:spPr>
        <p:txBody>
          <a:bodyPr wrap="square" rtlCol="0">
            <a:spAutoFit/>
          </a:bodyPr>
          <a:lstStyle/>
          <a:p>
            <a:pPr>
              <a:buFont typeface="Arial" pitchFamily="34" charset="0"/>
              <a:buChar char="•"/>
            </a:pPr>
            <a:r>
              <a:rPr lang="en-GB" dirty="0" smtClean="0"/>
              <a:t> You can export data to Excel from any part of the profiles (shown here with the spine chart page and the view after clicking on an indicator) using the ‘Export’ icon. You can also print charts using the ‘Print Chart’ icon.</a:t>
            </a:r>
            <a:endParaRPr lang="en-GB" dirty="0"/>
          </a:p>
        </p:txBody>
      </p:sp>
      <p:cxnSp>
        <p:nvCxnSpPr>
          <p:cNvPr id="10" name="Straight Arrow Connector 9"/>
          <p:cNvCxnSpPr/>
          <p:nvPr/>
        </p:nvCxnSpPr>
        <p:spPr>
          <a:xfrm>
            <a:off x="1619672" y="1988840"/>
            <a:ext cx="864096" cy="36004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4499992" y="1772816"/>
            <a:ext cx="1368152" cy="64807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3635896" y="1772816"/>
            <a:ext cx="2232248" cy="3456384"/>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1619672" y="1988840"/>
            <a:ext cx="2808312" cy="324036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0" y="4221088"/>
            <a:ext cx="91440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836712"/>
          </a:xfrm>
        </p:spPr>
        <p:txBody>
          <a:bodyPr/>
          <a:lstStyle/>
          <a:p>
            <a:r>
              <a:rPr lang="en-GB" dirty="0" smtClean="0"/>
              <a:t>Background information</a:t>
            </a:r>
            <a:endParaRPr lang="en-GB" dirty="0"/>
          </a:p>
        </p:txBody>
      </p:sp>
      <p:sp>
        <p:nvSpPr>
          <p:cNvPr id="5" name="TextBox 4"/>
          <p:cNvSpPr txBox="1"/>
          <p:nvPr/>
        </p:nvSpPr>
        <p:spPr>
          <a:xfrm>
            <a:off x="0" y="908720"/>
            <a:ext cx="2555776" cy="1477328"/>
          </a:xfrm>
          <a:prstGeom prst="rect">
            <a:avLst/>
          </a:prstGeom>
          <a:noFill/>
        </p:spPr>
        <p:txBody>
          <a:bodyPr wrap="square" rtlCol="0">
            <a:spAutoFit/>
          </a:bodyPr>
          <a:lstStyle/>
          <a:p>
            <a:pPr>
              <a:buFont typeface="Arial" pitchFamily="34" charset="0"/>
              <a:buChar char="•"/>
            </a:pPr>
            <a:r>
              <a:rPr lang="en-GB" dirty="0" smtClean="0"/>
              <a:t> For those interested in background information, navigating back to the profiles homepage provides other sources.</a:t>
            </a:r>
            <a:endParaRPr lang="en-GB" dirty="0"/>
          </a:p>
        </p:txBody>
      </p:sp>
      <p:sp>
        <p:nvSpPr>
          <p:cNvPr id="6" name="TextBox 5"/>
          <p:cNvSpPr txBox="1"/>
          <p:nvPr/>
        </p:nvSpPr>
        <p:spPr>
          <a:xfrm>
            <a:off x="0" y="2564904"/>
            <a:ext cx="2555776" cy="1477328"/>
          </a:xfrm>
          <a:prstGeom prst="rect">
            <a:avLst/>
          </a:prstGeom>
          <a:noFill/>
        </p:spPr>
        <p:txBody>
          <a:bodyPr wrap="square" rtlCol="0">
            <a:spAutoFit/>
          </a:bodyPr>
          <a:lstStyle/>
          <a:p>
            <a:pPr>
              <a:buFont typeface="Arial" pitchFamily="34" charset="0"/>
              <a:buChar char="•"/>
            </a:pPr>
            <a:r>
              <a:rPr lang="en-GB" dirty="0" smtClean="0"/>
              <a:t> The various overview reports provide more information on the context and source of indicator data</a:t>
            </a:r>
            <a:endParaRPr lang="en-GB" dirty="0"/>
          </a:p>
        </p:txBody>
      </p:sp>
      <p:sp>
        <p:nvSpPr>
          <p:cNvPr id="10" name="TextBox 9"/>
          <p:cNvSpPr txBox="1"/>
          <p:nvPr/>
        </p:nvSpPr>
        <p:spPr>
          <a:xfrm>
            <a:off x="0" y="4293096"/>
            <a:ext cx="2555776" cy="2031325"/>
          </a:xfrm>
          <a:prstGeom prst="rect">
            <a:avLst/>
          </a:prstGeom>
          <a:noFill/>
        </p:spPr>
        <p:txBody>
          <a:bodyPr wrap="square" rtlCol="0">
            <a:spAutoFit/>
          </a:bodyPr>
          <a:lstStyle/>
          <a:p>
            <a:pPr>
              <a:buFont typeface="Arial" pitchFamily="34" charset="0"/>
              <a:buChar char="•"/>
            </a:pPr>
            <a:r>
              <a:rPr lang="en-GB" dirty="0" smtClean="0"/>
              <a:t> The technical reports contain a range of information, including –</a:t>
            </a:r>
          </a:p>
          <a:p>
            <a:pPr lvl="1">
              <a:buFont typeface="Arial" pitchFamily="34" charset="0"/>
              <a:buChar char="•"/>
            </a:pPr>
            <a:r>
              <a:rPr lang="en-GB" dirty="0" smtClean="0"/>
              <a:t> populations</a:t>
            </a:r>
          </a:p>
          <a:p>
            <a:pPr lvl="1">
              <a:buFont typeface="Arial" pitchFamily="34" charset="0"/>
              <a:buChar char="•"/>
            </a:pPr>
            <a:r>
              <a:rPr lang="en-GB" dirty="0" smtClean="0"/>
              <a:t> interpreting charts</a:t>
            </a:r>
          </a:p>
          <a:p>
            <a:pPr lvl="1">
              <a:buFont typeface="Arial" pitchFamily="34" charset="0"/>
              <a:buChar char="•"/>
            </a:pPr>
            <a:r>
              <a:rPr lang="en-GB" dirty="0" smtClean="0"/>
              <a:t> indicators</a:t>
            </a:r>
          </a:p>
          <a:p>
            <a:pPr lvl="1">
              <a:buFont typeface="Arial" pitchFamily="34" charset="0"/>
              <a:buChar char="•"/>
            </a:pPr>
            <a:r>
              <a:rPr lang="en-GB" dirty="0" smtClean="0"/>
              <a:t> etc.</a:t>
            </a:r>
            <a:endParaRPr lang="en-GB"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2535753" y="980728"/>
            <a:ext cx="6608247" cy="5112568"/>
          </a:xfrm>
          <a:prstGeom prst="rect">
            <a:avLst/>
          </a:prstGeom>
          <a:noFill/>
          <a:ln w="9525">
            <a:noFill/>
            <a:miter lim="800000"/>
            <a:headEnd/>
            <a:tailEnd/>
          </a:ln>
        </p:spPr>
      </p:pic>
      <p:cxnSp>
        <p:nvCxnSpPr>
          <p:cNvPr id="12" name="Straight Arrow Connector 11"/>
          <p:cNvCxnSpPr/>
          <p:nvPr/>
        </p:nvCxnSpPr>
        <p:spPr>
          <a:xfrm flipV="1">
            <a:off x="2123728" y="2996952"/>
            <a:ext cx="3168352" cy="7200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2195736" y="4509120"/>
            <a:ext cx="5112568" cy="86409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980728"/>
          </a:xfrm>
        </p:spPr>
        <p:txBody>
          <a:bodyPr/>
          <a:lstStyle/>
          <a:p>
            <a:r>
              <a:rPr lang="en-GB" dirty="0" smtClean="0"/>
              <a:t>Keeping up to date</a:t>
            </a:r>
            <a:endParaRPr lang="en-GB" dirty="0"/>
          </a:p>
        </p:txBody>
      </p:sp>
      <p:pic>
        <p:nvPicPr>
          <p:cNvPr id="4" name="Picture 2"/>
          <p:cNvPicPr>
            <a:picLocks noGrp="1" noChangeAspect="1" noChangeArrowheads="1"/>
          </p:cNvPicPr>
          <p:nvPr>
            <p:ph idx="1"/>
          </p:nvPr>
        </p:nvPicPr>
        <p:blipFill>
          <a:blip r:embed="rId2" cstate="print"/>
          <a:srcRect/>
          <a:stretch>
            <a:fillRect/>
          </a:stretch>
        </p:blipFill>
        <p:spPr bwMode="auto">
          <a:xfrm>
            <a:off x="3486546" y="1484784"/>
            <a:ext cx="5657454" cy="4525963"/>
          </a:xfrm>
          <a:prstGeom prst="rect">
            <a:avLst/>
          </a:prstGeom>
          <a:noFill/>
          <a:ln w="9525">
            <a:noFill/>
            <a:miter lim="800000"/>
            <a:headEnd/>
            <a:tailEnd/>
          </a:ln>
        </p:spPr>
      </p:pic>
      <p:sp>
        <p:nvSpPr>
          <p:cNvPr id="5" name="TextBox 4"/>
          <p:cNvSpPr txBox="1"/>
          <p:nvPr/>
        </p:nvSpPr>
        <p:spPr>
          <a:xfrm>
            <a:off x="0" y="1340768"/>
            <a:ext cx="2843808" cy="936104"/>
          </a:xfrm>
          <a:prstGeom prst="rect">
            <a:avLst/>
          </a:prstGeom>
          <a:noFill/>
        </p:spPr>
        <p:txBody>
          <a:bodyPr wrap="square" rtlCol="0">
            <a:spAutoFit/>
          </a:bodyPr>
          <a:lstStyle/>
          <a:p>
            <a:pPr>
              <a:buFont typeface="Arial" pitchFamily="34" charset="0"/>
              <a:buChar char="•"/>
            </a:pPr>
            <a:r>
              <a:rPr lang="en-GB" dirty="0" smtClean="0"/>
              <a:t> This page also provides information on changes and updates to the profiles</a:t>
            </a:r>
            <a:endParaRPr lang="en-GB" dirty="0"/>
          </a:p>
        </p:txBody>
      </p:sp>
      <p:sp>
        <p:nvSpPr>
          <p:cNvPr id="6" name="TextBox 5"/>
          <p:cNvSpPr txBox="1"/>
          <p:nvPr/>
        </p:nvSpPr>
        <p:spPr>
          <a:xfrm>
            <a:off x="0" y="2708920"/>
            <a:ext cx="2915816" cy="1477328"/>
          </a:xfrm>
          <a:prstGeom prst="rect">
            <a:avLst/>
          </a:prstGeom>
          <a:noFill/>
        </p:spPr>
        <p:txBody>
          <a:bodyPr wrap="square" rtlCol="0">
            <a:spAutoFit/>
          </a:bodyPr>
          <a:lstStyle/>
          <a:p>
            <a:pPr>
              <a:buFont typeface="Arial" pitchFamily="34" charset="0"/>
              <a:buChar char="•"/>
            </a:pPr>
            <a:r>
              <a:rPr lang="en-GB" dirty="0" smtClean="0"/>
              <a:t> Clicking on the change log and caveats tab on the left will display details of any amendments or updates to the data.</a:t>
            </a:r>
            <a:endParaRPr lang="en-GB" dirty="0"/>
          </a:p>
        </p:txBody>
      </p:sp>
      <p:sp>
        <p:nvSpPr>
          <p:cNvPr id="7" name="TextBox 6"/>
          <p:cNvSpPr txBox="1"/>
          <p:nvPr/>
        </p:nvSpPr>
        <p:spPr>
          <a:xfrm>
            <a:off x="0" y="4509120"/>
            <a:ext cx="2915816" cy="646331"/>
          </a:xfrm>
          <a:prstGeom prst="rect">
            <a:avLst/>
          </a:prstGeom>
          <a:noFill/>
        </p:spPr>
        <p:txBody>
          <a:bodyPr wrap="square" rtlCol="0">
            <a:spAutoFit/>
          </a:bodyPr>
          <a:lstStyle/>
          <a:p>
            <a:pPr>
              <a:buFont typeface="Arial" pitchFamily="34" charset="0"/>
              <a:buChar char="•"/>
            </a:pPr>
            <a:r>
              <a:rPr lang="en-GB" dirty="0" smtClean="0"/>
              <a:t> Archived data can be found on the archive tab.</a:t>
            </a:r>
            <a:endParaRPr lang="en-GB" dirty="0"/>
          </a:p>
        </p:txBody>
      </p:sp>
      <p:cxnSp>
        <p:nvCxnSpPr>
          <p:cNvPr id="8" name="Straight Arrow Connector 7"/>
          <p:cNvCxnSpPr/>
          <p:nvPr/>
        </p:nvCxnSpPr>
        <p:spPr>
          <a:xfrm flipV="1">
            <a:off x="3059832" y="2924944"/>
            <a:ext cx="1008112" cy="576064"/>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3347864" y="4653136"/>
            <a:ext cx="1728192" cy="72008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9" name="Picture 2"/>
          <p:cNvPicPr>
            <a:picLocks noChangeAspect="1" noChangeArrowheads="1"/>
          </p:cNvPicPr>
          <p:nvPr/>
        </p:nvPicPr>
        <p:blipFill>
          <a:blip r:embed="rId3" cstate="print"/>
          <a:srcRect/>
          <a:stretch>
            <a:fillRect/>
          </a:stretch>
        </p:blipFill>
        <p:spPr bwMode="auto">
          <a:xfrm>
            <a:off x="2771800" y="1268760"/>
            <a:ext cx="6235951" cy="4824536"/>
          </a:xfrm>
          <a:prstGeom prst="rect">
            <a:avLst/>
          </a:prstGeom>
          <a:noFill/>
          <a:ln w="9525">
            <a:noFill/>
            <a:miter lim="800000"/>
            <a:headEnd/>
            <a:tailEnd/>
          </a:ln>
        </p:spPr>
      </p:pic>
      <p:cxnSp>
        <p:nvCxnSpPr>
          <p:cNvPr id="11" name="Straight Arrow Connector 10"/>
          <p:cNvCxnSpPr/>
          <p:nvPr/>
        </p:nvCxnSpPr>
        <p:spPr>
          <a:xfrm flipV="1">
            <a:off x="2483768" y="2852936"/>
            <a:ext cx="576064" cy="14401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2483768" y="3068960"/>
            <a:ext cx="576064" cy="158417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to find the profiles</a:t>
            </a:r>
            <a:endParaRPr lang="en-GB"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2627784" y="1556792"/>
            <a:ext cx="6429127" cy="5143301"/>
          </a:xfrm>
          <a:prstGeom prst="rect">
            <a:avLst/>
          </a:prstGeom>
          <a:noFill/>
          <a:ln w="9525">
            <a:noFill/>
            <a:miter lim="800000"/>
            <a:headEnd/>
            <a:tailEnd/>
          </a:ln>
        </p:spPr>
      </p:pic>
      <p:sp>
        <p:nvSpPr>
          <p:cNvPr id="5" name="TextBox 4"/>
          <p:cNvSpPr txBox="1"/>
          <p:nvPr/>
        </p:nvSpPr>
        <p:spPr>
          <a:xfrm>
            <a:off x="0" y="1628800"/>
            <a:ext cx="2627784" cy="2031325"/>
          </a:xfrm>
          <a:prstGeom prst="rect">
            <a:avLst/>
          </a:prstGeom>
          <a:noFill/>
        </p:spPr>
        <p:txBody>
          <a:bodyPr wrap="square" rtlCol="0">
            <a:spAutoFit/>
          </a:bodyPr>
          <a:lstStyle/>
          <a:p>
            <a:pPr>
              <a:buFont typeface="Arial" pitchFamily="34" charset="0"/>
              <a:buChar char="•"/>
            </a:pPr>
            <a:r>
              <a:rPr lang="en-GB" dirty="0" smtClean="0"/>
              <a:t> Navigate to the </a:t>
            </a:r>
            <a:r>
              <a:rPr lang="en-GB" dirty="0" err="1" smtClean="0"/>
              <a:t>ScotPHO</a:t>
            </a:r>
            <a:r>
              <a:rPr lang="en-GB" dirty="0" smtClean="0"/>
              <a:t> website in your browser - </a:t>
            </a:r>
            <a:r>
              <a:rPr lang="en-GB" dirty="0" smtClean="0">
                <a:hlinkClick r:id="rId3"/>
              </a:rPr>
              <a:t>www.scotpho.org.uk</a:t>
            </a:r>
            <a:endParaRPr lang="en-GB" dirty="0" smtClean="0"/>
          </a:p>
          <a:p>
            <a:pPr>
              <a:buFont typeface="Arial" pitchFamily="34" charset="0"/>
              <a:buChar char="•"/>
            </a:pPr>
            <a:endParaRPr lang="en-GB" dirty="0"/>
          </a:p>
          <a:p>
            <a:pPr>
              <a:buFont typeface="Arial" pitchFamily="34" charset="0"/>
              <a:buChar char="•"/>
            </a:pPr>
            <a:endParaRPr lang="en-GB" dirty="0" smtClean="0"/>
          </a:p>
          <a:p>
            <a:pPr>
              <a:buFont typeface="Arial" pitchFamily="34" charset="0"/>
              <a:buChar char="•"/>
            </a:pPr>
            <a:r>
              <a:rPr lang="en-GB" dirty="0" smtClean="0"/>
              <a:t> Then select the </a:t>
            </a:r>
            <a:r>
              <a:rPr lang="en-GB" dirty="0" err="1" smtClean="0"/>
              <a:t>ScotPHO</a:t>
            </a:r>
            <a:r>
              <a:rPr lang="en-GB" dirty="0" smtClean="0"/>
              <a:t> profiles link</a:t>
            </a:r>
            <a:endParaRPr lang="en-GB" dirty="0"/>
          </a:p>
        </p:txBody>
      </p:sp>
      <p:cxnSp>
        <p:nvCxnSpPr>
          <p:cNvPr id="7" name="Straight Arrow Connector 6"/>
          <p:cNvCxnSpPr/>
          <p:nvPr/>
        </p:nvCxnSpPr>
        <p:spPr>
          <a:xfrm flipV="1">
            <a:off x="2195736" y="1916832"/>
            <a:ext cx="1080120" cy="43204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1619672" y="3429000"/>
            <a:ext cx="2880320" cy="28803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lstStyle/>
          <a:p>
            <a:r>
              <a:rPr lang="en-GB" dirty="0" smtClean="0"/>
              <a:t>Navigation - 1</a:t>
            </a:r>
            <a:endParaRPr lang="en-GB" dirty="0"/>
          </a:p>
        </p:txBody>
      </p:sp>
      <p:sp>
        <p:nvSpPr>
          <p:cNvPr id="5" name="TextBox 4"/>
          <p:cNvSpPr txBox="1"/>
          <p:nvPr/>
        </p:nvSpPr>
        <p:spPr>
          <a:xfrm>
            <a:off x="107504" y="1484784"/>
            <a:ext cx="2520280" cy="5632311"/>
          </a:xfrm>
          <a:prstGeom prst="rect">
            <a:avLst/>
          </a:prstGeom>
          <a:noFill/>
        </p:spPr>
        <p:txBody>
          <a:bodyPr wrap="square" rtlCol="0">
            <a:spAutoFit/>
          </a:bodyPr>
          <a:lstStyle/>
          <a:p>
            <a:pPr>
              <a:buFont typeface="Arial" pitchFamily="34" charset="0"/>
              <a:buChar char="•"/>
            </a:pPr>
            <a:r>
              <a:rPr lang="en-GB" dirty="0" smtClean="0"/>
              <a:t>You will be presented with a list of available profiles; </a:t>
            </a:r>
            <a:r>
              <a:rPr lang="en-GB" dirty="0" smtClean="0"/>
              <a:t>at the </a:t>
            </a:r>
            <a:r>
              <a:rPr lang="en-GB" dirty="0" smtClean="0"/>
              <a:t>top is the </a:t>
            </a:r>
            <a:r>
              <a:rPr lang="en-GB" dirty="0" smtClean="0"/>
              <a:t>most recent update, </a:t>
            </a:r>
            <a:r>
              <a:rPr lang="en-GB" dirty="0" smtClean="0"/>
              <a:t>followed by an alphabetical list.</a:t>
            </a:r>
          </a:p>
          <a:p>
            <a:pPr>
              <a:buFont typeface="Arial" pitchFamily="34" charset="0"/>
              <a:buChar char="•"/>
            </a:pPr>
            <a:endParaRPr lang="en-GB" dirty="0"/>
          </a:p>
          <a:p>
            <a:pPr>
              <a:buFont typeface="Arial" pitchFamily="34" charset="0"/>
              <a:buChar char="•"/>
            </a:pPr>
            <a:r>
              <a:rPr lang="en-GB" dirty="0" smtClean="0"/>
              <a:t> To access the profiles, click on the button at the top of the page.</a:t>
            </a:r>
          </a:p>
          <a:p>
            <a:pPr>
              <a:buFont typeface="Arial" pitchFamily="34" charset="0"/>
              <a:buChar char="•"/>
            </a:pPr>
            <a:endParaRPr lang="en-GB" dirty="0"/>
          </a:p>
          <a:p>
            <a:pPr>
              <a:buFont typeface="Arial" pitchFamily="34" charset="0"/>
              <a:buChar char="•"/>
            </a:pPr>
            <a:r>
              <a:rPr lang="en-GB" dirty="0"/>
              <a:t> </a:t>
            </a:r>
            <a:r>
              <a:rPr lang="en-GB" dirty="0" smtClean="0"/>
              <a:t>A new window will appear, which will allow you to select the geography of interest.</a:t>
            </a:r>
          </a:p>
          <a:p>
            <a:pPr>
              <a:buFont typeface="Arial" pitchFamily="34" charset="0"/>
              <a:buChar char="•"/>
            </a:pPr>
            <a:endParaRPr lang="en-GB" dirty="0" smtClean="0"/>
          </a:p>
          <a:p>
            <a:pPr>
              <a:buFont typeface="Arial" pitchFamily="34" charset="0"/>
              <a:buChar char="•"/>
            </a:pPr>
            <a:r>
              <a:rPr lang="en-GB" dirty="0" smtClean="0"/>
              <a:t>Scotland overview reports for each profile can also be accessed from this page.</a:t>
            </a:r>
            <a:endParaRPr lang="en-GB"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2915816" y="1009971"/>
            <a:ext cx="5514012" cy="5659118"/>
          </a:xfrm>
          <a:prstGeom prst="rect">
            <a:avLst/>
          </a:prstGeom>
          <a:noFill/>
          <a:ln w="9525">
            <a:noFill/>
            <a:miter lim="800000"/>
            <a:headEnd/>
            <a:tailEnd/>
          </a:ln>
        </p:spPr>
      </p:pic>
      <p:cxnSp>
        <p:nvCxnSpPr>
          <p:cNvPr id="10" name="Straight Arrow Connector 9"/>
          <p:cNvCxnSpPr/>
          <p:nvPr/>
        </p:nvCxnSpPr>
        <p:spPr>
          <a:xfrm flipV="1">
            <a:off x="2339752" y="2420888"/>
            <a:ext cx="1800200" cy="86409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2267744" y="6237312"/>
            <a:ext cx="1944216"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cstate="print"/>
          <a:srcRect/>
          <a:stretch>
            <a:fillRect/>
          </a:stretch>
        </p:blipFill>
        <p:spPr bwMode="auto">
          <a:xfrm>
            <a:off x="2427480" y="1268760"/>
            <a:ext cx="6716520" cy="5373216"/>
          </a:xfrm>
          <a:prstGeom prst="rect">
            <a:avLst/>
          </a:prstGeom>
          <a:noFill/>
          <a:ln w="9525">
            <a:noFill/>
            <a:miter lim="800000"/>
            <a:headEnd/>
            <a:tailEnd/>
          </a:ln>
        </p:spPr>
      </p:pic>
      <p:sp>
        <p:nvSpPr>
          <p:cNvPr id="5" name="Title 1"/>
          <p:cNvSpPr>
            <a:spLocks noGrp="1"/>
          </p:cNvSpPr>
          <p:nvPr>
            <p:ph type="title"/>
          </p:nvPr>
        </p:nvSpPr>
        <p:spPr>
          <a:xfrm>
            <a:off x="457200" y="274638"/>
            <a:ext cx="8229600" cy="778098"/>
          </a:xfrm>
        </p:spPr>
        <p:txBody>
          <a:bodyPr/>
          <a:lstStyle/>
          <a:p>
            <a:r>
              <a:rPr lang="en-GB" dirty="0" smtClean="0"/>
              <a:t>Navigation - 2</a:t>
            </a:r>
            <a:endParaRPr lang="en-GB" dirty="0"/>
          </a:p>
        </p:txBody>
      </p:sp>
      <p:sp>
        <p:nvSpPr>
          <p:cNvPr id="6" name="TextBox 5"/>
          <p:cNvSpPr txBox="1"/>
          <p:nvPr/>
        </p:nvSpPr>
        <p:spPr>
          <a:xfrm>
            <a:off x="0" y="1556792"/>
            <a:ext cx="2411760" cy="923330"/>
          </a:xfrm>
          <a:prstGeom prst="rect">
            <a:avLst/>
          </a:prstGeom>
          <a:noFill/>
        </p:spPr>
        <p:txBody>
          <a:bodyPr wrap="square" rtlCol="0">
            <a:spAutoFit/>
          </a:bodyPr>
          <a:lstStyle/>
          <a:p>
            <a:pPr>
              <a:buFont typeface="Arial" pitchFamily="34" charset="0"/>
              <a:buChar char="•"/>
            </a:pPr>
            <a:r>
              <a:rPr lang="en-GB" dirty="0" smtClean="0"/>
              <a:t> The first dropdown allows you to select your topic</a:t>
            </a:r>
            <a:endParaRPr lang="en-GB" dirty="0"/>
          </a:p>
        </p:txBody>
      </p:sp>
      <p:cxnSp>
        <p:nvCxnSpPr>
          <p:cNvPr id="7" name="Straight Arrow Connector 6"/>
          <p:cNvCxnSpPr/>
          <p:nvPr/>
        </p:nvCxnSpPr>
        <p:spPr>
          <a:xfrm>
            <a:off x="1331640" y="2276872"/>
            <a:ext cx="1152128" cy="64807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0" y="2924944"/>
            <a:ext cx="2411760" cy="923330"/>
          </a:xfrm>
          <a:prstGeom prst="rect">
            <a:avLst/>
          </a:prstGeom>
          <a:noFill/>
        </p:spPr>
        <p:txBody>
          <a:bodyPr wrap="square" rtlCol="0">
            <a:spAutoFit/>
          </a:bodyPr>
          <a:lstStyle/>
          <a:p>
            <a:pPr>
              <a:buFont typeface="Arial" pitchFamily="34" charset="0"/>
              <a:buChar char="•"/>
            </a:pPr>
            <a:r>
              <a:rPr lang="en-GB" dirty="0" smtClean="0"/>
              <a:t> </a:t>
            </a:r>
            <a:r>
              <a:rPr lang="en-GB" dirty="0" smtClean="0"/>
              <a:t>The second dropdown allows you to select a chosen geography. </a:t>
            </a:r>
            <a:endParaRPr lang="en-GB" dirty="0"/>
          </a:p>
        </p:txBody>
      </p:sp>
      <p:cxnSp>
        <p:nvCxnSpPr>
          <p:cNvPr id="11" name="Straight Arrow Connector 10"/>
          <p:cNvCxnSpPr/>
          <p:nvPr/>
        </p:nvCxnSpPr>
        <p:spPr>
          <a:xfrm flipV="1">
            <a:off x="1979712" y="3429000"/>
            <a:ext cx="504056" cy="216024"/>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0" y="4365104"/>
            <a:ext cx="2411760" cy="923330"/>
          </a:xfrm>
          <a:prstGeom prst="rect">
            <a:avLst/>
          </a:prstGeom>
          <a:noFill/>
        </p:spPr>
        <p:txBody>
          <a:bodyPr wrap="square" rtlCol="0">
            <a:spAutoFit/>
          </a:bodyPr>
          <a:lstStyle/>
          <a:p>
            <a:pPr>
              <a:buFont typeface="Arial" pitchFamily="34" charset="0"/>
              <a:buChar char="•"/>
            </a:pPr>
            <a:r>
              <a:rPr lang="en-GB" dirty="0" smtClean="0"/>
              <a:t>Click the ‘Select’ button to confirm selection.</a:t>
            </a:r>
            <a:endParaRPr lang="en-GB" dirty="0"/>
          </a:p>
        </p:txBody>
      </p:sp>
      <p:cxnSp>
        <p:nvCxnSpPr>
          <p:cNvPr id="17" name="Straight Arrow Connector 16"/>
          <p:cNvCxnSpPr/>
          <p:nvPr/>
        </p:nvCxnSpPr>
        <p:spPr>
          <a:xfrm flipV="1">
            <a:off x="1835696" y="3645024"/>
            <a:ext cx="936104" cy="122413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cstate="print"/>
          <a:srcRect/>
          <a:stretch>
            <a:fillRect/>
          </a:stretch>
        </p:blipFill>
        <p:spPr bwMode="auto">
          <a:xfrm>
            <a:off x="2427480" y="1484784"/>
            <a:ext cx="6716520" cy="5373216"/>
          </a:xfrm>
          <a:prstGeom prst="rect">
            <a:avLst/>
          </a:prstGeom>
          <a:noFill/>
          <a:ln w="9525">
            <a:noFill/>
            <a:miter lim="800000"/>
            <a:headEnd/>
            <a:tailEnd/>
          </a:ln>
        </p:spPr>
      </p:pic>
      <p:sp>
        <p:nvSpPr>
          <p:cNvPr id="5" name="Title 1"/>
          <p:cNvSpPr>
            <a:spLocks noGrp="1"/>
          </p:cNvSpPr>
          <p:nvPr>
            <p:ph type="title"/>
          </p:nvPr>
        </p:nvSpPr>
        <p:spPr>
          <a:xfrm>
            <a:off x="457200" y="274638"/>
            <a:ext cx="8229600" cy="778098"/>
          </a:xfrm>
        </p:spPr>
        <p:txBody>
          <a:bodyPr/>
          <a:lstStyle/>
          <a:p>
            <a:r>
              <a:rPr lang="en-GB" dirty="0" smtClean="0"/>
              <a:t>Navigation - 3</a:t>
            </a:r>
            <a:endParaRPr lang="en-GB" dirty="0"/>
          </a:p>
        </p:txBody>
      </p:sp>
      <p:sp>
        <p:nvSpPr>
          <p:cNvPr id="6" name="TextBox 5"/>
          <p:cNvSpPr txBox="1"/>
          <p:nvPr/>
        </p:nvSpPr>
        <p:spPr>
          <a:xfrm>
            <a:off x="0" y="188640"/>
            <a:ext cx="2411760" cy="5632311"/>
          </a:xfrm>
          <a:prstGeom prst="rect">
            <a:avLst/>
          </a:prstGeom>
          <a:noFill/>
        </p:spPr>
        <p:txBody>
          <a:bodyPr wrap="square" rtlCol="0">
            <a:spAutoFit/>
          </a:bodyPr>
          <a:lstStyle/>
          <a:p>
            <a:pPr>
              <a:buFont typeface="Arial" pitchFamily="34" charset="0"/>
              <a:buChar char="•"/>
            </a:pPr>
            <a:r>
              <a:rPr lang="en-GB" dirty="0" smtClean="0"/>
              <a:t> On the next page you will be presented with a map detailing the geographies specified.</a:t>
            </a:r>
          </a:p>
          <a:p>
            <a:pPr>
              <a:buFont typeface="Arial" pitchFamily="34" charset="0"/>
              <a:buChar char="•"/>
            </a:pPr>
            <a:endParaRPr lang="en-GB" dirty="0"/>
          </a:p>
          <a:p>
            <a:pPr>
              <a:buFont typeface="Arial" pitchFamily="34" charset="0"/>
              <a:buChar char="•"/>
            </a:pPr>
            <a:r>
              <a:rPr lang="en-GB" dirty="0" smtClean="0"/>
              <a:t> Use the dropdown, </a:t>
            </a:r>
          </a:p>
          <a:p>
            <a:r>
              <a:rPr lang="en-GB" dirty="0" smtClean="0"/>
              <a:t>or click on the name of a region to go to a profile.</a:t>
            </a:r>
          </a:p>
          <a:p>
            <a:endParaRPr lang="en-GB" dirty="0" smtClean="0"/>
          </a:p>
          <a:p>
            <a:pPr>
              <a:buFont typeface="Arial" pitchFamily="34" charset="0"/>
              <a:buChar char="•"/>
            </a:pPr>
            <a:r>
              <a:rPr lang="en-GB" dirty="0" smtClean="0"/>
              <a:t>On the health and wellbeing profiles, there is also a ‘view LA on map’ drop-down, which can be used to select intermediate zones by which local authority they are in.</a:t>
            </a:r>
          </a:p>
          <a:p>
            <a:endParaRPr lang="en-GB" dirty="0" smtClean="0"/>
          </a:p>
          <a:p>
            <a:endParaRPr lang="en-GB" dirty="0"/>
          </a:p>
        </p:txBody>
      </p:sp>
      <p:cxnSp>
        <p:nvCxnSpPr>
          <p:cNvPr id="7" name="Straight Arrow Connector 6"/>
          <p:cNvCxnSpPr/>
          <p:nvPr/>
        </p:nvCxnSpPr>
        <p:spPr>
          <a:xfrm>
            <a:off x="1979712" y="1268760"/>
            <a:ext cx="576064" cy="72008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1691680" y="2132856"/>
            <a:ext cx="1800200" cy="172819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1691680" y="2132856"/>
            <a:ext cx="936104" cy="28803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0" y="5380672"/>
            <a:ext cx="2411760" cy="1477328"/>
          </a:xfrm>
          <a:prstGeom prst="rect">
            <a:avLst/>
          </a:prstGeom>
          <a:noFill/>
        </p:spPr>
        <p:txBody>
          <a:bodyPr wrap="square" rtlCol="0">
            <a:spAutoFit/>
          </a:bodyPr>
          <a:lstStyle/>
          <a:p>
            <a:pPr>
              <a:buFont typeface="Arial" pitchFamily="34" charset="0"/>
              <a:buChar char="•"/>
            </a:pPr>
            <a:r>
              <a:rPr lang="en-GB" dirty="0" smtClean="0"/>
              <a:t> You can use the map by clicking and dragging to move around, and by double clicking to zoom in.</a:t>
            </a:r>
            <a:endParaRPr lang="en-GB"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lstStyle/>
          <a:p>
            <a:r>
              <a:rPr lang="en-GB" dirty="0" smtClean="0"/>
              <a:t>Profile spine chart</a:t>
            </a:r>
            <a:endParaRPr lang="en-GB" dirty="0"/>
          </a:p>
        </p:txBody>
      </p:sp>
      <p:pic>
        <p:nvPicPr>
          <p:cNvPr id="5122" name="Picture 2"/>
          <p:cNvPicPr>
            <a:picLocks noGrp="1" noChangeAspect="1" noChangeArrowheads="1"/>
          </p:cNvPicPr>
          <p:nvPr>
            <p:ph idx="1"/>
          </p:nvPr>
        </p:nvPicPr>
        <p:blipFill>
          <a:blip r:embed="rId2" cstate="print"/>
          <a:srcRect/>
          <a:stretch>
            <a:fillRect/>
          </a:stretch>
        </p:blipFill>
        <p:spPr bwMode="auto">
          <a:xfrm>
            <a:off x="2393250" y="1196752"/>
            <a:ext cx="6750750" cy="5400600"/>
          </a:xfrm>
          <a:prstGeom prst="rect">
            <a:avLst/>
          </a:prstGeom>
          <a:noFill/>
          <a:ln w="9525">
            <a:noFill/>
            <a:miter lim="800000"/>
            <a:headEnd/>
            <a:tailEnd/>
          </a:ln>
        </p:spPr>
      </p:pic>
      <p:sp>
        <p:nvSpPr>
          <p:cNvPr id="5" name="TextBox 4"/>
          <p:cNvSpPr txBox="1"/>
          <p:nvPr/>
        </p:nvSpPr>
        <p:spPr>
          <a:xfrm>
            <a:off x="0" y="948690"/>
            <a:ext cx="2339752" cy="5355312"/>
          </a:xfrm>
          <a:prstGeom prst="rect">
            <a:avLst/>
          </a:prstGeom>
          <a:noFill/>
        </p:spPr>
        <p:txBody>
          <a:bodyPr wrap="square" rtlCol="0">
            <a:spAutoFit/>
          </a:bodyPr>
          <a:lstStyle/>
          <a:p>
            <a:pPr>
              <a:buFont typeface="Arial" pitchFamily="34" charset="0"/>
              <a:buChar char="•"/>
            </a:pPr>
            <a:r>
              <a:rPr lang="en-GB" dirty="0" smtClean="0"/>
              <a:t> This screen summarises the available indicators in the selected profile.</a:t>
            </a:r>
          </a:p>
          <a:p>
            <a:pPr>
              <a:buFont typeface="Arial" pitchFamily="34" charset="0"/>
              <a:buChar char="•"/>
            </a:pPr>
            <a:endParaRPr lang="en-GB" dirty="0"/>
          </a:p>
          <a:p>
            <a:pPr>
              <a:buFont typeface="Arial" pitchFamily="34" charset="0"/>
              <a:buChar char="•"/>
            </a:pPr>
            <a:r>
              <a:rPr lang="en-GB" dirty="0" smtClean="0"/>
              <a:t> This is an overview of the data for the region you have </a:t>
            </a:r>
            <a:r>
              <a:rPr lang="en-GB" dirty="0" smtClean="0"/>
              <a:t>selected.</a:t>
            </a:r>
            <a:endParaRPr lang="en-GB" dirty="0" smtClean="0"/>
          </a:p>
          <a:p>
            <a:pPr>
              <a:buFont typeface="Arial" pitchFamily="34" charset="0"/>
              <a:buChar char="•"/>
            </a:pPr>
            <a:endParaRPr lang="en-GB" dirty="0"/>
          </a:p>
          <a:p>
            <a:pPr>
              <a:buFont typeface="Arial" pitchFamily="34" charset="0"/>
              <a:buChar char="•"/>
            </a:pPr>
            <a:r>
              <a:rPr lang="en-GB" dirty="0" smtClean="0"/>
              <a:t>The indicators are grouped into domains by topic, shown on the left of the profile.</a:t>
            </a:r>
          </a:p>
          <a:p>
            <a:endParaRPr lang="en-GB" dirty="0" smtClean="0"/>
          </a:p>
          <a:p>
            <a:pPr>
              <a:buFont typeface="Arial" pitchFamily="34" charset="0"/>
              <a:buChar char="•"/>
            </a:pPr>
            <a:r>
              <a:rPr lang="en-GB" dirty="0" smtClean="0"/>
              <a:t> The list of indicators appears in the middle of the profile, along with the corresponding data.</a:t>
            </a:r>
            <a:endParaRPr lang="en-GB" dirty="0"/>
          </a:p>
        </p:txBody>
      </p:sp>
      <p:cxnSp>
        <p:nvCxnSpPr>
          <p:cNvPr id="6" name="Straight Arrow Connector 5"/>
          <p:cNvCxnSpPr/>
          <p:nvPr/>
        </p:nvCxnSpPr>
        <p:spPr>
          <a:xfrm flipV="1">
            <a:off x="1979712" y="3140968"/>
            <a:ext cx="720080" cy="115212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1835696" y="3212976"/>
            <a:ext cx="2592288" cy="3096344"/>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2" cstate="print"/>
          <a:srcRect/>
          <a:stretch>
            <a:fillRect/>
          </a:stretch>
        </p:blipFill>
        <p:spPr bwMode="auto">
          <a:xfrm>
            <a:off x="2483260" y="1196752"/>
            <a:ext cx="6660740" cy="5328592"/>
          </a:xfrm>
          <a:prstGeom prst="rect">
            <a:avLst/>
          </a:prstGeom>
          <a:noFill/>
          <a:ln w="9525">
            <a:noFill/>
            <a:miter lim="800000"/>
            <a:headEnd/>
            <a:tailEnd/>
          </a:ln>
        </p:spPr>
      </p:pic>
      <p:sp>
        <p:nvSpPr>
          <p:cNvPr id="5" name="Title 1"/>
          <p:cNvSpPr>
            <a:spLocks noGrp="1"/>
          </p:cNvSpPr>
          <p:nvPr>
            <p:ph type="title"/>
          </p:nvPr>
        </p:nvSpPr>
        <p:spPr>
          <a:xfrm>
            <a:off x="457200" y="274638"/>
            <a:ext cx="8229600" cy="850106"/>
          </a:xfrm>
        </p:spPr>
        <p:txBody>
          <a:bodyPr/>
          <a:lstStyle/>
          <a:p>
            <a:r>
              <a:rPr lang="en-GB" dirty="0" smtClean="0"/>
              <a:t>Spine chart - data</a:t>
            </a:r>
            <a:endParaRPr lang="en-GB" dirty="0"/>
          </a:p>
        </p:txBody>
      </p:sp>
      <p:sp>
        <p:nvSpPr>
          <p:cNvPr id="6" name="TextBox 5"/>
          <p:cNvSpPr txBox="1"/>
          <p:nvPr/>
        </p:nvSpPr>
        <p:spPr>
          <a:xfrm>
            <a:off x="0" y="1196752"/>
            <a:ext cx="2411760" cy="923330"/>
          </a:xfrm>
          <a:prstGeom prst="rect">
            <a:avLst/>
          </a:prstGeom>
          <a:noFill/>
        </p:spPr>
        <p:txBody>
          <a:bodyPr wrap="square" rtlCol="0">
            <a:spAutoFit/>
          </a:bodyPr>
          <a:lstStyle/>
          <a:p>
            <a:pPr>
              <a:buFont typeface="Arial" pitchFamily="34" charset="0"/>
              <a:buChar char="•"/>
            </a:pPr>
            <a:r>
              <a:rPr lang="en-GB" dirty="0" smtClean="0"/>
              <a:t> Hovering over the ‘</a:t>
            </a:r>
            <a:r>
              <a:rPr lang="en-GB" dirty="0" err="1" smtClean="0"/>
              <a:t>i</a:t>
            </a:r>
            <a:r>
              <a:rPr lang="en-GB" dirty="0" smtClean="0"/>
              <a:t>’ icon will describe the indicator in detail.</a:t>
            </a:r>
            <a:endParaRPr lang="en-GB" dirty="0"/>
          </a:p>
        </p:txBody>
      </p:sp>
      <p:cxnSp>
        <p:nvCxnSpPr>
          <p:cNvPr id="7" name="Straight Arrow Connector 6"/>
          <p:cNvCxnSpPr/>
          <p:nvPr/>
        </p:nvCxnSpPr>
        <p:spPr>
          <a:xfrm>
            <a:off x="2195736" y="1556792"/>
            <a:ext cx="3096344" cy="14401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0" y="2204864"/>
            <a:ext cx="2411760" cy="3416320"/>
          </a:xfrm>
          <a:prstGeom prst="rect">
            <a:avLst/>
          </a:prstGeom>
          <a:noFill/>
        </p:spPr>
        <p:txBody>
          <a:bodyPr wrap="square" rtlCol="0">
            <a:spAutoFit/>
          </a:bodyPr>
          <a:lstStyle/>
          <a:p>
            <a:pPr>
              <a:buFont typeface="Arial" pitchFamily="34" charset="0"/>
              <a:buChar char="•"/>
            </a:pPr>
            <a:r>
              <a:rPr lang="en-GB" dirty="0" smtClean="0"/>
              <a:t> Columns provide various pieces of information, such as time period and a comparison against another area, which by default is the national average. (More info on this is in the technical report, which is covered later in this presentation.)</a:t>
            </a:r>
            <a:endParaRPr lang="en-GB" dirty="0"/>
          </a:p>
        </p:txBody>
      </p:sp>
      <p:cxnSp>
        <p:nvCxnSpPr>
          <p:cNvPr id="11" name="Straight Arrow Connector 10"/>
          <p:cNvCxnSpPr/>
          <p:nvPr/>
        </p:nvCxnSpPr>
        <p:spPr>
          <a:xfrm>
            <a:off x="5580112" y="836712"/>
            <a:ext cx="0" cy="576064"/>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5868144" y="836712"/>
            <a:ext cx="0" cy="576064"/>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6228184" y="836712"/>
            <a:ext cx="0" cy="576064"/>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6516216" y="764704"/>
            <a:ext cx="0" cy="576064"/>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6732240" y="764704"/>
            <a:ext cx="0" cy="576064"/>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0" y="5657671"/>
            <a:ext cx="2411760" cy="1200329"/>
          </a:xfrm>
          <a:prstGeom prst="rect">
            <a:avLst/>
          </a:prstGeom>
          <a:noFill/>
        </p:spPr>
        <p:txBody>
          <a:bodyPr wrap="square" rtlCol="0">
            <a:spAutoFit/>
          </a:bodyPr>
          <a:lstStyle/>
          <a:p>
            <a:pPr>
              <a:buFont typeface="Arial" pitchFamily="34" charset="0"/>
              <a:buChar char="•"/>
            </a:pPr>
            <a:r>
              <a:rPr lang="en-GB" dirty="0" smtClean="0"/>
              <a:t> You can select the desired time period using the drop down menu on the top left.</a:t>
            </a:r>
            <a:endParaRPr lang="en-GB" dirty="0"/>
          </a:p>
        </p:txBody>
      </p:sp>
      <p:cxnSp>
        <p:nvCxnSpPr>
          <p:cNvPr id="17" name="Straight Arrow Connector 16"/>
          <p:cNvCxnSpPr/>
          <p:nvPr/>
        </p:nvCxnSpPr>
        <p:spPr>
          <a:xfrm>
            <a:off x="2699792" y="980728"/>
            <a:ext cx="0" cy="36004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0-#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par>
                                <p:cTn id="19" presetID="2" presetClass="entr" presetSubtype="1"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ppt_x"/>
                                          </p:val>
                                        </p:tav>
                                        <p:tav tm="100000">
                                          <p:val>
                                            <p:strVal val="#ppt_x"/>
                                          </p:val>
                                        </p:tav>
                                      </p:tavLst>
                                    </p:anim>
                                    <p:anim calcmode="lin" valueType="num">
                                      <p:cBhvr additive="base">
                                        <p:cTn id="22" dur="500" fill="hold"/>
                                        <p:tgtEl>
                                          <p:spTgt spid="11"/>
                                        </p:tgtEl>
                                        <p:attrNameLst>
                                          <p:attrName>ppt_y</p:attrName>
                                        </p:attrNameLst>
                                      </p:cBhvr>
                                      <p:tavLst>
                                        <p:tav tm="0">
                                          <p:val>
                                            <p:strVal val="0-#ppt_h/2"/>
                                          </p:val>
                                        </p:tav>
                                        <p:tav tm="100000">
                                          <p:val>
                                            <p:strVal val="#ppt_y"/>
                                          </p:val>
                                        </p:tav>
                                      </p:tavLst>
                                    </p:anim>
                                  </p:childTnLst>
                                </p:cTn>
                              </p:par>
                              <p:par>
                                <p:cTn id="23" presetID="2" presetClass="entr" presetSubtype="1"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0-#ppt_h/2"/>
                                          </p:val>
                                        </p:tav>
                                        <p:tav tm="100000">
                                          <p:val>
                                            <p:strVal val="#ppt_y"/>
                                          </p:val>
                                        </p:tav>
                                      </p:tavLst>
                                    </p:anim>
                                  </p:childTnLst>
                                </p:cTn>
                              </p:par>
                              <p:par>
                                <p:cTn id="27" presetID="2" presetClass="entr" presetSubtype="1"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ppt_x"/>
                                          </p:val>
                                        </p:tav>
                                        <p:tav tm="100000">
                                          <p:val>
                                            <p:strVal val="#ppt_x"/>
                                          </p:val>
                                        </p:tav>
                                      </p:tavLst>
                                    </p:anim>
                                    <p:anim calcmode="lin" valueType="num">
                                      <p:cBhvr additive="base">
                                        <p:cTn id="30" dur="500" fill="hold"/>
                                        <p:tgtEl>
                                          <p:spTgt spid="14"/>
                                        </p:tgtEl>
                                        <p:attrNameLst>
                                          <p:attrName>ppt_y</p:attrName>
                                        </p:attrNameLst>
                                      </p:cBhvr>
                                      <p:tavLst>
                                        <p:tav tm="0">
                                          <p:val>
                                            <p:strVal val="0-#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additive="base">
                                        <p:cTn id="33" dur="500" fill="hold"/>
                                        <p:tgtEl>
                                          <p:spTgt spid="15"/>
                                        </p:tgtEl>
                                        <p:attrNameLst>
                                          <p:attrName>ppt_x</p:attrName>
                                        </p:attrNameLst>
                                      </p:cBhvr>
                                      <p:tavLst>
                                        <p:tav tm="0">
                                          <p:val>
                                            <p:strVal val="#ppt_x"/>
                                          </p:val>
                                        </p:tav>
                                        <p:tav tm="100000">
                                          <p:val>
                                            <p:strVal val="#ppt_x"/>
                                          </p:val>
                                        </p:tav>
                                      </p:tavLst>
                                    </p:anim>
                                    <p:anim calcmode="lin" valueType="num">
                                      <p:cBhvr additive="base">
                                        <p:cTn id="34" dur="500" fill="hold"/>
                                        <p:tgtEl>
                                          <p:spTgt spid="15"/>
                                        </p:tgtEl>
                                        <p:attrNameLst>
                                          <p:attrName>ppt_y</p:attrName>
                                        </p:attrNameLst>
                                      </p:cBhvr>
                                      <p:tavLst>
                                        <p:tav tm="0">
                                          <p:val>
                                            <p:strVal val="0-#ppt_h/2"/>
                                          </p:val>
                                        </p:tav>
                                        <p:tav tm="100000">
                                          <p:val>
                                            <p:strVal val="#ppt_y"/>
                                          </p:val>
                                        </p:tav>
                                      </p:tavLst>
                                    </p:anim>
                                  </p:childTnLst>
                                </p:cTn>
                              </p:par>
                              <p:par>
                                <p:cTn id="35" presetID="2" presetClass="entr" presetSubtype="1" fill="hold" nodeType="with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0-#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0-#ppt_w/2"/>
                                          </p:val>
                                        </p:tav>
                                        <p:tav tm="100000">
                                          <p:val>
                                            <p:strVal val="#ppt_x"/>
                                          </p:val>
                                        </p:tav>
                                      </p:tavLst>
                                    </p:anim>
                                    <p:anim calcmode="lin" valueType="num">
                                      <p:cBhvr additive="base">
                                        <p:cTn id="44" dur="500" fill="hold"/>
                                        <p:tgtEl>
                                          <p:spTgt spid="12"/>
                                        </p:tgtEl>
                                        <p:attrNameLst>
                                          <p:attrName>ppt_y</p:attrName>
                                        </p:attrNameLst>
                                      </p:cBhvr>
                                      <p:tavLst>
                                        <p:tav tm="0">
                                          <p:val>
                                            <p:strVal val="#ppt_y"/>
                                          </p:val>
                                        </p:tav>
                                        <p:tav tm="100000">
                                          <p:val>
                                            <p:strVal val="#ppt_y"/>
                                          </p:val>
                                        </p:tav>
                                      </p:tavLst>
                                    </p:anim>
                                  </p:childTnLst>
                                </p:cTn>
                              </p:par>
                              <p:par>
                                <p:cTn id="45" presetID="2" presetClass="entr" presetSubtype="1" fill="hold" nodeType="with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additive="base">
                                        <p:cTn id="47" dur="500" fill="hold"/>
                                        <p:tgtEl>
                                          <p:spTgt spid="17"/>
                                        </p:tgtEl>
                                        <p:attrNameLst>
                                          <p:attrName>ppt_x</p:attrName>
                                        </p:attrNameLst>
                                      </p:cBhvr>
                                      <p:tavLst>
                                        <p:tav tm="0">
                                          <p:val>
                                            <p:strVal val="#ppt_x"/>
                                          </p:val>
                                        </p:tav>
                                        <p:tav tm="100000">
                                          <p:val>
                                            <p:strVal val="#ppt_x"/>
                                          </p:val>
                                        </p:tav>
                                      </p:tavLst>
                                    </p:anim>
                                    <p:anim calcmode="lin" valueType="num">
                                      <p:cBhvr additive="base">
                                        <p:cTn id="48" dur="500" fill="hold"/>
                                        <p:tgtEl>
                                          <p:spTgt spid="1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274638"/>
            <a:ext cx="8229600" cy="850106"/>
          </a:xfrm>
        </p:spPr>
        <p:txBody>
          <a:bodyPr/>
          <a:lstStyle/>
          <a:p>
            <a:r>
              <a:rPr lang="en-GB" dirty="0" smtClean="0"/>
              <a:t>Spine chart - data</a:t>
            </a:r>
            <a:endParaRPr lang="en-GB" dirty="0"/>
          </a:p>
        </p:txBody>
      </p:sp>
      <p:pic>
        <p:nvPicPr>
          <p:cNvPr id="7171" name="Picture 3"/>
          <p:cNvPicPr>
            <a:picLocks noChangeAspect="1" noChangeArrowheads="1"/>
          </p:cNvPicPr>
          <p:nvPr/>
        </p:nvPicPr>
        <p:blipFill>
          <a:blip r:embed="rId2" cstate="print"/>
          <a:srcRect/>
          <a:stretch>
            <a:fillRect/>
          </a:stretch>
        </p:blipFill>
        <p:spPr bwMode="auto">
          <a:xfrm>
            <a:off x="4860032" y="5326116"/>
            <a:ext cx="3995936" cy="1531884"/>
          </a:xfrm>
          <a:prstGeom prst="rect">
            <a:avLst/>
          </a:prstGeom>
          <a:noFill/>
          <a:ln w="9525">
            <a:noFill/>
            <a:miter lim="800000"/>
            <a:headEnd/>
            <a:tailEnd/>
          </a:ln>
        </p:spPr>
      </p:pic>
      <p:pic>
        <p:nvPicPr>
          <p:cNvPr id="7172" name="Picture 4"/>
          <p:cNvPicPr>
            <a:picLocks noChangeAspect="1" noChangeArrowheads="1"/>
          </p:cNvPicPr>
          <p:nvPr/>
        </p:nvPicPr>
        <p:blipFill>
          <a:blip r:embed="rId3" cstate="print"/>
          <a:srcRect/>
          <a:stretch>
            <a:fillRect/>
          </a:stretch>
        </p:blipFill>
        <p:spPr bwMode="auto">
          <a:xfrm>
            <a:off x="4572000" y="908719"/>
            <a:ext cx="4572000" cy="4189551"/>
          </a:xfrm>
          <a:prstGeom prst="rect">
            <a:avLst/>
          </a:prstGeom>
          <a:noFill/>
          <a:ln w="9525">
            <a:noFill/>
            <a:miter lim="800000"/>
            <a:headEnd/>
            <a:tailEnd/>
          </a:ln>
        </p:spPr>
      </p:pic>
      <p:sp>
        <p:nvSpPr>
          <p:cNvPr id="9" name="TextBox 8"/>
          <p:cNvSpPr txBox="1"/>
          <p:nvPr/>
        </p:nvSpPr>
        <p:spPr>
          <a:xfrm>
            <a:off x="0" y="1124744"/>
            <a:ext cx="4499992" cy="1477328"/>
          </a:xfrm>
          <a:prstGeom prst="rect">
            <a:avLst/>
          </a:prstGeom>
          <a:noFill/>
        </p:spPr>
        <p:txBody>
          <a:bodyPr wrap="square" rtlCol="0">
            <a:spAutoFit/>
          </a:bodyPr>
          <a:lstStyle/>
          <a:p>
            <a:pPr>
              <a:buFont typeface="Arial" pitchFamily="34" charset="0"/>
              <a:buChar char="•"/>
            </a:pPr>
            <a:r>
              <a:rPr lang="en-GB" dirty="0" smtClean="0"/>
              <a:t> The comparator column initially compares the values of the indicator with the national average. This can be changed by selecting a new region using the drop down. For this example, we will use Scotland.</a:t>
            </a:r>
            <a:endParaRPr lang="en-GB" dirty="0"/>
          </a:p>
        </p:txBody>
      </p:sp>
      <p:cxnSp>
        <p:nvCxnSpPr>
          <p:cNvPr id="10" name="Straight Arrow Connector 9"/>
          <p:cNvCxnSpPr/>
          <p:nvPr/>
        </p:nvCxnSpPr>
        <p:spPr>
          <a:xfrm flipV="1">
            <a:off x="4283968" y="1268760"/>
            <a:ext cx="2016224" cy="86409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0" y="2636912"/>
            <a:ext cx="4392488" cy="3247043"/>
          </a:xfrm>
          <a:prstGeom prst="rect">
            <a:avLst/>
          </a:prstGeom>
          <a:noFill/>
        </p:spPr>
        <p:txBody>
          <a:bodyPr wrap="square" rtlCol="0">
            <a:spAutoFit/>
          </a:bodyPr>
          <a:lstStyle/>
          <a:p>
            <a:pPr>
              <a:buFont typeface="Arial" pitchFamily="34" charset="0"/>
              <a:buChar char="•"/>
            </a:pPr>
            <a:r>
              <a:rPr lang="en-GB" dirty="0" smtClean="0"/>
              <a:t> </a:t>
            </a:r>
            <a:r>
              <a:rPr lang="en-GB" sz="1700" dirty="0" smtClean="0"/>
              <a:t>The grey bar shows the national distribution, ranging from the 5</a:t>
            </a:r>
            <a:r>
              <a:rPr lang="en-GB" sz="1700" baseline="30000" dirty="0" smtClean="0"/>
              <a:t>th</a:t>
            </a:r>
            <a:r>
              <a:rPr lang="en-GB" sz="1700" dirty="0" smtClean="0"/>
              <a:t> to 95</a:t>
            </a:r>
            <a:r>
              <a:rPr lang="en-GB" sz="1700" baseline="30000" dirty="0" smtClean="0"/>
              <a:t>th</a:t>
            </a:r>
            <a:r>
              <a:rPr lang="en-GB" sz="1700" dirty="0" smtClean="0"/>
              <a:t> percentile. The dark grey bar shows the range from the 25</a:t>
            </a:r>
            <a:r>
              <a:rPr lang="en-GB" sz="1700" baseline="30000" dirty="0" smtClean="0"/>
              <a:t>th</a:t>
            </a:r>
            <a:r>
              <a:rPr lang="en-GB" sz="1700" dirty="0" smtClean="0"/>
              <a:t> to 75</a:t>
            </a:r>
            <a:r>
              <a:rPr lang="en-GB" sz="1700" baseline="30000" dirty="0" smtClean="0"/>
              <a:t>th</a:t>
            </a:r>
            <a:r>
              <a:rPr lang="en-GB" sz="1700" dirty="0" smtClean="0"/>
              <a:t> percentile.</a:t>
            </a:r>
            <a:endParaRPr lang="en-GB" sz="1700" dirty="0"/>
          </a:p>
          <a:p>
            <a:pPr>
              <a:buFont typeface="Arial" pitchFamily="34" charset="0"/>
              <a:buChar char="•"/>
            </a:pPr>
            <a:r>
              <a:rPr lang="en-GB" sz="1700" dirty="0" smtClean="0"/>
              <a:t>The coloured dots show the statistical significance of the indicator value, and the colour shows if this is ‘better’, ‘worse’, or ‘not different’. For some indicators, the value can be significantly different, but we are unable to say if it is better or worse. Note that on some profiles a ‘doughnut’ shape will appear in place of an orange dot.</a:t>
            </a:r>
            <a:endParaRPr lang="en-GB" sz="1700" dirty="0"/>
          </a:p>
        </p:txBody>
      </p:sp>
      <p:sp>
        <p:nvSpPr>
          <p:cNvPr id="15" name="TextBox 14"/>
          <p:cNvSpPr txBox="1"/>
          <p:nvPr/>
        </p:nvSpPr>
        <p:spPr>
          <a:xfrm>
            <a:off x="0" y="5877272"/>
            <a:ext cx="4716016" cy="877163"/>
          </a:xfrm>
          <a:prstGeom prst="rect">
            <a:avLst/>
          </a:prstGeom>
          <a:noFill/>
        </p:spPr>
        <p:txBody>
          <a:bodyPr wrap="square" rtlCol="0">
            <a:spAutoFit/>
          </a:bodyPr>
          <a:lstStyle/>
          <a:p>
            <a:pPr>
              <a:buFont typeface="Arial" pitchFamily="34" charset="0"/>
              <a:buChar char="•"/>
            </a:pPr>
            <a:r>
              <a:rPr lang="en-GB" sz="1700" dirty="0" smtClean="0"/>
              <a:t> The technical report, which includes further detail on calculations and interpretation, can be accessed at the bottom of the page.</a:t>
            </a:r>
            <a:endParaRPr lang="en-GB" sz="1700" dirty="0"/>
          </a:p>
        </p:txBody>
      </p:sp>
      <p:cxnSp>
        <p:nvCxnSpPr>
          <p:cNvPr id="16" name="Straight Arrow Connector 15"/>
          <p:cNvCxnSpPr/>
          <p:nvPr/>
        </p:nvCxnSpPr>
        <p:spPr>
          <a:xfrm>
            <a:off x="4139952" y="3212976"/>
            <a:ext cx="2952328" cy="7200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3851920" y="3501008"/>
            <a:ext cx="3888432"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4283968" y="4797152"/>
            <a:ext cx="576064" cy="86409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4283968" y="4797152"/>
            <a:ext cx="3024336"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052736"/>
          </a:xfrm>
        </p:spPr>
        <p:txBody>
          <a:bodyPr/>
          <a:lstStyle/>
          <a:p>
            <a:r>
              <a:rPr lang="en-GB" dirty="0" smtClean="0"/>
              <a:t>Spine chart - navigation</a:t>
            </a:r>
            <a:endParaRPr lang="en-GB" dirty="0"/>
          </a:p>
        </p:txBody>
      </p:sp>
      <p:pic>
        <p:nvPicPr>
          <p:cNvPr id="4098" name="Picture 2"/>
          <p:cNvPicPr>
            <a:picLocks noGrp="1" noChangeAspect="1" noChangeArrowheads="1"/>
          </p:cNvPicPr>
          <p:nvPr>
            <p:ph idx="1"/>
          </p:nvPr>
        </p:nvPicPr>
        <p:blipFill>
          <a:blip r:embed="rId2" cstate="print"/>
          <a:srcRect/>
          <a:stretch>
            <a:fillRect/>
          </a:stretch>
        </p:blipFill>
        <p:spPr bwMode="auto">
          <a:xfrm>
            <a:off x="3131840" y="1340768"/>
            <a:ext cx="6012160" cy="4809728"/>
          </a:xfrm>
          <a:prstGeom prst="rect">
            <a:avLst/>
          </a:prstGeom>
          <a:noFill/>
          <a:ln w="9525">
            <a:noFill/>
            <a:miter lim="800000"/>
            <a:headEnd/>
            <a:tailEnd/>
          </a:ln>
        </p:spPr>
      </p:pic>
      <p:sp>
        <p:nvSpPr>
          <p:cNvPr id="5" name="TextBox 4"/>
          <p:cNvSpPr txBox="1"/>
          <p:nvPr/>
        </p:nvSpPr>
        <p:spPr>
          <a:xfrm>
            <a:off x="0" y="1268760"/>
            <a:ext cx="3131840" cy="923330"/>
          </a:xfrm>
          <a:prstGeom prst="rect">
            <a:avLst/>
          </a:prstGeom>
          <a:noFill/>
        </p:spPr>
        <p:txBody>
          <a:bodyPr wrap="square" rtlCol="0">
            <a:spAutoFit/>
          </a:bodyPr>
          <a:lstStyle/>
          <a:p>
            <a:pPr>
              <a:buFont typeface="Arial" pitchFamily="34" charset="0"/>
              <a:buChar char="•"/>
            </a:pPr>
            <a:r>
              <a:rPr lang="en-GB" dirty="0" smtClean="0"/>
              <a:t> The buttons at the top of the screen help to navigate the data available in the profiles.</a:t>
            </a:r>
            <a:endParaRPr lang="en-GB" dirty="0"/>
          </a:p>
        </p:txBody>
      </p:sp>
      <p:sp>
        <p:nvSpPr>
          <p:cNvPr id="6" name="TextBox 5"/>
          <p:cNvSpPr txBox="1"/>
          <p:nvPr/>
        </p:nvSpPr>
        <p:spPr>
          <a:xfrm>
            <a:off x="0" y="2348880"/>
            <a:ext cx="3059832" cy="923330"/>
          </a:xfrm>
          <a:prstGeom prst="rect">
            <a:avLst/>
          </a:prstGeom>
          <a:noFill/>
        </p:spPr>
        <p:txBody>
          <a:bodyPr wrap="square" rtlCol="0">
            <a:spAutoFit/>
          </a:bodyPr>
          <a:lstStyle/>
          <a:p>
            <a:pPr>
              <a:buFont typeface="Arial" pitchFamily="34" charset="0"/>
              <a:buChar char="•"/>
            </a:pPr>
            <a:r>
              <a:rPr lang="en-GB" dirty="0" smtClean="0"/>
              <a:t> Clicking on ‘Home’ returns you to the profile and geography selection screen.</a:t>
            </a:r>
            <a:endParaRPr lang="en-GB" dirty="0"/>
          </a:p>
        </p:txBody>
      </p:sp>
      <p:sp>
        <p:nvSpPr>
          <p:cNvPr id="7" name="TextBox 6"/>
          <p:cNvSpPr txBox="1"/>
          <p:nvPr/>
        </p:nvSpPr>
        <p:spPr>
          <a:xfrm>
            <a:off x="0" y="3429000"/>
            <a:ext cx="3059832" cy="646331"/>
          </a:xfrm>
          <a:prstGeom prst="rect">
            <a:avLst/>
          </a:prstGeom>
          <a:noFill/>
        </p:spPr>
        <p:txBody>
          <a:bodyPr wrap="square" rtlCol="0">
            <a:spAutoFit/>
          </a:bodyPr>
          <a:lstStyle/>
          <a:p>
            <a:pPr>
              <a:buFont typeface="Arial" pitchFamily="34" charset="0"/>
              <a:buChar char="•"/>
            </a:pPr>
            <a:r>
              <a:rPr lang="en-GB" dirty="0" smtClean="0"/>
              <a:t> Clicking on ‘Profile’ returns you to the map screen.</a:t>
            </a:r>
            <a:endParaRPr lang="en-GB" dirty="0"/>
          </a:p>
        </p:txBody>
      </p:sp>
      <p:sp>
        <p:nvSpPr>
          <p:cNvPr id="8" name="TextBox 7"/>
          <p:cNvSpPr txBox="1"/>
          <p:nvPr/>
        </p:nvSpPr>
        <p:spPr>
          <a:xfrm>
            <a:off x="0" y="4293096"/>
            <a:ext cx="3131840" cy="923330"/>
          </a:xfrm>
          <a:prstGeom prst="rect">
            <a:avLst/>
          </a:prstGeom>
          <a:noFill/>
        </p:spPr>
        <p:txBody>
          <a:bodyPr wrap="square" rtlCol="0">
            <a:spAutoFit/>
          </a:bodyPr>
          <a:lstStyle/>
          <a:p>
            <a:pPr>
              <a:buFont typeface="Arial" pitchFamily="34" charset="0"/>
              <a:buChar char="•"/>
            </a:pPr>
            <a:r>
              <a:rPr lang="en-GB" dirty="0" smtClean="0"/>
              <a:t> Clicking on ‘Population’ directs you to the screen on the next slide.</a:t>
            </a:r>
            <a:endParaRPr lang="en-GB" dirty="0"/>
          </a:p>
        </p:txBody>
      </p:sp>
      <p:cxnSp>
        <p:nvCxnSpPr>
          <p:cNvPr id="9" name="Straight Arrow Connector 8"/>
          <p:cNvCxnSpPr/>
          <p:nvPr/>
        </p:nvCxnSpPr>
        <p:spPr>
          <a:xfrm>
            <a:off x="2699792" y="2708920"/>
            <a:ext cx="720080"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2771800" y="2852936"/>
            <a:ext cx="1152128" cy="79208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2915816" y="2852936"/>
            <a:ext cx="1656184" cy="18002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207</TotalTime>
  <Words>1053</Words>
  <Application>Microsoft Office PowerPoint</Application>
  <PresentationFormat>On-screen Show (4:3)</PresentationFormat>
  <Paragraphs>94</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ScotPHO profiles storyboard</vt:lpstr>
      <vt:lpstr>How to find the profiles</vt:lpstr>
      <vt:lpstr>Navigation - 1</vt:lpstr>
      <vt:lpstr>Navigation - 2</vt:lpstr>
      <vt:lpstr>Navigation - 3</vt:lpstr>
      <vt:lpstr>Profile spine chart</vt:lpstr>
      <vt:lpstr>Spine chart - data</vt:lpstr>
      <vt:lpstr>Spine chart - data</vt:lpstr>
      <vt:lpstr>Spine chart - navigation</vt:lpstr>
      <vt:lpstr>Population table</vt:lpstr>
      <vt:lpstr>Rank chart</vt:lpstr>
      <vt:lpstr>Trend chart</vt:lpstr>
      <vt:lpstr>Exporting data &amp; printing</vt:lpstr>
      <vt:lpstr>Background information</vt:lpstr>
      <vt:lpstr>Keeping up to date</vt:lpstr>
    </vt:vector>
  </TitlesOfParts>
  <Company>NHS NSS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ScotPHO Profiles Storyboard</dc:title>
  <dc:creator>scottj01</dc:creator>
  <cp:lastModifiedBy>Salomb01</cp:lastModifiedBy>
  <cp:revision>37</cp:revision>
  <dcterms:created xsi:type="dcterms:W3CDTF">2014-07-08T08:00:41Z</dcterms:created>
  <dcterms:modified xsi:type="dcterms:W3CDTF">2016-05-17T07:14:04Z</dcterms:modified>
</cp:coreProperties>
</file>