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67" r:id="rId3"/>
    <p:sldId id="261" r:id="rId4"/>
    <p:sldId id="257" r:id="rId5"/>
    <p:sldId id="263" r:id="rId6"/>
    <p:sldId id="270" r:id="rId7"/>
    <p:sldId id="258" r:id="rId8"/>
    <p:sldId id="265" r:id="rId9"/>
    <p:sldId id="260" r:id="rId10"/>
    <p:sldId id="269" r:id="rId11"/>
    <p:sldId id="259" r:id="rId12"/>
    <p:sldId id="264" r:id="rId13"/>
    <p:sldId id="262" r:id="rId14"/>
    <p:sldId id="268" r:id="rId15"/>
    <p:sldId id="266"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nnava01" initials="A" lastIdx="5" clrIdx="0"/>
</p:cmAuthorLst>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3" d="100"/>
          <a:sy n="103" d="100"/>
        </p:scale>
        <p:origin x="-20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7B8A37B-2B07-40DC-BD1F-7EA583602DD9}" type="datetimeFigureOut">
              <a:rPr lang="en-GB" smtClean="0"/>
              <a:pPr/>
              <a:t>17/05/2016</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39860F8-449C-467C-BC1B-F57AEC2A6065}" type="slidenum">
              <a:rPr lang="en-GB" smtClean="0"/>
              <a:pPr/>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639860F8-449C-467C-BC1B-F57AEC2A6065}" type="slidenum">
              <a:rPr lang="en-GB" smtClean="0"/>
              <a:pPr/>
              <a:t>6</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91F34AA9-75F4-40B4-9977-15ABCE911D52}" type="datetimeFigureOut">
              <a:rPr lang="en-GB" smtClean="0"/>
              <a:pPr/>
              <a:t>17/05/2016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CCB6D2B-0563-431A-87C5-6793E6B1B2D6}"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1F34AA9-75F4-40B4-9977-15ABCE911D52}" type="datetimeFigureOut">
              <a:rPr lang="en-GB" smtClean="0"/>
              <a:pPr/>
              <a:t>17/05/2016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CCB6D2B-0563-431A-87C5-6793E6B1B2D6}"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1F34AA9-75F4-40B4-9977-15ABCE911D52}" type="datetimeFigureOut">
              <a:rPr lang="en-GB" smtClean="0"/>
              <a:pPr/>
              <a:t>17/05/2016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CCB6D2B-0563-431A-87C5-6793E6B1B2D6}"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1F34AA9-75F4-40B4-9977-15ABCE911D52}" type="datetimeFigureOut">
              <a:rPr lang="en-GB" smtClean="0"/>
              <a:pPr/>
              <a:t>17/05/2016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CCB6D2B-0563-431A-87C5-6793E6B1B2D6}"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1F34AA9-75F4-40B4-9977-15ABCE911D52}" type="datetimeFigureOut">
              <a:rPr lang="en-GB" smtClean="0"/>
              <a:pPr/>
              <a:t>17/05/2016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CCB6D2B-0563-431A-87C5-6793E6B1B2D6}"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91F34AA9-75F4-40B4-9977-15ABCE911D52}" type="datetimeFigureOut">
              <a:rPr lang="en-GB" smtClean="0"/>
              <a:pPr/>
              <a:t>17/05/2016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CCB6D2B-0563-431A-87C5-6793E6B1B2D6}"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91F34AA9-75F4-40B4-9977-15ABCE911D52}" type="datetimeFigureOut">
              <a:rPr lang="en-GB" smtClean="0"/>
              <a:pPr/>
              <a:t>17/05/2016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CCB6D2B-0563-431A-87C5-6793E6B1B2D6}"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91F34AA9-75F4-40B4-9977-15ABCE911D52}" type="datetimeFigureOut">
              <a:rPr lang="en-GB" smtClean="0"/>
              <a:pPr/>
              <a:t>17/05/2016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CCB6D2B-0563-431A-87C5-6793E6B1B2D6}"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F34AA9-75F4-40B4-9977-15ABCE911D52}" type="datetimeFigureOut">
              <a:rPr lang="en-GB" smtClean="0"/>
              <a:pPr/>
              <a:t>17/05/2016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CCB6D2B-0563-431A-87C5-6793E6B1B2D6}"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1F34AA9-75F4-40B4-9977-15ABCE911D52}" type="datetimeFigureOut">
              <a:rPr lang="en-GB" smtClean="0"/>
              <a:pPr/>
              <a:t>17/05/2016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CCB6D2B-0563-431A-87C5-6793E6B1B2D6}"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1F34AA9-75F4-40B4-9977-15ABCE911D52}" type="datetimeFigureOut">
              <a:rPr lang="en-GB" smtClean="0"/>
              <a:pPr/>
              <a:t>17/05/2016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CCB6D2B-0563-431A-87C5-6793E6B1B2D6}"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1F34AA9-75F4-40B4-9977-15ABCE911D52}" type="datetimeFigureOut">
              <a:rPr lang="en-GB" smtClean="0"/>
              <a:pPr/>
              <a:t>17/05/2016</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CCB6D2B-0563-431A-87C5-6793E6B1B2D6}"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www.scotpho.org.uk/population-dynamics/healthy-life-expectancy/references"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www.apho.org.uk/resource/item.aspx?RID=48457"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A guide to the statistics </a:t>
            </a:r>
            <a:r>
              <a:rPr lang="en-GB" dirty="0" smtClean="0"/>
              <a:t>used in the </a:t>
            </a:r>
            <a:r>
              <a:rPr lang="en-GB" dirty="0" err="1" smtClean="0"/>
              <a:t>ScotPHO</a:t>
            </a:r>
            <a:r>
              <a:rPr lang="en-GB" dirty="0" smtClean="0"/>
              <a:t> profiles</a:t>
            </a:r>
            <a:endParaRPr lang="en-GB"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Crude rates - 2</a:t>
            </a:r>
            <a:endParaRPr lang="en-GB" dirty="0"/>
          </a:p>
        </p:txBody>
      </p:sp>
      <p:sp>
        <p:nvSpPr>
          <p:cNvPr id="3" name="Content Placeholder 2"/>
          <p:cNvSpPr>
            <a:spLocks noGrp="1"/>
          </p:cNvSpPr>
          <p:nvPr>
            <p:ph idx="1"/>
          </p:nvPr>
        </p:nvSpPr>
        <p:spPr/>
        <p:txBody>
          <a:bodyPr>
            <a:normAutofit/>
          </a:bodyPr>
          <a:lstStyle/>
          <a:p>
            <a:r>
              <a:rPr lang="en-GB" sz="2700" dirty="0" smtClean="0"/>
              <a:t>Crude rates are used when you want to take into account the population of an area (because you think it might have an impact on the indicator)</a:t>
            </a:r>
          </a:p>
          <a:p>
            <a:pPr>
              <a:buNone/>
            </a:pPr>
            <a:endParaRPr lang="en-GB" sz="2700" dirty="0" smtClean="0"/>
          </a:p>
          <a:p>
            <a:r>
              <a:rPr lang="en-GB" sz="2700" dirty="0" smtClean="0"/>
              <a:t>In the profiles, indicators which use crude rates include crime rate, teenage pregnancies and live births.</a:t>
            </a:r>
            <a:endParaRPr lang="en-GB" sz="27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European age-sex standardised rates</a:t>
            </a:r>
            <a:endParaRPr lang="en-GB" dirty="0"/>
          </a:p>
        </p:txBody>
      </p:sp>
      <p:sp>
        <p:nvSpPr>
          <p:cNvPr id="3" name="Content Placeholder 2"/>
          <p:cNvSpPr>
            <a:spLocks noGrp="1"/>
          </p:cNvSpPr>
          <p:nvPr>
            <p:ph idx="1"/>
          </p:nvPr>
        </p:nvSpPr>
        <p:spPr/>
        <p:txBody>
          <a:bodyPr>
            <a:normAutofit fontScale="92500" lnSpcReduction="20000"/>
          </a:bodyPr>
          <a:lstStyle/>
          <a:p>
            <a:r>
              <a:rPr lang="en-GB" sz="2400" dirty="0" smtClean="0"/>
              <a:t>While crude rates are useful, they do not take into account the difference in demographics between areas.</a:t>
            </a:r>
          </a:p>
          <a:p>
            <a:r>
              <a:rPr lang="en-GB" sz="2400" dirty="0" smtClean="0"/>
              <a:t>For example, an area with an older population is likely to have a higher rate of deaths, so a comparison with an area with a younger population will be biased.</a:t>
            </a:r>
          </a:p>
          <a:p>
            <a:r>
              <a:rPr lang="en-GB" sz="2400" dirty="0" smtClean="0"/>
              <a:t>In order to ensure that the rates are a fair comparison, a “standard” population can be used. The European Standard Population is intended to represent the average demographic make-up of</a:t>
            </a:r>
            <a:r>
              <a:rPr lang="en-GB" sz="2400" dirty="0" smtClean="0">
                <a:solidFill>
                  <a:srgbClr val="FF0000"/>
                </a:solidFill>
              </a:rPr>
              <a:t> </a:t>
            </a:r>
            <a:r>
              <a:rPr lang="en-GB" sz="2400" dirty="0" smtClean="0"/>
              <a:t>the EU. </a:t>
            </a:r>
          </a:p>
          <a:p>
            <a:r>
              <a:rPr lang="en-GB" sz="2400" dirty="0" smtClean="0"/>
              <a:t>When standardising, you can look at age alone or age and sex. </a:t>
            </a:r>
          </a:p>
          <a:p>
            <a:r>
              <a:rPr lang="en-GB" sz="2400" dirty="0" smtClean="0"/>
              <a:t>E.g. when looking at deaths, you would want to standardise by sex too as generally female life expectancy is higher than that of males.</a:t>
            </a:r>
          </a:p>
          <a:p>
            <a:r>
              <a:rPr lang="en-GB" sz="2400" dirty="0" smtClean="0"/>
              <a:t>The EASR is calculated by taking the crude rate for each age and sex group, then multiplying this by the population in each age (and sex) group in the European Standard Population.</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lstStyle/>
          <a:p>
            <a:r>
              <a:rPr lang="en-GB" dirty="0" smtClean="0"/>
              <a:t>European Age Standardised Rates</a:t>
            </a:r>
            <a:endParaRPr lang="en-GB" dirty="0"/>
          </a:p>
        </p:txBody>
      </p:sp>
      <p:pic>
        <p:nvPicPr>
          <p:cNvPr id="21506" name="Picture 2"/>
          <p:cNvPicPr>
            <a:picLocks noGrp="1" noChangeAspect="1" noChangeArrowheads="1"/>
          </p:cNvPicPr>
          <p:nvPr>
            <p:ph idx="1"/>
          </p:nvPr>
        </p:nvPicPr>
        <p:blipFill>
          <a:blip r:embed="rId2" cstate="print"/>
          <a:srcRect/>
          <a:stretch>
            <a:fillRect/>
          </a:stretch>
        </p:blipFill>
        <p:spPr bwMode="auto">
          <a:xfrm>
            <a:off x="107504" y="1556792"/>
            <a:ext cx="5534025" cy="4248150"/>
          </a:xfrm>
          <a:prstGeom prst="rect">
            <a:avLst/>
          </a:prstGeom>
          <a:noFill/>
          <a:ln w="9525">
            <a:noFill/>
            <a:miter lim="800000"/>
            <a:headEnd/>
            <a:tailEnd/>
          </a:ln>
        </p:spPr>
      </p:pic>
      <p:sp>
        <p:nvSpPr>
          <p:cNvPr id="6" name="TextBox 5"/>
          <p:cNvSpPr txBox="1"/>
          <p:nvPr/>
        </p:nvSpPr>
        <p:spPr>
          <a:xfrm>
            <a:off x="179512" y="5934670"/>
            <a:ext cx="8352928" cy="923330"/>
          </a:xfrm>
          <a:prstGeom prst="rect">
            <a:avLst/>
          </a:prstGeom>
          <a:noFill/>
        </p:spPr>
        <p:txBody>
          <a:bodyPr wrap="square" rtlCol="0">
            <a:spAutoFit/>
          </a:bodyPr>
          <a:lstStyle/>
          <a:p>
            <a:r>
              <a:rPr lang="en-GB" dirty="0" smtClean="0"/>
              <a:t>EASR = </a:t>
            </a:r>
            <a:r>
              <a:rPr lang="en-GB" dirty="0" smtClean="0">
                <a:solidFill>
                  <a:srgbClr val="FF0000"/>
                </a:solidFill>
              </a:rPr>
              <a:t>0.39</a:t>
            </a:r>
            <a:r>
              <a:rPr lang="en-GB" dirty="0" smtClean="0"/>
              <a:t> per 100,000 per year. </a:t>
            </a:r>
          </a:p>
          <a:p>
            <a:r>
              <a:rPr lang="en-GB" dirty="0" smtClean="0"/>
              <a:t>Comparing this with the crude rate of </a:t>
            </a:r>
            <a:r>
              <a:rPr lang="en-GB" dirty="0" smtClean="0">
                <a:solidFill>
                  <a:srgbClr val="FF0000"/>
                </a:solidFill>
              </a:rPr>
              <a:t>0.33 </a:t>
            </a:r>
            <a:r>
              <a:rPr lang="en-GB" dirty="0" smtClean="0"/>
              <a:t>from the crude rates example shows that demographics do have an impact, and EASR’s are a useful way to deal with them. </a:t>
            </a:r>
            <a:endParaRPr lang="en-GB" dirty="0"/>
          </a:p>
        </p:txBody>
      </p:sp>
      <p:sp>
        <p:nvSpPr>
          <p:cNvPr id="7" name="TextBox 6"/>
          <p:cNvSpPr txBox="1"/>
          <p:nvPr/>
        </p:nvSpPr>
        <p:spPr>
          <a:xfrm>
            <a:off x="5868144" y="1340768"/>
            <a:ext cx="3275856" cy="4524315"/>
          </a:xfrm>
          <a:prstGeom prst="rect">
            <a:avLst/>
          </a:prstGeom>
          <a:noFill/>
        </p:spPr>
        <p:txBody>
          <a:bodyPr wrap="square" rtlCol="0">
            <a:spAutoFit/>
          </a:bodyPr>
          <a:lstStyle/>
          <a:p>
            <a:pPr>
              <a:buFont typeface="Arial" pitchFamily="34" charset="0"/>
              <a:buChar char="•"/>
            </a:pPr>
            <a:r>
              <a:rPr lang="en-GB" dirty="0" smtClean="0"/>
              <a:t> This fictitious example shows the number of skiing accidents in 2008 (listed in the orange cases column).</a:t>
            </a:r>
          </a:p>
          <a:p>
            <a:pPr>
              <a:buFont typeface="Arial" pitchFamily="34" charset="0"/>
              <a:buChar char="•"/>
            </a:pPr>
            <a:endParaRPr lang="en-GB" dirty="0"/>
          </a:p>
          <a:p>
            <a:pPr>
              <a:buFont typeface="Arial" pitchFamily="34" charset="0"/>
              <a:buChar char="•"/>
            </a:pPr>
            <a:r>
              <a:rPr lang="en-GB" dirty="0"/>
              <a:t> </a:t>
            </a:r>
            <a:r>
              <a:rPr lang="en-GB" dirty="0" smtClean="0"/>
              <a:t>The Scottish population in 2008 is listed in the yellow column</a:t>
            </a:r>
          </a:p>
          <a:p>
            <a:pPr>
              <a:buFont typeface="Arial" pitchFamily="34" charset="0"/>
              <a:buChar char="•"/>
            </a:pPr>
            <a:endParaRPr lang="en-GB" dirty="0"/>
          </a:p>
          <a:p>
            <a:pPr>
              <a:buFont typeface="Arial" pitchFamily="34" charset="0"/>
              <a:buChar char="•"/>
            </a:pPr>
            <a:r>
              <a:rPr lang="en-GB" dirty="0" smtClean="0"/>
              <a:t> Stage 1 - multiply the age spec rate (which is the crude rate for each age group) by the European Standard Population</a:t>
            </a:r>
          </a:p>
          <a:p>
            <a:pPr>
              <a:buFont typeface="Arial" pitchFamily="34" charset="0"/>
              <a:buChar char="•"/>
            </a:pPr>
            <a:r>
              <a:rPr lang="en-GB" dirty="0"/>
              <a:t> </a:t>
            </a:r>
            <a:r>
              <a:rPr lang="en-GB" dirty="0" smtClean="0"/>
              <a:t>Stage 2 - add up these results</a:t>
            </a:r>
          </a:p>
          <a:p>
            <a:pPr>
              <a:buFont typeface="Arial" pitchFamily="34" charset="0"/>
              <a:buChar char="•"/>
            </a:pPr>
            <a:r>
              <a:rPr lang="en-GB" dirty="0"/>
              <a:t> </a:t>
            </a:r>
            <a:r>
              <a:rPr lang="en-GB" dirty="0" smtClean="0"/>
              <a:t>Stage 3 - divide by 100,000</a:t>
            </a:r>
          </a:p>
          <a:p>
            <a:pPr>
              <a:buFont typeface="Arial" pitchFamily="34" charset="0"/>
              <a:buChar char="•"/>
            </a:pPr>
            <a:endParaRPr lang="en-GB" dirty="0"/>
          </a:p>
          <a:p>
            <a:pPr>
              <a:buFont typeface="Arial" pitchFamily="34" charset="0"/>
              <a:buChar char="•"/>
            </a:pPr>
            <a:r>
              <a:rPr lang="en-GB" dirty="0" smtClean="0"/>
              <a:t> This gives us the EASR.</a:t>
            </a:r>
            <a:endParaRPr lang="en-GB"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Life expectancy</a:t>
            </a:r>
            <a:endParaRPr lang="en-GB" dirty="0"/>
          </a:p>
        </p:txBody>
      </p:sp>
      <p:sp>
        <p:nvSpPr>
          <p:cNvPr id="3" name="Content Placeholder 2"/>
          <p:cNvSpPr>
            <a:spLocks noGrp="1"/>
          </p:cNvSpPr>
          <p:nvPr>
            <p:ph idx="1"/>
          </p:nvPr>
        </p:nvSpPr>
        <p:spPr/>
        <p:txBody>
          <a:bodyPr>
            <a:normAutofit lnSpcReduction="10000"/>
          </a:bodyPr>
          <a:lstStyle/>
          <a:p>
            <a:r>
              <a:rPr lang="en-GB" sz="2400" dirty="0" smtClean="0"/>
              <a:t>Life expectancy is defined as an estimate of the number of years a newborn baby would survive if they experienced the area’s age specific mortality rates </a:t>
            </a:r>
            <a:r>
              <a:rPr lang="en-GB" sz="2400" dirty="0" smtClean="0"/>
              <a:t>throughout </a:t>
            </a:r>
            <a:r>
              <a:rPr lang="en-GB" sz="2400" dirty="0" smtClean="0"/>
              <a:t>their life.</a:t>
            </a:r>
          </a:p>
          <a:p>
            <a:r>
              <a:rPr lang="en-GB" sz="2400" dirty="0" smtClean="0"/>
              <a:t>However the actual life expectancy of a person will change as they move areas, and as they survive different stages of life.</a:t>
            </a:r>
          </a:p>
          <a:p>
            <a:r>
              <a:rPr lang="en-GB" sz="2400" dirty="0" smtClean="0"/>
              <a:t>Life expectancy is calculated using information including deaths and mid-year population estimates. A ‘life-table’ is used to perform the statistical analysis.</a:t>
            </a:r>
          </a:p>
          <a:p>
            <a:r>
              <a:rPr lang="en-GB" sz="2400" dirty="0" smtClean="0"/>
              <a:t>Further information is available from the profiles technical reports and the </a:t>
            </a:r>
            <a:r>
              <a:rPr lang="en-GB" sz="2400" dirty="0" err="1" smtClean="0"/>
              <a:t>ScotPHO</a:t>
            </a:r>
            <a:r>
              <a:rPr lang="en-GB" sz="2400" dirty="0" smtClean="0"/>
              <a:t> life expectancy pages:</a:t>
            </a:r>
          </a:p>
          <a:p>
            <a:pPr>
              <a:buNone/>
            </a:pPr>
            <a:r>
              <a:rPr lang="en-GB" sz="2400" dirty="0" smtClean="0">
                <a:hlinkClick r:id="rId2"/>
              </a:rPr>
              <a:t>http://www.scotpho.org.uk/population-dynamics/healthy-life-expectancy/references</a:t>
            </a:r>
            <a:endParaRPr lang="en-GB" sz="24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Summary</a:t>
            </a:r>
            <a:endParaRPr lang="en-GB" dirty="0"/>
          </a:p>
        </p:txBody>
      </p:sp>
      <p:sp>
        <p:nvSpPr>
          <p:cNvPr id="3" name="Content Placeholder 2"/>
          <p:cNvSpPr>
            <a:spLocks noGrp="1"/>
          </p:cNvSpPr>
          <p:nvPr>
            <p:ph idx="1"/>
          </p:nvPr>
        </p:nvSpPr>
        <p:spPr>
          <a:xfrm>
            <a:off x="457200" y="1124744"/>
            <a:ext cx="8229600" cy="5733256"/>
          </a:xfrm>
        </p:spPr>
        <p:txBody>
          <a:bodyPr>
            <a:normAutofit fontScale="62500" lnSpcReduction="20000"/>
          </a:bodyPr>
          <a:lstStyle/>
          <a:p>
            <a:r>
              <a:rPr lang="en-GB" dirty="0" smtClean="0"/>
              <a:t>Means</a:t>
            </a:r>
          </a:p>
          <a:p>
            <a:pPr>
              <a:buNone/>
            </a:pPr>
            <a:r>
              <a:rPr lang="en-GB" sz="2900" dirty="0" smtClean="0"/>
              <a:t>  - the average of a set of values</a:t>
            </a:r>
          </a:p>
          <a:p>
            <a:pPr>
              <a:buNone/>
            </a:pPr>
            <a:endParaRPr lang="en-GB" sz="2900" dirty="0" smtClean="0"/>
          </a:p>
          <a:p>
            <a:r>
              <a:rPr lang="en-GB" dirty="0" smtClean="0"/>
              <a:t>Confidence intervals</a:t>
            </a:r>
          </a:p>
          <a:p>
            <a:pPr>
              <a:buNone/>
            </a:pPr>
            <a:r>
              <a:rPr lang="en-GB" sz="2900" dirty="0" smtClean="0"/>
              <a:t> - show the range of possible values and a certainty that the true value falls within them</a:t>
            </a:r>
          </a:p>
          <a:p>
            <a:pPr>
              <a:buNone/>
            </a:pPr>
            <a:endParaRPr lang="en-GB" sz="2900" dirty="0" smtClean="0"/>
          </a:p>
          <a:p>
            <a:r>
              <a:rPr lang="en-GB" dirty="0" smtClean="0"/>
              <a:t>Significance</a:t>
            </a:r>
          </a:p>
          <a:p>
            <a:pPr>
              <a:buFontTx/>
              <a:buChar char="-"/>
            </a:pPr>
            <a:r>
              <a:rPr lang="en-GB" sz="2900" dirty="0" smtClean="0"/>
              <a:t>whether the confidence intervals</a:t>
            </a:r>
            <a:r>
              <a:rPr lang="en-GB" sz="2900" dirty="0" smtClean="0">
                <a:solidFill>
                  <a:srgbClr val="FF0000"/>
                </a:solidFill>
              </a:rPr>
              <a:t> </a:t>
            </a:r>
            <a:r>
              <a:rPr lang="en-GB" sz="2900" dirty="0" smtClean="0"/>
              <a:t>of 2 values overlap or not</a:t>
            </a:r>
          </a:p>
          <a:p>
            <a:pPr>
              <a:buFontTx/>
              <a:buChar char="-"/>
            </a:pPr>
            <a:endParaRPr lang="en-GB" sz="2900" dirty="0" smtClean="0"/>
          </a:p>
          <a:p>
            <a:r>
              <a:rPr lang="en-GB" dirty="0" smtClean="0"/>
              <a:t>Crude rates</a:t>
            </a:r>
          </a:p>
          <a:p>
            <a:pPr>
              <a:buNone/>
            </a:pPr>
            <a:r>
              <a:rPr lang="en-GB" sz="2900" dirty="0" smtClean="0"/>
              <a:t> - a rate that takes into account the population of an area</a:t>
            </a:r>
          </a:p>
          <a:p>
            <a:pPr>
              <a:buNone/>
            </a:pPr>
            <a:endParaRPr lang="en-GB" sz="2900" dirty="0" smtClean="0"/>
          </a:p>
          <a:p>
            <a:r>
              <a:rPr lang="en-GB" dirty="0" smtClean="0"/>
              <a:t>Standardised rates</a:t>
            </a:r>
          </a:p>
          <a:p>
            <a:pPr>
              <a:buNone/>
            </a:pPr>
            <a:r>
              <a:rPr lang="en-GB" sz="2900" dirty="0" smtClean="0"/>
              <a:t> - a rate that takes into account the age (and sometimes sex) make-up of a population</a:t>
            </a:r>
          </a:p>
          <a:p>
            <a:pPr>
              <a:buNone/>
            </a:pPr>
            <a:endParaRPr lang="en-GB" sz="2900" dirty="0" smtClean="0"/>
          </a:p>
          <a:p>
            <a:r>
              <a:rPr lang="en-GB" dirty="0" smtClean="0"/>
              <a:t>Life expectancy</a:t>
            </a:r>
          </a:p>
          <a:p>
            <a:pPr>
              <a:buNone/>
            </a:pPr>
            <a:r>
              <a:rPr lang="en-GB" sz="2900" dirty="0" smtClean="0"/>
              <a:t> - the number of years a newborn baby would be expected to live in a specific area</a:t>
            </a:r>
            <a:endParaRPr lang="en-GB" sz="29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Further information</a:t>
            </a:r>
            <a:endParaRPr lang="en-GB" dirty="0"/>
          </a:p>
        </p:txBody>
      </p:sp>
      <p:sp>
        <p:nvSpPr>
          <p:cNvPr id="3" name="Content Placeholder 2"/>
          <p:cNvSpPr>
            <a:spLocks noGrp="1"/>
          </p:cNvSpPr>
          <p:nvPr>
            <p:ph idx="1"/>
          </p:nvPr>
        </p:nvSpPr>
        <p:spPr/>
        <p:txBody>
          <a:bodyPr>
            <a:normAutofit fontScale="85000" lnSpcReduction="10000"/>
          </a:bodyPr>
          <a:lstStyle/>
          <a:p>
            <a:r>
              <a:rPr lang="en-GB" dirty="0" smtClean="0"/>
              <a:t>Profiles</a:t>
            </a:r>
          </a:p>
          <a:p>
            <a:pPr>
              <a:buNone/>
            </a:pPr>
            <a:r>
              <a:rPr lang="en-GB" dirty="0" smtClean="0"/>
              <a:t> - further information on the statistics used in the profiles and how they are calculated can be found in the profiles technical report</a:t>
            </a:r>
          </a:p>
          <a:p>
            <a:pPr>
              <a:buNone/>
            </a:pPr>
            <a:endParaRPr lang="en-GB" dirty="0" smtClean="0"/>
          </a:p>
          <a:p>
            <a:r>
              <a:rPr lang="en-GB" dirty="0" smtClean="0"/>
              <a:t>Association of Public Health Observatories (APHO)</a:t>
            </a:r>
          </a:p>
          <a:p>
            <a:pPr>
              <a:buNone/>
            </a:pPr>
            <a:r>
              <a:rPr lang="en-GB" dirty="0" smtClean="0"/>
              <a:t> - there is further information on all of the statistics described above from the APHO website:</a:t>
            </a:r>
          </a:p>
          <a:p>
            <a:pPr>
              <a:buNone/>
            </a:pPr>
            <a:r>
              <a:rPr lang="en-GB" dirty="0" smtClean="0">
                <a:hlinkClick r:id="rId2"/>
              </a:rPr>
              <a:t>http://www.apho.org.uk/resource/item.aspx?RID=48457</a:t>
            </a:r>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Introduction</a:t>
            </a: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This presentation aims to provide a clear, simple </a:t>
            </a:r>
            <a:r>
              <a:rPr lang="en-GB" dirty="0" smtClean="0"/>
              <a:t>guide to the </a:t>
            </a:r>
            <a:r>
              <a:rPr lang="en-GB" dirty="0" smtClean="0"/>
              <a:t>statistics used in the </a:t>
            </a:r>
            <a:r>
              <a:rPr lang="en-GB" dirty="0" err="1" smtClean="0"/>
              <a:t>ScotPHO</a:t>
            </a:r>
            <a:r>
              <a:rPr lang="en-GB" dirty="0" smtClean="0"/>
              <a:t> profiles </a:t>
            </a:r>
          </a:p>
          <a:p>
            <a:r>
              <a:rPr lang="en-GB" dirty="0" smtClean="0"/>
              <a:t>The following topics are covered:</a:t>
            </a:r>
          </a:p>
          <a:p>
            <a:pPr>
              <a:buNone/>
            </a:pPr>
            <a:r>
              <a:rPr lang="en-GB" dirty="0" smtClean="0"/>
              <a:t> - Means</a:t>
            </a:r>
          </a:p>
          <a:p>
            <a:pPr>
              <a:buFontTx/>
              <a:buChar char="-"/>
            </a:pPr>
            <a:r>
              <a:rPr lang="en-GB" dirty="0" smtClean="0"/>
              <a:t>Confidence intervals</a:t>
            </a:r>
          </a:p>
          <a:p>
            <a:pPr>
              <a:buFontTx/>
              <a:buChar char="-"/>
            </a:pPr>
            <a:r>
              <a:rPr lang="en-GB" dirty="0" smtClean="0"/>
              <a:t>Significance</a:t>
            </a:r>
          </a:p>
          <a:p>
            <a:pPr>
              <a:buFontTx/>
              <a:buChar char="-"/>
            </a:pPr>
            <a:r>
              <a:rPr lang="en-GB" dirty="0" smtClean="0"/>
              <a:t>Crude rates</a:t>
            </a:r>
          </a:p>
          <a:p>
            <a:pPr>
              <a:buFontTx/>
              <a:buChar char="-"/>
            </a:pPr>
            <a:r>
              <a:rPr lang="en-GB" dirty="0" smtClean="0"/>
              <a:t>Age-sex standardised rates</a:t>
            </a:r>
          </a:p>
          <a:p>
            <a:pPr>
              <a:buFontTx/>
              <a:buChar char="-"/>
            </a:pPr>
            <a:r>
              <a:rPr lang="en-GB" dirty="0" smtClean="0"/>
              <a:t>Life expectancy</a:t>
            </a:r>
          </a:p>
          <a:p>
            <a:pPr>
              <a:buFontTx/>
              <a:buChar char="-"/>
            </a:pPr>
            <a:endParaRPr lang="en-GB" dirty="0" smtClean="0"/>
          </a:p>
          <a:p>
            <a:pPr>
              <a:buFontTx/>
              <a:buChar char="-"/>
            </a:pPr>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Means</a:t>
            </a:r>
            <a:endParaRPr lang="en-GB" dirty="0"/>
          </a:p>
        </p:txBody>
      </p:sp>
      <p:sp>
        <p:nvSpPr>
          <p:cNvPr id="3" name="Content Placeholder 2"/>
          <p:cNvSpPr>
            <a:spLocks noGrp="1"/>
          </p:cNvSpPr>
          <p:nvPr>
            <p:ph idx="1"/>
          </p:nvPr>
        </p:nvSpPr>
        <p:spPr>
          <a:xfrm>
            <a:off x="457200" y="1600200"/>
            <a:ext cx="8147248" cy="3701007"/>
          </a:xfrm>
        </p:spPr>
        <p:txBody>
          <a:bodyPr>
            <a:normAutofit lnSpcReduction="10000"/>
          </a:bodyPr>
          <a:lstStyle/>
          <a:p>
            <a:r>
              <a:rPr lang="en-GB" sz="2200" dirty="0" smtClean="0"/>
              <a:t>This is the average of a set of values</a:t>
            </a:r>
          </a:p>
          <a:p>
            <a:r>
              <a:rPr lang="en-GB" sz="2200" dirty="0" smtClean="0"/>
              <a:t>It is calculated by adding together the values of the observations in a set, then dividing this by the number of </a:t>
            </a:r>
            <a:r>
              <a:rPr lang="en-GB" sz="2200" dirty="0" smtClean="0"/>
              <a:t>observations in the set. </a:t>
            </a:r>
            <a:endParaRPr lang="en-GB" sz="2200" dirty="0" smtClean="0"/>
          </a:p>
          <a:p>
            <a:r>
              <a:rPr lang="en-GB" sz="2200" dirty="0" smtClean="0"/>
              <a:t>Example:</a:t>
            </a:r>
          </a:p>
          <a:p>
            <a:pPr>
              <a:buNone/>
            </a:pPr>
            <a:r>
              <a:rPr lang="en-GB" sz="2200" dirty="0" smtClean="0"/>
              <a:t>    A set of test scores by 6 students: 2,3,5,7,9,10</a:t>
            </a:r>
          </a:p>
          <a:p>
            <a:pPr>
              <a:buNone/>
            </a:pPr>
            <a:endParaRPr lang="en-GB" sz="2200" dirty="0" smtClean="0"/>
          </a:p>
          <a:p>
            <a:pPr>
              <a:buNone/>
            </a:pPr>
            <a:r>
              <a:rPr lang="en-GB" sz="2200" dirty="0" smtClean="0"/>
              <a:t>Mean =                                    =                                                   = 6</a:t>
            </a:r>
          </a:p>
          <a:p>
            <a:endParaRPr lang="en-GB" sz="2200" dirty="0" smtClean="0"/>
          </a:p>
          <a:p>
            <a:r>
              <a:rPr lang="en-GB" sz="2200" dirty="0" smtClean="0"/>
              <a:t>For example, in the profiles, the average tariff score of all pupils on the S4 roll is calculated in this way</a:t>
            </a:r>
          </a:p>
          <a:p>
            <a:pPr>
              <a:buNone/>
            </a:pPr>
            <a:endParaRPr lang="en-GB" sz="2200" dirty="0" smtClean="0"/>
          </a:p>
        </p:txBody>
      </p:sp>
      <p:sp>
        <p:nvSpPr>
          <p:cNvPr id="1126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sp>
        <p:nvSpPr>
          <p:cNvPr id="1126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sp>
        <p:nvSpPr>
          <p:cNvPr id="11270"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sp>
        <p:nvSpPr>
          <p:cNvPr id="11272"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pic>
        <p:nvPicPr>
          <p:cNvPr id="11271" name="Picture 7"/>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475656" y="3861048"/>
            <a:ext cx="1872208" cy="576064"/>
          </a:xfrm>
          <a:prstGeom prst="rect">
            <a:avLst/>
          </a:prstGeom>
          <a:noFill/>
        </p:spPr>
      </p:pic>
      <p:sp>
        <p:nvSpPr>
          <p:cNvPr id="11274" name="Rectangle 1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sp>
        <p:nvSpPr>
          <p:cNvPr id="11276" name="Rectangle 1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pic>
        <p:nvPicPr>
          <p:cNvPr id="11275" name="Picture 11"/>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4355976" y="3861048"/>
            <a:ext cx="2016224" cy="504056"/>
          </a:xfrm>
          <a:prstGeom prst="rect">
            <a:avLst/>
          </a:prstGeom>
          <a:noFill/>
        </p:spPr>
      </p:pic>
      <p:pic>
        <p:nvPicPr>
          <p:cNvPr id="13" name="Picture 2"/>
          <p:cNvPicPr>
            <a:picLocks noChangeAspect="1" noChangeArrowheads="1"/>
          </p:cNvPicPr>
          <p:nvPr/>
        </p:nvPicPr>
        <p:blipFill>
          <a:blip r:embed="rId4" cstate="print"/>
          <a:srcRect/>
          <a:stretch>
            <a:fillRect/>
          </a:stretch>
        </p:blipFill>
        <p:spPr bwMode="auto">
          <a:xfrm>
            <a:off x="611560" y="5589240"/>
            <a:ext cx="8023500" cy="595631"/>
          </a:xfrm>
          <a:prstGeom prst="rect">
            <a:avLst/>
          </a:prstGeom>
          <a:noFill/>
          <a:ln w="9525">
            <a:noFill/>
            <a:miter lim="800000"/>
            <a:headEnd/>
            <a:tailEnd/>
          </a:ln>
        </p:spPr>
      </p:pic>
      <p:cxnSp>
        <p:nvCxnSpPr>
          <p:cNvPr id="15" name="Straight Arrow Connector 14"/>
          <p:cNvCxnSpPr/>
          <p:nvPr/>
        </p:nvCxnSpPr>
        <p:spPr>
          <a:xfrm>
            <a:off x="971600" y="5085184"/>
            <a:ext cx="864096" cy="720080"/>
          </a:xfrm>
          <a:prstGeom prst="straightConnector1">
            <a:avLst/>
          </a:prstGeom>
          <a:ln w="22225" cmpd="sng">
            <a:solidFill>
              <a:srgbClr val="7030A0"/>
            </a:solidFill>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flipH="1">
            <a:off x="7524328" y="4725144"/>
            <a:ext cx="648072" cy="1008112"/>
          </a:xfrm>
          <a:prstGeom prst="straightConnector1">
            <a:avLst/>
          </a:prstGeom>
          <a:ln w="22225" cmpd="sng">
            <a:solidFill>
              <a:srgbClr val="7030A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Confidence intervals – 1</a:t>
            </a:r>
            <a:endParaRPr lang="en-GB" dirty="0"/>
          </a:p>
        </p:txBody>
      </p:sp>
      <p:sp>
        <p:nvSpPr>
          <p:cNvPr id="3" name="Content Placeholder 2"/>
          <p:cNvSpPr>
            <a:spLocks noGrp="1"/>
          </p:cNvSpPr>
          <p:nvPr>
            <p:ph idx="1"/>
          </p:nvPr>
        </p:nvSpPr>
        <p:spPr>
          <a:xfrm>
            <a:off x="457200" y="1600200"/>
            <a:ext cx="8229600" cy="4709120"/>
          </a:xfrm>
        </p:spPr>
        <p:txBody>
          <a:bodyPr>
            <a:normAutofit/>
          </a:bodyPr>
          <a:lstStyle/>
          <a:p>
            <a:r>
              <a:rPr lang="en-GB" sz="2400" dirty="0" smtClean="0"/>
              <a:t>Every measurement will have an associated uncertainty due to a number </a:t>
            </a:r>
            <a:r>
              <a:rPr lang="en-GB" sz="2400" dirty="0" smtClean="0"/>
              <a:t>of reasons </a:t>
            </a:r>
            <a:r>
              <a:rPr lang="en-GB" sz="2400" dirty="0" smtClean="0"/>
              <a:t>(error, bias, chance, confounding, etc.), meaning that there is always some inaccuracy in each measurement.</a:t>
            </a:r>
          </a:p>
          <a:p>
            <a:r>
              <a:rPr lang="en-GB" sz="2400" dirty="0" smtClean="0"/>
              <a:t>A confidence interval provides an estimated range of possible outcomes of the measurement, which gives us some idea of how uncertain we are about the measurement.</a:t>
            </a:r>
          </a:p>
          <a:p>
            <a:r>
              <a:rPr lang="en-GB" sz="2400" dirty="0" smtClean="0"/>
              <a:t>A 95% confidence interval implies that if we were to repeat the same measurement many times, 95% of values would fall within the defined range. It follows that there is a 5% chance that the true value will fall outside the defined range.</a:t>
            </a:r>
            <a:endParaRPr lang="en-GB" sz="24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2"/>
          <p:cNvPicPr>
            <a:picLocks noGrp="1" noChangeAspect="1" noChangeArrowheads="1"/>
          </p:cNvPicPr>
          <p:nvPr>
            <p:ph idx="1"/>
          </p:nvPr>
        </p:nvPicPr>
        <p:blipFill>
          <a:blip r:embed="rId2" cstate="print"/>
          <a:srcRect/>
          <a:stretch>
            <a:fillRect/>
          </a:stretch>
        </p:blipFill>
        <p:spPr bwMode="auto">
          <a:xfrm>
            <a:off x="179512" y="1484784"/>
            <a:ext cx="5112568" cy="4231717"/>
          </a:xfrm>
          <a:prstGeom prst="rect">
            <a:avLst/>
          </a:prstGeom>
          <a:noFill/>
          <a:ln w="9525">
            <a:noFill/>
            <a:miter lim="800000"/>
            <a:headEnd/>
            <a:tailEnd/>
          </a:ln>
        </p:spPr>
      </p:pic>
      <p:sp>
        <p:nvSpPr>
          <p:cNvPr id="5" name="Title 1"/>
          <p:cNvSpPr>
            <a:spLocks noGrp="1"/>
          </p:cNvSpPr>
          <p:nvPr>
            <p:ph type="title"/>
          </p:nvPr>
        </p:nvSpPr>
        <p:spPr/>
        <p:txBody>
          <a:bodyPr/>
          <a:lstStyle/>
          <a:p>
            <a:r>
              <a:rPr lang="en-GB" dirty="0" smtClean="0"/>
              <a:t>Confidence intervals - 2</a:t>
            </a:r>
            <a:endParaRPr lang="en-GB" dirty="0"/>
          </a:p>
        </p:txBody>
      </p:sp>
      <p:sp>
        <p:nvSpPr>
          <p:cNvPr id="6" name="TextBox 5"/>
          <p:cNvSpPr txBox="1"/>
          <p:nvPr/>
        </p:nvSpPr>
        <p:spPr>
          <a:xfrm>
            <a:off x="5508104" y="1412776"/>
            <a:ext cx="3635896" cy="4524315"/>
          </a:xfrm>
          <a:prstGeom prst="rect">
            <a:avLst/>
          </a:prstGeom>
          <a:noFill/>
        </p:spPr>
        <p:txBody>
          <a:bodyPr wrap="square" rtlCol="0">
            <a:spAutoFit/>
          </a:bodyPr>
          <a:lstStyle/>
          <a:p>
            <a:pPr>
              <a:buFont typeface="Arial" pitchFamily="34" charset="0"/>
              <a:buChar char="•"/>
            </a:pPr>
            <a:r>
              <a:rPr lang="en-GB" dirty="0" smtClean="0"/>
              <a:t> In this example, the red shaded area indicates the range of the 95% confidence interval.</a:t>
            </a:r>
          </a:p>
          <a:p>
            <a:pPr>
              <a:buFont typeface="Arial" pitchFamily="34" charset="0"/>
              <a:buChar char="•"/>
            </a:pPr>
            <a:endParaRPr lang="en-GB" dirty="0" smtClean="0"/>
          </a:p>
          <a:p>
            <a:pPr>
              <a:buFont typeface="Arial" pitchFamily="34" charset="0"/>
              <a:buChar char="•"/>
            </a:pPr>
            <a:r>
              <a:rPr lang="en-GB" dirty="0"/>
              <a:t> </a:t>
            </a:r>
            <a:r>
              <a:rPr lang="en-GB" dirty="0" smtClean="0"/>
              <a:t>It should be noted that it extends in both directions from the given value, i.e. the true value may be higher or lower than the measured value. </a:t>
            </a:r>
          </a:p>
          <a:p>
            <a:pPr>
              <a:buFont typeface="Arial" pitchFamily="34" charset="0"/>
              <a:buChar char="•"/>
            </a:pPr>
            <a:endParaRPr lang="en-GB" dirty="0" smtClean="0"/>
          </a:p>
          <a:p>
            <a:pPr>
              <a:buFont typeface="Arial" pitchFamily="34" charset="0"/>
              <a:buChar char="•"/>
            </a:pPr>
            <a:r>
              <a:rPr lang="en-GB" dirty="0" smtClean="0"/>
              <a:t>This is referred to as a </a:t>
            </a:r>
            <a:r>
              <a:rPr lang="en-GB" i="1" dirty="0" smtClean="0"/>
              <a:t>double-sided confidence interval. </a:t>
            </a:r>
            <a:r>
              <a:rPr lang="en-GB" dirty="0" smtClean="0"/>
              <a:t>So if an indicator had a </a:t>
            </a:r>
            <a:r>
              <a:rPr lang="en-GB" i="1" dirty="0" smtClean="0"/>
              <a:t>lower confidence limit </a:t>
            </a:r>
            <a:r>
              <a:rPr lang="en-GB" dirty="0" smtClean="0"/>
              <a:t>of 9 and an </a:t>
            </a:r>
            <a:r>
              <a:rPr lang="en-GB" i="1" dirty="0" smtClean="0"/>
              <a:t>upper confidence limit </a:t>
            </a:r>
            <a:r>
              <a:rPr lang="en-GB" dirty="0" smtClean="0"/>
              <a:t>of 15, we would be 95% sure that the ‘true’ value was somewhere between 9 and 15.</a:t>
            </a:r>
            <a:endParaRPr lang="en-GB" i="1" dirty="0" smtClean="0"/>
          </a:p>
        </p:txBody>
      </p:sp>
      <p:cxnSp>
        <p:nvCxnSpPr>
          <p:cNvPr id="18" name="Straight Arrow Connector 17"/>
          <p:cNvCxnSpPr/>
          <p:nvPr/>
        </p:nvCxnSpPr>
        <p:spPr>
          <a:xfrm flipH="1">
            <a:off x="2915816" y="3933056"/>
            <a:ext cx="1224136" cy="1584176"/>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3779912" y="1916832"/>
            <a:ext cx="1512168" cy="2031325"/>
          </a:xfrm>
          <a:prstGeom prst="rect">
            <a:avLst/>
          </a:prstGeom>
          <a:noFill/>
        </p:spPr>
        <p:txBody>
          <a:bodyPr wrap="square" rtlCol="0">
            <a:spAutoFit/>
          </a:bodyPr>
          <a:lstStyle/>
          <a:p>
            <a:r>
              <a:rPr lang="en-GB" dirty="0" smtClean="0"/>
              <a:t>This is the given true value, but could fall anywhere within the red area</a:t>
            </a:r>
            <a:endParaRPr lang="en-GB" dirty="0"/>
          </a:p>
        </p:txBody>
      </p:sp>
      <p:cxnSp>
        <p:nvCxnSpPr>
          <p:cNvPr id="26" name="Straight Arrow Connector 25"/>
          <p:cNvCxnSpPr/>
          <p:nvPr/>
        </p:nvCxnSpPr>
        <p:spPr>
          <a:xfrm>
            <a:off x="1475656" y="2780928"/>
            <a:ext cx="2736304" cy="2448272"/>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a:off x="1115616" y="2780928"/>
            <a:ext cx="72008" cy="252028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29" name="TextBox 28"/>
          <p:cNvSpPr txBox="1"/>
          <p:nvPr/>
        </p:nvSpPr>
        <p:spPr>
          <a:xfrm>
            <a:off x="179512" y="1844824"/>
            <a:ext cx="2016224" cy="923330"/>
          </a:xfrm>
          <a:prstGeom prst="rect">
            <a:avLst/>
          </a:prstGeom>
          <a:noFill/>
        </p:spPr>
        <p:txBody>
          <a:bodyPr wrap="square" rtlCol="0">
            <a:spAutoFit/>
          </a:bodyPr>
          <a:lstStyle/>
          <a:p>
            <a:r>
              <a:rPr lang="en-GB" dirty="0" smtClean="0"/>
              <a:t>5% chance that true value could fall into these areas</a:t>
            </a:r>
            <a:endParaRPr lang="en-GB"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Confidence intervals - 3</a:t>
            </a:r>
            <a:endParaRPr lang="en-GB" dirty="0"/>
          </a:p>
        </p:txBody>
      </p:sp>
      <p:sp>
        <p:nvSpPr>
          <p:cNvPr id="3" name="Content Placeholder 2"/>
          <p:cNvSpPr>
            <a:spLocks noGrp="1"/>
          </p:cNvSpPr>
          <p:nvPr>
            <p:ph idx="1"/>
          </p:nvPr>
        </p:nvSpPr>
        <p:spPr>
          <a:xfrm>
            <a:off x="179512" y="1484784"/>
            <a:ext cx="2952328" cy="5040560"/>
          </a:xfrm>
        </p:spPr>
        <p:txBody>
          <a:bodyPr>
            <a:normAutofit fontScale="55000" lnSpcReduction="20000"/>
          </a:bodyPr>
          <a:lstStyle/>
          <a:p>
            <a:r>
              <a:rPr lang="en-GB" sz="4000" dirty="0" smtClean="0"/>
              <a:t>Confidence intervals can be seen in the profiles in 2 places: rank charts and trend charts</a:t>
            </a:r>
          </a:p>
          <a:p>
            <a:pPr>
              <a:buNone/>
            </a:pPr>
            <a:endParaRPr lang="en-GB" sz="4000" dirty="0" smtClean="0"/>
          </a:p>
          <a:p>
            <a:r>
              <a:rPr lang="en-GB" sz="4000" dirty="0" smtClean="0"/>
              <a:t>The ‘whiskers’ around the given value are the confidence intervals </a:t>
            </a:r>
          </a:p>
          <a:p>
            <a:pPr>
              <a:buNone/>
            </a:pPr>
            <a:endParaRPr lang="en-GB" sz="4000" dirty="0" smtClean="0"/>
          </a:p>
          <a:p>
            <a:r>
              <a:rPr lang="en-GB" sz="4000" dirty="0" smtClean="0"/>
              <a:t>Note that </a:t>
            </a:r>
            <a:r>
              <a:rPr lang="en-GB" sz="4000" dirty="0" smtClean="0"/>
              <a:t>generally, </a:t>
            </a:r>
            <a:r>
              <a:rPr lang="en-GB" sz="4000" dirty="0" smtClean="0"/>
              <a:t>smaller geographical areas will have wider confidence </a:t>
            </a:r>
            <a:r>
              <a:rPr lang="en-GB" sz="4000" dirty="0" smtClean="0"/>
              <a:t>intervals</a:t>
            </a:r>
            <a:endParaRPr lang="en-GB" sz="4000" dirty="0" smtClean="0"/>
          </a:p>
          <a:p>
            <a:endParaRPr lang="en-GB" dirty="0" smtClean="0"/>
          </a:p>
          <a:p>
            <a:pPr>
              <a:buNone/>
            </a:pPr>
            <a:endParaRPr lang="en-GB" dirty="0"/>
          </a:p>
        </p:txBody>
      </p:sp>
      <p:pic>
        <p:nvPicPr>
          <p:cNvPr id="4098" name="Picture 2"/>
          <p:cNvPicPr>
            <a:picLocks noChangeAspect="1" noChangeArrowheads="1"/>
          </p:cNvPicPr>
          <p:nvPr/>
        </p:nvPicPr>
        <p:blipFill>
          <a:blip r:embed="rId3" cstate="print"/>
          <a:srcRect/>
          <a:stretch>
            <a:fillRect/>
          </a:stretch>
        </p:blipFill>
        <p:spPr bwMode="auto">
          <a:xfrm>
            <a:off x="3285931" y="1124744"/>
            <a:ext cx="5759461" cy="3096344"/>
          </a:xfrm>
          <a:prstGeom prst="rect">
            <a:avLst/>
          </a:prstGeom>
          <a:noFill/>
          <a:ln w="9525">
            <a:noFill/>
            <a:miter lim="800000"/>
            <a:headEnd/>
            <a:tailEnd/>
          </a:ln>
        </p:spPr>
      </p:pic>
      <p:pic>
        <p:nvPicPr>
          <p:cNvPr id="4099" name="Picture 3"/>
          <p:cNvPicPr>
            <a:picLocks noChangeAspect="1" noChangeArrowheads="1"/>
          </p:cNvPicPr>
          <p:nvPr/>
        </p:nvPicPr>
        <p:blipFill>
          <a:blip r:embed="rId4" cstate="print"/>
          <a:srcRect/>
          <a:stretch>
            <a:fillRect/>
          </a:stretch>
        </p:blipFill>
        <p:spPr bwMode="auto">
          <a:xfrm>
            <a:off x="3203848" y="4193704"/>
            <a:ext cx="5779270" cy="2664296"/>
          </a:xfrm>
          <a:prstGeom prst="rect">
            <a:avLst/>
          </a:prstGeom>
          <a:noFill/>
          <a:ln w="9525">
            <a:noFill/>
            <a:miter lim="800000"/>
            <a:headEnd/>
            <a:tailEnd/>
          </a:ln>
        </p:spPr>
      </p:pic>
      <p:cxnSp>
        <p:nvCxnSpPr>
          <p:cNvPr id="7" name="Straight Arrow Connector 6"/>
          <p:cNvCxnSpPr/>
          <p:nvPr/>
        </p:nvCxnSpPr>
        <p:spPr>
          <a:xfrm flipV="1">
            <a:off x="2771800" y="1700808"/>
            <a:ext cx="2016224" cy="1296144"/>
          </a:xfrm>
          <a:prstGeom prst="straightConnector1">
            <a:avLst/>
          </a:prstGeom>
          <a:ln w="22225" cmpd="sng">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a:off x="2771800" y="2996952"/>
            <a:ext cx="1440160" cy="2376264"/>
          </a:xfrm>
          <a:prstGeom prst="straightConnector1">
            <a:avLst/>
          </a:prstGeom>
          <a:ln w="22225">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Significance - 1</a:t>
            </a:r>
            <a:endParaRPr lang="en-GB" dirty="0"/>
          </a:p>
        </p:txBody>
      </p:sp>
      <p:sp>
        <p:nvSpPr>
          <p:cNvPr id="3" name="Content Placeholder 2"/>
          <p:cNvSpPr>
            <a:spLocks noGrp="1"/>
          </p:cNvSpPr>
          <p:nvPr>
            <p:ph idx="1"/>
          </p:nvPr>
        </p:nvSpPr>
        <p:spPr>
          <a:xfrm>
            <a:off x="395536" y="1412776"/>
            <a:ext cx="3456384" cy="5184576"/>
          </a:xfrm>
        </p:spPr>
        <p:txBody>
          <a:bodyPr>
            <a:normAutofit fontScale="77500" lnSpcReduction="20000"/>
          </a:bodyPr>
          <a:lstStyle/>
          <a:p>
            <a:r>
              <a:rPr lang="en-GB" dirty="0" smtClean="0"/>
              <a:t>In the profiles, we describe indicators as significantly ‘worse’, ‘better’ or ‘not significantly different’ from their comparators.</a:t>
            </a:r>
          </a:p>
          <a:p>
            <a:r>
              <a:rPr lang="en-GB" dirty="0" smtClean="0"/>
              <a:t>We find out whether an indicator is significantly different by comparing the confidence intervals of the 2 measurements and looking to see whether they overlap. </a:t>
            </a:r>
          </a:p>
        </p:txBody>
      </p:sp>
      <p:pic>
        <p:nvPicPr>
          <p:cNvPr id="4" name="Picture 4"/>
          <p:cNvPicPr>
            <a:picLocks noChangeAspect="1" noChangeArrowheads="1"/>
          </p:cNvPicPr>
          <p:nvPr/>
        </p:nvPicPr>
        <p:blipFill>
          <a:blip r:embed="rId2" cstate="print"/>
          <a:srcRect/>
          <a:stretch>
            <a:fillRect/>
          </a:stretch>
        </p:blipFill>
        <p:spPr bwMode="auto">
          <a:xfrm>
            <a:off x="3995936" y="1124744"/>
            <a:ext cx="4572000" cy="4189551"/>
          </a:xfrm>
          <a:prstGeom prst="rect">
            <a:avLst/>
          </a:prstGeom>
          <a:noFill/>
          <a:ln w="9525">
            <a:noFill/>
            <a:miter lim="800000"/>
            <a:headEnd/>
            <a:tailEnd/>
          </a:ln>
        </p:spPr>
      </p:pic>
      <p:pic>
        <p:nvPicPr>
          <p:cNvPr id="5" name="Picture 3"/>
          <p:cNvPicPr>
            <a:picLocks noChangeAspect="1" noChangeArrowheads="1"/>
          </p:cNvPicPr>
          <p:nvPr/>
        </p:nvPicPr>
        <p:blipFill>
          <a:blip r:embed="rId3" cstate="print"/>
          <a:srcRect/>
          <a:stretch>
            <a:fillRect/>
          </a:stretch>
        </p:blipFill>
        <p:spPr bwMode="auto">
          <a:xfrm>
            <a:off x="4355976" y="5326116"/>
            <a:ext cx="3995936" cy="153188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Significance- 2</a:t>
            </a:r>
            <a:endParaRPr lang="en-GB" dirty="0"/>
          </a:p>
        </p:txBody>
      </p:sp>
      <p:sp>
        <p:nvSpPr>
          <p:cNvPr id="3" name="Content Placeholder 2"/>
          <p:cNvSpPr>
            <a:spLocks noGrp="1"/>
          </p:cNvSpPr>
          <p:nvPr>
            <p:ph idx="1"/>
          </p:nvPr>
        </p:nvSpPr>
        <p:spPr>
          <a:xfrm>
            <a:off x="0" y="1484784"/>
            <a:ext cx="8820472" cy="2808312"/>
          </a:xfrm>
        </p:spPr>
        <p:txBody>
          <a:bodyPr>
            <a:normAutofit/>
          </a:bodyPr>
          <a:lstStyle/>
          <a:p>
            <a:r>
              <a:rPr lang="en-GB" sz="2000" dirty="0" smtClean="0"/>
              <a:t>Say that using our 95% confidence intervals described previously, the rates for people actively travelling to work are as </a:t>
            </a:r>
            <a:r>
              <a:rPr lang="en-GB" sz="2000" dirty="0" smtClean="0"/>
              <a:t>follows:</a:t>
            </a:r>
            <a:endParaRPr lang="en-GB" sz="2000" dirty="0" smtClean="0"/>
          </a:p>
          <a:p>
            <a:r>
              <a:rPr lang="en-GB" sz="2000" dirty="0" smtClean="0"/>
              <a:t>The rates for Shetland </a:t>
            </a:r>
            <a:r>
              <a:rPr lang="en-GB" sz="2000" u="sng" dirty="0" smtClean="0"/>
              <a:t>do not overlap </a:t>
            </a:r>
            <a:r>
              <a:rPr lang="en-GB" sz="2000" dirty="0" smtClean="0"/>
              <a:t>with the rates for either Glasgow or Aberdeen; so we say that the rates of people actively travelling to work in Shetland is </a:t>
            </a:r>
            <a:r>
              <a:rPr lang="en-GB" sz="2000" i="1" dirty="0" smtClean="0"/>
              <a:t>significantly different </a:t>
            </a:r>
            <a:r>
              <a:rPr lang="en-GB" sz="2000" dirty="0" smtClean="0"/>
              <a:t>from the rates in Glasgow and </a:t>
            </a:r>
            <a:r>
              <a:rPr lang="en-GB" sz="2000" dirty="0" smtClean="0"/>
              <a:t>Aberdeen.</a:t>
            </a:r>
            <a:endParaRPr lang="en-GB" sz="2000" dirty="0" smtClean="0"/>
          </a:p>
          <a:p>
            <a:r>
              <a:rPr lang="en-GB" sz="2000" dirty="0" smtClean="0"/>
              <a:t>However, the rates for Glasgow and Aberdeen </a:t>
            </a:r>
            <a:r>
              <a:rPr lang="en-GB" sz="2000" u="sng" dirty="0" smtClean="0"/>
              <a:t>do overlap</a:t>
            </a:r>
            <a:r>
              <a:rPr lang="en-GB" sz="2000" dirty="0" smtClean="0"/>
              <a:t>, so we say that they are </a:t>
            </a:r>
            <a:r>
              <a:rPr lang="en-GB" sz="2000" i="1" dirty="0" smtClean="0"/>
              <a:t>not significantly </a:t>
            </a:r>
            <a:r>
              <a:rPr lang="en-GB" sz="2000" i="1" dirty="0" smtClean="0"/>
              <a:t>different.</a:t>
            </a:r>
            <a:endParaRPr lang="en-GB" sz="2000" dirty="0" smtClean="0"/>
          </a:p>
          <a:p>
            <a:pPr>
              <a:buNone/>
            </a:pPr>
            <a:endParaRPr lang="en-GB" dirty="0" smtClean="0"/>
          </a:p>
        </p:txBody>
      </p:sp>
      <p:pic>
        <p:nvPicPr>
          <p:cNvPr id="1027" name="Picture 3"/>
          <p:cNvPicPr>
            <a:picLocks noChangeAspect="1" noChangeArrowheads="1"/>
          </p:cNvPicPr>
          <p:nvPr/>
        </p:nvPicPr>
        <p:blipFill>
          <a:blip r:embed="rId2" cstate="print"/>
          <a:srcRect/>
          <a:stretch>
            <a:fillRect/>
          </a:stretch>
        </p:blipFill>
        <p:spPr bwMode="auto">
          <a:xfrm>
            <a:off x="827584" y="3861048"/>
            <a:ext cx="6768752" cy="2996952"/>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Crude rates - 1</a:t>
            </a:r>
            <a:endParaRPr lang="en-GB" dirty="0"/>
          </a:p>
        </p:txBody>
      </p:sp>
      <p:sp>
        <p:nvSpPr>
          <p:cNvPr id="3" name="Content Placeholder 2"/>
          <p:cNvSpPr>
            <a:spLocks noGrp="1"/>
          </p:cNvSpPr>
          <p:nvPr>
            <p:ph idx="1"/>
          </p:nvPr>
        </p:nvSpPr>
        <p:spPr>
          <a:xfrm>
            <a:off x="395536" y="1556792"/>
            <a:ext cx="8229600" cy="4525963"/>
          </a:xfrm>
        </p:spPr>
        <p:txBody>
          <a:bodyPr>
            <a:normAutofit/>
          </a:bodyPr>
          <a:lstStyle/>
          <a:p>
            <a:r>
              <a:rPr lang="en-GB" sz="2400" dirty="0" smtClean="0"/>
              <a:t>In order to provide a comparison between different areas, it is useful to produce a rate per unit of population, usually per 100,000 people, over a given period of time (e.g. per year).</a:t>
            </a:r>
          </a:p>
          <a:p>
            <a:r>
              <a:rPr lang="en-GB" sz="2400" dirty="0" smtClean="0"/>
              <a:t>This is calculated by dividing the number of incidents that have been measured by the population, and </a:t>
            </a:r>
            <a:r>
              <a:rPr lang="en-GB" sz="2400" dirty="0" smtClean="0"/>
              <a:t>then </a:t>
            </a:r>
            <a:r>
              <a:rPr lang="en-GB" sz="2400" dirty="0" smtClean="0"/>
              <a:t>multiplying </a:t>
            </a:r>
            <a:r>
              <a:rPr lang="en-GB" sz="2400" dirty="0" smtClean="0"/>
              <a:t>by 100,000.</a:t>
            </a:r>
          </a:p>
          <a:p>
            <a:pPr>
              <a:buNone/>
            </a:pPr>
            <a:r>
              <a:rPr lang="en-GB" sz="2400" dirty="0" smtClean="0"/>
              <a:t>Fictitious example: There were 17 skiing accidents in Scotland in 2008.</a:t>
            </a:r>
            <a:endParaRPr lang="en-GB" sz="2400" dirty="0"/>
          </a:p>
          <a:p>
            <a:pPr>
              <a:buNone/>
            </a:pPr>
            <a:r>
              <a:rPr lang="en-GB" sz="2400" dirty="0" smtClean="0"/>
              <a:t>    Crude rate =                                        </a:t>
            </a:r>
            <a:r>
              <a:rPr lang="en-GB" sz="1600" dirty="0" smtClean="0"/>
              <a:t>x 100,000 </a:t>
            </a:r>
            <a:r>
              <a:rPr lang="en-GB" sz="2400" dirty="0" smtClean="0"/>
              <a:t>=          </a:t>
            </a:r>
            <a:r>
              <a:rPr lang="en-GB" sz="1800" dirty="0" smtClean="0"/>
              <a:t>x 100,000   </a:t>
            </a:r>
          </a:p>
          <a:p>
            <a:pPr>
              <a:buNone/>
            </a:pPr>
            <a:endParaRPr lang="en-GB" sz="1800" dirty="0" smtClean="0"/>
          </a:p>
          <a:p>
            <a:pPr>
              <a:buNone/>
            </a:pPr>
            <a:r>
              <a:rPr lang="en-GB" sz="1800" dirty="0"/>
              <a:t> </a:t>
            </a:r>
            <a:r>
              <a:rPr lang="en-GB" sz="1800" dirty="0" smtClean="0"/>
              <a:t>                              </a:t>
            </a:r>
            <a:r>
              <a:rPr lang="en-GB" sz="2400" dirty="0" smtClean="0"/>
              <a:t>= </a:t>
            </a:r>
            <a:r>
              <a:rPr lang="en-GB" sz="2400" dirty="0" smtClean="0">
                <a:solidFill>
                  <a:srgbClr val="FF0000"/>
                </a:solidFill>
              </a:rPr>
              <a:t>0.33</a:t>
            </a:r>
            <a:r>
              <a:rPr lang="en-GB" sz="2400" dirty="0" smtClean="0"/>
              <a:t> incidents per 100,000 people per year</a:t>
            </a:r>
            <a:endParaRPr lang="en-GB" sz="2400" dirty="0"/>
          </a:p>
        </p:txBody>
      </p:sp>
      <p:sp>
        <p:nvSpPr>
          <p:cNvPr id="1229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sp>
        <p:nvSpPr>
          <p:cNvPr id="12292"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sp>
        <p:nvSpPr>
          <p:cNvPr id="12294"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pic>
        <p:nvPicPr>
          <p:cNvPr id="12293" name="Picture 5"/>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2555777" y="4797152"/>
            <a:ext cx="2448272" cy="475038"/>
          </a:xfrm>
          <a:prstGeom prst="rect">
            <a:avLst/>
          </a:prstGeom>
          <a:noFill/>
        </p:spPr>
      </p:pic>
      <p:sp>
        <p:nvSpPr>
          <p:cNvPr id="12296"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pic>
        <p:nvPicPr>
          <p:cNvPr id="12295" name="Picture 7"/>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6084168" y="4797152"/>
            <a:ext cx="600075" cy="361950"/>
          </a:xfrm>
          <a:prstGeom prst="rect">
            <a:avLst/>
          </a:prstGeom>
          <a:noFill/>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732</TotalTime>
  <Words>1253</Words>
  <Application>Microsoft Office PowerPoint</Application>
  <PresentationFormat>On-screen Show (4:3)</PresentationFormat>
  <Paragraphs>106</Paragraphs>
  <Slides>15</Slides>
  <Notes>1</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A guide to the statistics used in the ScotPHO profiles</vt:lpstr>
      <vt:lpstr>Introduction</vt:lpstr>
      <vt:lpstr>Means</vt:lpstr>
      <vt:lpstr>Confidence intervals – 1</vt:lpstr>
      <vt:lpstr>Confidence intervals - 2</vt:lpstr>
      <vt:lpstr>Confidence intervals - 3</vt:lpstr>
      <vt:lpstr>Significance - 1</vt:lpstr>
      <vt:lpstr>Significance- 2</vt:lpstr>
      <vt:lpstr>Crude rates - 1</vt:lpstr>
      <vt:lpstr>Crude rates - 2</vt:lpstr>
      <vt:lpstr>European age-sex standardised rates</vt:lpstr>
      <vt:lpstr>European Age Standardised Rates</vt:lpstr>
      <vt:lpstr>Life expectancy</vt:lpstr>
      <vt:lpstr>Summary</vt:lpstr>
      <vt:lpstr>Further information</vt:lpstr>
    </vt:vector>
  </TitlesOfParts>
  <Company>NHS NSS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Explanation of Statistics Used in Profiles</dc:title>
  <dc:creator>scottj01</dc:creator>
  <cp:lastModifiedBy>Salomb01</cp:lastModifiedBy>
  <cp:revision>94</cp:revision>
  <dcterms:created xsi:type="dcterms:W3CDTF">2014-07-30T09:41:11Z</dcterms:created>
  <dcterms:modified xsi:type="dcterms:W3CDTF">2016-05-17T07:20:02Z</dcterms:modified>
</cp:coreProperties>
</file>