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27" r:id="rId2"/>
    <p:sldId id="321" r:id="rId3"/>
    <p:sldId id="326" r:id="rId4"/>
    <p:sldId id="285" r:id="rId5"/>
    <p:sldId id="317" r:id="rId6"/>
    <p:sldId id="298" r:id="rId7"/>
    <p:sldId id="316" r:id="rId8"/>
    <p:sldId id="310" r:id="rId9"/>
    <p:sldId id="318" r:id="rId10"/>
    <p:sldId id="325" r:id="rId11"/>
    <p:sldId id="294" r:id="rId12"/>
    <p:sldId id="311" r:id="rId13"/>
    <p:sldId id="322" r:id="rId14"/>
    <p:sldId id="315" r:id="rId15"/>
    <p:sldId id="319" r:id="rId16"/>
    <p:sldId id="320" r:id="rId17"/>
    <p:sldId id="32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135" autoAdjust="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992D23-FCBC-4C74-BC43-C8B46DA7D127}" type="datetimeFigureOut">
              <a:rPr lang="en-GB" smtClean="0"/>
              <a:pPr/>
              <a:t>15/09/2016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2F47E-4155-4C92-99F4-E1A238F327CB}" type="slidenum">
              <a:rPr lang="en-GB" smtClean="0"/>
              <a:pPr/>
              <a:t>‹#›</a:t>
            </a:fld>
            <a:endParaRPr lang="en-GB"/>
          </a:p>
        </p:txBody>
      </p:sp>
    </p:spTree>
    <p:extLst>
      <p:ext uri="{BB962C8B-B14F-4D97-AF65-F5344CB8AC3E}">
        <p14:creationId xmlns:p14="http://schemas.microsoft.com/office/powerpoint/2010/main" val="1160144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4</a:t>
            </a:fld>
            <a:endParaRPr lang="en-GB"/>
          </a:p>
        </p:txBody>
      </p:sp>
    </p:spTree>
    <p:extLst>
      <p:ext uri="{BB962C8B-B14F-4D97-AF65-F5344CB8AC3E}">
        <p14:creationId xmlns:p14="http://schemas.microsoft.com/office/powerpoint/2010/main" val="413780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6</a:t>
            </a:fld>
            <a:endParaRPr lang="en-GB"/>
          </a:p>
        </p:txBody>
      </p:sp>
    </p:spTree>
    <p:extLst>
      <p:ext uri="{BB962C8B-B14F-4D97-AF65-F5344CB8AC3E}">
        <p14:creationId xmlns:p14="http://schemas.microsoft.com/office/powerpoint/2010/main" val="1094209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13</a:t>
            </a:fld>
            <a:endParaRPr lang="en-GB"/>
          </a:p>
        </p:txBody>
      </p:sp>
    </p:spTree>
    <p:extLst>
      <p:ext uri="{BB962C8B-B14F-4D97-AF65-F5344CB8AC3E}">
        <p14:creationId xmlns:p14="http://schemas.microsoft.com/office/powerpoint/2010/main" val="1669133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E52F47E-4155-4C92-99F4-E1A238F327CB}" type="slidenum">
              <a:rPr lang="en-GB" smtClean="0"/>
              <a:pPr/>
              <a:t>17</a:t>
            </a:fld>
            <a:endParaRPr lang="en-GB"/>
          </a:p>
        </p:txBody>
      </p:sp>
    </p:spTree>
    <p:extLst>
      <p:ext uri="{BB962C8B-B14F-4D97-AF65-F5344CB8AC3E}">
        <p14:creationId xmlns:p14="http://schemas.microsoft.com/office/powerpoint/2010/main" val="2163007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74067A-83D8-437B-B8D8-D6697387059F}" type="datetimeFigureOut">
              <a:rPr lang="en-GB" smtClean="0"/>
              <a:pPr/>
              <a:t>15/09/2016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0CA16C-934B-4FCF-9162-C8B196A56F4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4067A-83D8-437B-B8D8-D6697387059F}" type="datetimeFigureOut">
              <a:rPr lang="en-GB" smtClean="0"/>
              <a:pPr/>
              <a:t>15/09/2016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CA16C-934B-4FCF-9162-C8B196A56F4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cotpho.org.uk/"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cotpho.org.uk/"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cotpho.org.uk/"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www.scotpho.org.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www.healthscotland.com/" TargetMode="External"/><Relationship Id="rId2" Type="http://schemas.openxmlformats.org/officeDocument/2006/relationships/hyperlink" Target="http://www.nhsnss.org/"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ww.scotpho.org.uk/"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scotpho.org.uk/"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Wifi</a:t>
            </a:r>
            <a:endParaRPr lang="en-GB" dirty="0"/>
          </a:p>
        </p:txBody>
      </p:sp>
      <p:sp>
        <p:nvSpPr>
          <p:cNvPr id="3" name="Content Placeholder 2"/>
          <p:cNvSpPr>
            <a:spLocks noGrp="1"/>
          </p:cNvSpPr>
          <p:nvPr>
            <p:ph idx="1"/>
          </p:nvPr>
        </p:nvSpPr>
        <p:spPr/>
        <p:txBody>
          <a:bodyPr/>
          <a:lstStyle/>
          <a:p>
            <a:r>
              <a:rPr lang="en-GB" dirty="0" smtClean="0"/>
              <a:t>Network Name: RSE Guest</a:t>
            </a:r>
          </a:p>
          <a:p>
            <a:endParaRPr lang="en-GB" dirty="0"/>
          </a:p>
          <a:p>
            <a:r>
              <a:rPr lang="en-GB" dirty="0" smtClean="0"/>
              <a:t>Password: RSE826826</a:t>
            </a:r>
            <a:endParaRPr lang="en-GB" dirty="0"/>
          </a:p>
        </p:txBody>
      </p:sp>
    </p:spTree>
    <p:extLst>
      <p:ext uri="{BB962C8B-B14F-4D97-AF65-F5344CB8AC3E}">
        <p14:creationId xmlns:p14="http://schemas.microsoft.com/office/powerpoint/2010/main" val="1509677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41" y="1331640"/>
            <a:ext cx="9144000" cy="55263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46159" y="188640"/>
            <a:ext cx="8229600" cy="1143000"/>
          </a:xfrm>
        </p:spPr>
        <p:txBody>
          <a:bodyPr/>
          <a:lstStyle/>
          <a:p>
            <a:r>
              <a:rPr lang="en-GB" dirty="0" smtClean="0">
                <a:solidFill>
                  <a:schemeClr val="tx2">
                    <a:lumMod val="75000"/>
                  </a:schemeClr>
                </a:solidFill>
              </a:rPr>
              <a:t>Aims (2)</a:t>
            </a:r>
            <a:endParaRPr lang="en-GB" dirty="0">
              <a:solidFill>
                <a:schemeClr val="tx2">
                  <a:lumMod val="75000"/>
                </a:schemeClr>
              </a:solidFill>
            </a:endParaRPr>
          </a:p>
        </p:txBody>
      </p:sp>
      <p:sp>
        <p:nvSpPr>
          <p:cNvPr id="3" name="Content Placeholder 2"/>
          <p:cNvSpPr>
            <a:spLocks noGrp="1"/>
          </p:cNvSpPr>
          <p:nvPr>
            <p:ph idx="1"/>
          </p:nvPr>
        </p:nvSpPr>
        <p:spPr>
          <a:xfrm>
            <a:off x="457200" y="1331640"/>
            <a:ext cx="8229600" cy="5193704"/>
          </a:xfrm>
        </p:spPr>
        <p:txBody>
          <a:bodyPr>
            <a:normAutofit fontScale="92500" lnSpcReduction="10000"/>
          </a:bodyPr>
          <a:lstStyle/>
          <a:p>
            <a:r>
              <a:rPr lang="en-US" dirty="0">
                <a:solidFill>
                  <a:schemeClr val="bg1"/>
                </a:solidFill>
              </a:rPr>
              <a:t>To help address the future challenges posed by the ageing of the population, changes in disease and risk factor patterns, and the increasing costs of health services through the production of projections of the disease burden</a:t>
            </a:r>
            <a:r>
              <a:rPr lang="en-US" dirty="0" smtClean="0">
                <a:solidFill>
                  <a:schemeClr val="bg1"/>
                </a:solidFill>
              </a:rPr>
              <a:t>.</a:t>
            </a:r>
          </a:p>
          <a:p>
            <a:endParaRPr lang="en-US" dirty="0">
              <a:solidFill>
                <a:schemeClr val="bg1"/>
              </a:solidFill>
            </a:endParaRPr>
          </a:p>
          <a:p>
            <a:r>
              <a:rPr lang="en-US" dirty="0">
                <a:solidFill>
                  <a:schemeClr val="bg1"/>
                </a:solidFill>
              </a:rPr>
              <a:t>To assess whether the large effort to undertake a Burden of Disease study for Scotland, is warranted, by comparing our results to the results that can be obtained for Scotland from the GBD study.  </a:t>
            </a:r>
          </a:p>
        </p:txBody>
      </p:sp>
    </p:spTree>
    <p:extLst>
      <p:ext uri="{BB962C8B-B14F-4D97-AF65-F5344CB8AC3E}">
        <p14:creationId xmlns:p14="http://schemas.microsoft.com/office/powerpoint/2010/main" val="2358711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15516" y="152053"/>
            <a:ext cx="8712968" cy="2923877"/>
          </a:xfrm>
          <a:prstGeom prst="rect">
            <a:avLst/>
          </a:prstGeom>
          <a:noFill/>
        </p:spPr>
        <p:txBody>
          <a:bodyPr wrap="square" rtlCol="0">
            <a:spAutoFit/>
          </a:bodyPr>
          <a:lstStyle/>
          <a:p>
            <a:pPr algn="ctr"/>
            <a:r>
              <a:rPr lang="en-GB" sz="3400" b="1" dirty="0" smtClean="0">
                <a:solidFill>
                  <a:schemeClr val="accent1">
                    <a:lumMod val="75000"/>
                  </a:schemeClr>
                </a:solidFill>
              </a:rPr>
              <a:t>Scottish BOD study – DALY components</a:t>
            </a:r>
          </a:p>
          <a:p>
            <a:pPr algn="ctr"/>
            <a:endParaRPr lang="en-GB" sz="4000" b="1" dirty="0">
              <a:solidFill>
                <a:schemeClr val="tx2"/>
              </a:solidFill>
            </a:endParaRPr>
          </a:p>
          <a:p>
            <a:pPr algn="ctr"/>
            <a:endParaRPr lang="en-GB" sz="4000" b="1" dirty="0" smtClean="0">
              <a:solidFill>
                <a:schemeClr val="tx2"/>
              </a:solidFill>
            </a:endParaRPr>
          </a:p>
          <a:p>
            <a:endParaRPr lang="en-GB" sz="3200" b="1" dirty="0">
              <a:solidFill>
                <a:schemeClr val="tx2"/>
              </a:solidFill>
            </a:endParaRPr>
          </a:p>
          <a:p>
            <a:endParaRPr lang="en-GB" sz="3200" b="1" dirty="0" smtClean="0">
              <a:solidFill>
                <a:schemeClr val="tx2"/>
              </a:solidFill>
            </a:endParaRPr>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1" name="TextBox 10"/>
          <p:cNvSpPr txBox="1"/>
          <p:nvPr/>
        </p:nvSpPr>
        <p:spPr>
          <a:xfrm>
            <a:off x="215516" y="1232756"/>
            <a:ext cx="8712968" cy="6309420"/>
          </a:xfrm>
          <a:prstGeom prst="rect">
            <a:avLst/>
          </a:prstGeom>
          <a:noFill/>
        </p:spPr>
        <p:txBody>
          <a:bodyPr wrap="square" rtlCol="0">
            <a:spAutoFit/>
          </a:bodyPr>
          <a:lstStyle/>
          <a:p>
            <a:pPr marL="1028700" lvl="1" indent="-571500">
              <a:buFont typeface="+mj-lt"/>
              <a:buAutoNum type="romanUcPeriod"/>
            </a:pPr>
            <a:r>
              <a:rPr lang="en-GB" sz="2400" dirty="0" smtClean="0">
                <a:solidFill>
                  <a:schemeClr val="tx2"/>
                </a:solidFill>
              </a:rPr>
              <a:t>List of </a:t>
            </a:r>
            <a:r>
              <a:rPr lang="en-GB" sz="2400" dirty="0">
                <a:solidFill>
                  <a:schemeClr val="tx2"/>
                </a:solidFill>
              </a:rPr>
              <a:t>diseases </a:t>
            </a:r>
            <a:r>
              <a:rPr lang="en-GB" sz="2400" dirty="0">
                <a:solidFill>
                  <a:srgbClr val="00B050"/>
                </a:solidFill>
              </a:rPr>
              <a:t>(GBD organisational disease </a:t>
            </a:r>
            <a:r>
              <a:rPr lang="en-GB" sz="2400" dirty="0" smtClean="0">
                <a:solidFill>
                  <a:srgbClr val="00B050"/>
                </a:solidFill>
              </a:rPr>
              <a:t>classification)</a:t>
            </a:r>
            <a:br>
              <a:rPr lang="en-GB" sz="2400" dirty="0" smtClean="0">
                <a:solidFill>
                  <a:srgbClr val="00B050"/>
                </a:solidFill>
              </a:rPr>
            </a:br>
            <a:endParaRPr lang="en-GB" sz="2400" dirty="0">
              <a:solidFill>
                <a:srgbClr val="00B050"/>
              </a:solidFill>
            </a:endParaRPr>
          </a:p>
          <a:p>
            <a:pPr marL="1028700" lvl="1" indent="-571500">
              <a:buFont typeface="+mj-lt"/>
              <a:buAutoNum type="romanUcPeriod"/>
            </a:pPr>
            <a:r>
              <a:rPr lang="en-GB" sz="2400" dirty="0" smtClean="0">
                <a:solidFill>
                  <a:schemeClr val="tx2"/>
                </a:solidFill>
              </a:rPr>
              <a:t>Mortality </a:t>
            </a:r>
            <a:r>
              <a:rPr lang="en-GB" sz="2400" dirty="0" smtClean="0">
                <a:solidFill>
                  <a:srgbClr val="00B050"/>
                </a:solidFill>
              </a:rPr>
              <a:t>(Scottish data and Scottish </a:t>
            </a:r>
            <a:r>
              <a:rPr lang="en-GB" sz="2400" dirty="0">
                <a:solidFill>
                  <a:srgbClr val="00B050"/>
                </a:solidFill>
              </a:rPr>
              <a:t>age-gender-deprivation specific life </a:t>
            </a:r>
            <a:r>
              <a:rPr lang="en-GB" sz="2400" dirty="0" smtClean="0">
                <a:solidFill>
                  <a:srgbClr val="00B050"/>
                </a:solidFill>
              </a:rPr>
              <a:t>tables)</a:t>
            </a:r>
            <a:br>
              <a:rPr lang="en-GB" sz="2400" dirty="0" smtClean="0">
                <a:solidFill>
                  <a:srgbClr val="00B050"/>
                </a:solidFill>
              </a:rPr>
            </a:br>
            <a:endParaRPr lang="en-GB" sz="2400" dirty="0" smtClean="0">
              <a:solidFill>
                <a:srgbClr val="00B050"/>
              </a:solidFill>
            </a:endParaRPr>
          </a:p>
          <a:p>
            <a:pPr marL="1028700" lvl="1" indent="-571500">
              <a:buFont typeface="+mj-lt"/>
              <a:buAutoNum type="romanUcPeriod"/>
            </a:pPr>
            <a:r>
              <a:rPr lang="en-GB" sz="2400" dirty="0" smtClean="0">
                <a:solidFill>
                  <a:schemeClr val="tx2"/>
                </a:solidFill>
              </a:rPr>
              <a:t>Morbidity</a:t>
            </a:r>
          </a:p>
          <a:p>
            <a:pPr marL="1485900" lvl="2" indent="-571500">
              <a:buFont typeface="+mj-lt"/>
              <a:buAutoNum type="romanUcPeriod"/>
            </a:pPr>
            <a:r>
              <a:rPr lang="en-GB" sz="2000" dirty="0" smtClean="0">
                <a:solidFill>
                  <a:schemeClr val="tx2"/>
                </a:solidFill>
              </a:rPr>
              <a:t>Prevalence </a:t>
            </a:r>
            <a:r>
              <a:rPr lang="en-GB" sz="2000" dirty="0" smtClean="0">
                <a:solidFill>
                  <a:srgbClr val="00B050"/>
                </a:solidFill>
              </a:rPr>
              <a:t>(Scottish data, clinical advice and literature reviews)</a:t>
            </a:r>
          </a:p>
          <a:p>
            <a:pPr marL="1485900" lvl="2" indent="-571500">
              <a:buFont typeface="+mj-lt"/>
              <a:buAutoNum type="romanUcPeriod"/>
            </a:pPr>
            <a:r>
              <a:rPr lang="en-GB" sz="2000" dirty="0" smtClean="0">
                <a:solidFill>
                  <a:schemeClr val="tx2"/>
                </a:solidFill>
              </a:rPr>
              <a:t>Severity distributions </a:t>
            </a:r>
            <a:r>
              <a:rPr lang="en-GB" sz="2000" dirty="0" smtClean="0">
                <a:solidFill>
                  <a:srgbClr val="00B050"/>
                </a:solidFill>
              </a:rPr>
              <a:t>(GBD severity distributions used but some exploratory analysis looking at impact of using local distributions)</a:t>
            </a:r>
          </a:p>
          <a:p>
            <a:pPr marL="1485900" lvl="2" indent="-571500">
              <a:buFont typeface="+mj-lt"/>
              <a:buAutoNum type="romanUcPeriod"/>
            </a:pPr>
            <a:r>
              <a:rPr lang="en-GB" sz="2000" dirty="0" smtClean="0">
                <a:solidFill>
                  <a:schemeClr val="tx2"/>
                </a:solidFill>
              </a:rPr>
              <a:t>Disability weights </a:t>
            </a:r>
            <a:r>
              <a:rPr lang="en-GB" sz="2000" dirty="0" smtClean="0">
                <a:solidFill>
                  <a:srgbClr val="00B050"/>
                </a:solidFill>
              </a:rPr>
              <a:t>(GBD weights used)</a:t>
            </a:r>
          </a:p>
          <a:p>
            <a:pPr marL="1485900" lvl="2" indent="-571500">
              <a:buFont typeface="+mj-lt"/>
              <a:buAutoNum type="romanUcPeriod"/>
            </a:pPr>
            <a:r>
              <a:rPr lang="en-GB" sz="2000" dirty="0" smtClean="0">
                <a:solidFill>
                  <a:schemeClr val="tx2"/>
                </a:solidFill>
              </a:rPr>
              <a:t>Comorbidity </a:t>
            </a:r>
            <a:r>
              <a:rPr lang="en-GB" sz="2000" dirty="0" smtClean="0">
                <a:solidFill>
                  <a:srgbClr val="00B050"/>
                </a:solidFill>
              </a:rPr>
              <a:t>(Scottish data and methods)</a:t>
            </a:r>
            <a:r>
              <a:rPr lang="en-GB" sz="2000" dirty="0" smtClean="0">
                <a:solidFill>
                  <a:schemeClr val="tx2"/>
                </a:solidFill>
              </a:rPr>
              <a:t/>
            </a:r>
            <a:br>
              <a:rPr lang="en-GB" sz="2000" dirty="0" smtClean="0">
                <a:solidFill>
                  <a:schemeClr val="tx2"/>
                </a:solidFill>
              </a:rPr>
            </a:br>
            <a:endParaRPr lang="en-GB" sz="2400" dirty="0">
              <a:solidFill>
                <a:schemeClr val="tx2"/>
              </a:solidFill>
            </a:endParaRPr>
          </a:p>
          <a:p>
            <a:pPr marL="1028700" lvl="1" indent="-571500">
              <a:buFont typeface="+mj-lt"/>
              <a:buAutoNum type="romanUcPeriod"/>
            </a:pPr>
            <a:r>
              <a:rPr lang="en-GB" sz="2400" dirty="0" smtClean="0">
                <a:solidFill>
                  <a:schemeClr val="tx2"/>
                </a:solidFill>
              </a:rPr>
              <a:t>Uncertainty </a:t>
            </a:r>
            <a:r>
              <a:rPr lang="en-GB" sz="2400" dirty="0" smtClean="0">
                <a:solidFill>
                  <a:srgbClr val="00B050"/>
                </a:solidFill>
              </a:rPr>
              <a:t>(Scottish methods)</a:t>
            </a:r>
            <a:endParaRPr lang="en-GB" sz="2400" dirty="0" smtClean="0">
              <a:solidFill>
                <a:schemeClr val="tx2"/>
              </a:solidFill>
            </a:endParaRPr>
          </a:p>
          <a:p>
            <a:pPr marL="1028700" lvl="1" indent="-571500"/>
            <a:endParaRPr lang="en-GB" sz="2800" b="1" dirty="0">
              <a:solidFill>
                <a:schemeClr val="tx2"/>
              </a:solidFill>
            </a:endParaRPr>
          </a:p>
          <a:p>
            <a:endParaRPr lang="en-GB" sz="2800" b="1" dirty="0" smtClean="0">
              <a:solidFill>
                <a:schemeClr val="tx2"/>
              </a:solidFill>
            </a:endParaRPr>
          </a:p>
          <a:p>
            <a:endParaRPr lang="en-GB" sz="2800" b="1" dirty="0">
              <a:solidFill>
                <a:schemeClr val="tx2"/>
              </a:solidFill>
            </a:endParaRPr>
          </a:p>
          <a:p>
            <a:endParaRPr lang="en-GB" sz="2800" b="1" dirty="0" smtClean="0">
              <a:solidFill>
                <a:schemeClr val="tx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ttish Public Health Observatory logo">
            <a:hlinkClick r:id="rId2"/>
          </p:cNvPr>
          <p:cNvPicPr>
            <a:picLocks noChangeAspect="1" noChangeArrowheads="1"/>
          </p:cNvPicPr>
          <p:nvPr/>
        </p:nvPicPr>
        <p:blipFill>
          <a:blip r:embed="rId3" cstate="print"/>
          <a:srcRect r="56132" b="-9111"/>
          <a:stretch>
            <a:fillRect/>
          </a:stretch>
        </p:blipFill>
        <p:spPr bwMode="auto">
          <a:xfrm>
            <a:off x="6732240" y="260648"/>
            <a:ext cx="2160240" cy="1008112"/>
          </a:xfrm>
          <a:prstGeom prst="rect">
            <a:avLst/>
          </a:prstGeom>
          <a:noFill/>
        </p:spPr>
      </p:pic>
      <p:sp>
        <p:nvSpPr>
          <p:cNvPr id="5" name="Rectangle 4"/>
          <p:cNvSpPr/>
          <p:nvPr/>
        </p:nvSpPr>
        <p:spPr>
          <a:xfrm>
            <a:off x="0" y="5049180"/>
            <a:ext cx="9144000" cy="18088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179512" y="5277398"/>
            <a:ext cx="8712968" cy="707886"/>
          </a:xfrm>
          <a:prstGeom prst="rect">
            <a:avLst/>
          </a:prstGeom>
          <a:noFill/>
        </p:spPr>
        <p:txBody>
          <a:bodyPr wrap="square" rtlCol="0">
            <a:spAutoFit/>
          </a:bodyPr>
          <a:lstStyle/>
          <a:p>
            <a:r>
              <a:rPr lang="en-GB" sz="4000" b="1" dirty="0" smtClean="0">
                <a:solidFill>
                  <a:schemeClr val="bg1"/>
                </a:solidFill>
              </a:rPr>
              <a:t>Preliminary findings</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9" name="TextBox 8"/>
          <p:cNvSpPr txBox="1"/>
          <p:nvPr/>
        </p:nvSpPr>
        <p:spPr>
          <a:xfrm>
            <a:off x="179512" y="1708353"/>
            <a:ext cx="8712968" cy="1815882"/>
          </a:xfrm>
          <a:prstGeom prst="rect">
            <a:avLst/>
          </a:prstGeom>
          <a:noFill/>
        </p:spPr>
        <p:txBody>
          <a:bodyPr wrap="square" rtlCol="0">
            <a:spAutoFit/>
          </a:bodyPr>
          <a:lstStyle/>
          <a:p>
            <a:r>
              <a:rPr lang="en-GB" sz="4000" b="1" dirty="0" smtClean="0">
                <a:solidFill>
                  <a:schemeClr val="tx2"/>
                </a:solidFill>
              </a:rPr>
              <a:t>Scottish National Burden of Disease, Injuries and Risk Factors Study</a:t>
            </a:r>
          </a:p>
          <a:p>
            <a:endParaRPr lang="en-GB" sz="3200" b="1" dirty="0" smtClean="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80628"/>
            <a:ext cx="8712968" cy="1077218"/>
          </a:xfrm>
          <a:prstGeom prst="rect">
            <a:avLst/>
          </a:prstGeom>
          <a:noFill/>
        </p:spPr>
        <p:txBody>
          <a:bodyPr wrap="square" rtlCol="0">
            <a:spAutoFit/>
          </a:bodyPr>
          <a:lstStyle/>
          <a:p>
            <a:pPr algn="ctr"/>
            <a:r>
              <a:rPr lang="en-GB" sz="3200" b="1" dirty="0" smtClean="0">
                <a:solidFill>
                  <a:srgbClr val="FF0000"/>
                </a:solidFill>
              </a:rPr>
              <a:t>PRELIMINARY</a:t>
            </a:r>
            <a:r>
              <a:rPr lang="en-GB" sz="3200" b="1" dirty="0" smtClean="0">
                <a:solidFill>
                  <a:schemeClr val="tx2">
                    <a:lumMod val="60000"/>
                    <a:lumOff val="40000"/>
                  </a:schemeClr>
                </a:solidFill>
              </a:rPr>
              <a:t> RESULTS</a:t>
            </a:r>
            <a:endParaRPr lang="en-GB" sz="3200" b="1" dirty="0">
              <a:solidFill>
                <a:schemeClr val="tx2"/>
              </a:solidFill>
            </a:endParaRPr>
          </a:p>
          <a:p>
            <a:endParaRPr lang="en-GB" sz="3200" b="1" dirty="0" smtClean="0">
              <a:solidFill>
                <a:schemeClr val="tx2"/>
              </a:solidFill>
            </a:endParaRP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30401028"/>
              </p:ext>
            </p:extLst>
          </p:nvPr>
        </p:nvGraphicFramePr>
        <p:xfrm>
          <a:off x="755576" y="1268760"/>
          <a:ext cx="7416824" cy="5444820"/>
        </p:xfrm>
        <a:graphic>
          <a:graphicData uri="http://schemas.openxmlformats.org/drawingml/2006/table">
            <a:tbl>
              <a:tblPr firstRow="1" bandRow="1">
                <a:tableStyleId>{3B4B98B0-60AC-42C2-AFA5-B58CD77FA1E5}</a:tableStyleId>
              </a:tblPr>
              <a:tblGrid>
                <a:gridCol w="2736303"/>
                <a:gridCol w="2376264"/>
                <a:gridCol w="1548172"/>
                <a:gridCol w="756085"/>
              </a:tblGrid>
              <a:tr h="186021">
                <a:tc>
                  <a:txBody>
                    <a:bodyPr/>
                    <a:lstStyle/>
                    <a:p>
                      <a:r>
                        <a:rPr lang="en-GB" dirty="0" smtClean="0">
                          <a:solidFill>
                            <a:schemeClr val="accent1">
                              <a:lumMod val="75000"/>
                            </a:schemeClr>
                          </a:solidFill>
                        </a:rPr>
                        <a:t>Disease</a:t>
                      </a:r>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c>
                  <a:txBody>
                    <a:bodyPr/>
                    <a:lstStyle/>
                    <a:p>
                      <a:pPr algn="r"/>
                      <a:r>
                        <a:rPr lang="en-GB" dirty="0" smtClean="0">
                          <a:solidFill>
                            <a:schemeClr val="accent1">
                              <a:lumMod val="75000"/>
                            </a:schemeClr>
                          </a:solidFill>
                        </a:rPr>
                        <a:t>GBD 2013</a:t>
                      </a:r>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c>
                  <a:txBody>
                    <a:bodyPr/>
                    <a:lstStyle/>
                    <a:p>
                      <a:pPr algn="r"/>
                      <a:r>
                        <a:rPr lang="en-GB" dirty="0" smtClean="0">
                          <a:solidFill>
                            <a:schemeClr val="accent1">
                              <a:lumMod val="75000"/>
                            </a:schemeClr>
                          </a:solidFill>
                        </a:rPr>
                        <a:t>Scotland</a:t>
                      </a:r>
                      <a:r>
                        <a:rPr lang="en-GB" baseline="0" dirty="0" smtClean="0">
                          <a:solidFill>
                            <a:schemeClr val="accent1">
                              <a:lumMod val="75000"/>
                            </a:schemeClr>
                          </a:solidFill>
                        </a:rPr>
                        <a:t> 2012</a:t>
                      </a:r>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c>
                  <a:txBody>
                    <a:bodyPr/>
                    <a:lstStyle/>
                    <a:p>
                      <a:endParaRPr lang="en-GB" dirty="0">
                        <a:solidFill>
                          <a:schemeClr val="accent1">
                            <a:lumMod val="75000"/>
                          </a:schemeClr>
                        </a:solidFill>
                      </a:endParaRPr>
                    </a:p>
                  </a:txBody>
                  <a:tcPr>
                    <a:lnT w="28575" cap="flat" cmpd="sng" algn="ctr">
                      <a:solidFill>
                        <a:schemeClr val="accent1">
                          <a:lumMod val="75000"/>
                        </a:schemeClr>
                      </a:solidFill>
                      <a:prstDash val="solid"/>
                      <a:round/>
                      <a:headEnd type="none" w="med" len="med"/>
                      <a:tailEnd type="none" w="med" len="med"/>
                    </a:lnT>
                  </a:tcPr>
                </a:tc>
              </a:tr>
              <a:tr h="375732">
                <a:tc>
                  <a:txBody>
                    <a:bodyPr/>
                    <a:lstStyle/>
                    <a:p>
                      <a:pPr algn="l" fontAlgn="b"/>
                      <a:r>
                        <a:rPr lang="en-GB" sz="1800" b="0" i="0" u="none" strike="noStrike" dirty="0" smtClean="0">
                          <a:solidFill>
                            <a:schemeClr val="accent1">
                              <a:lumMod val="75000"/>
                            </a:schemeClr>
                          </a:solidFill>
                          <a:effectLst/>
                          <a:latin typeface="+mn-lt"/>
                        </a:rPr>
                        <a:t>Ischemic </a:t>
                      </a:r>
                      <a:r>
                        <a:rPr lang="en-GB" sz="1800" b="0" i="0" u="none" strike="noStrike" dirty="0">
                          <a:solidFill>
                            <a:schemeClr val="accent1">
                              <a:lumMod val="75000"/>
                            </a:schemeClr>
                          </a:solidFill>
                          <a:effectLst/>
                          <a:latin typeface="+mn-lt"/>
                        </a:rPr>
                        <a:t>heart disease</a:t>
                      </a:r>
                    </a:p>
                  </a:txBody>
                  <a:tcPr marL="9525" marR="9525" marT="9525" marB="0" anchor="b"/>
                </a:tc>
                <a:tc>
                  <a:txBody>
                    <a:bodyPr/>
                    <a:lstStyle/>
                    <a:p>
                      <a:pPr algn="r"/>
                      <a:r>
                        <a:rPr lang="en-GB" dirty="0" smtClean="0">
                          <a:solidFill>
                            <a:schemeClr val="accent1">
                              <a:lumMod val="75000"/>
                            </a:schemeClr>
                          </a:solidFill>
                        </a:rPr>
                        <a:t>130,476</a:t>
                      </a:r>
                      <a:endParaRPr lang="en-GB" dirty="0">
                        <a:solidFill>
                          <a:schemeClr val="accent1">
                            <a:lumMod val="75000"/>
                          </a:schemeClr>
                        </a:solidFill>
                      </a:endParaRPr>
                    </a:p>
                  </a:txBody>
                  <a:tcPr/>
                </a:tc>
                <a:tc>
                  <a:txBody>
                    <a:bodyPr/>
                    <a:lstStyle/>
                    <a:p>
                      <a:pPr algn="r" fontAlgn="b"/>
                      <a:r>
                        <a:rPr lang="en-GB" sz="1800" b="0" i="0" u="none" strike="noStrike" dirty="0">
                          <a:solidFill>
                            <a:schemeClr val="accent1">
                              <a:lumMod val="75000"/>
                            </a:schemeClr>
                          </a:solidFill>
                          <a:effectLst/>
                          <a:latin typeface="+mn-lt"/>
                        </a:rPr>
                        <a:t>110,869</a:t>
                      </a:r>
                    </a:p>
                  </a:txBody>
                  <a:tcPr marL="9525" marR="9525" marT="9525" marB="0" anchor="b"/>
                </a:tc>
                <a:tc>
                  <a:txBody>
                    <a:bodyPr/>
                    <a:lstStyle/>
                    <a:p>
                      <a:pPr algn="ctr"/>
                      <a:r>
                        <a:rPr lang="en-GB" dirty="0" smtClean="0">
                          <a:solidFill>
                            <a:srgbClr val="C00000"/>
                          </a:solidFill>
                          <a:latin typeface="Wingdings" pitchFamily="2" charset="2"/>
                        </a:rPr>
                        <a:t>ê</a:t>
                      </a:r>
                      <a:endParaRPr lang="en-GB" dirty="0">
                        <a:solidFill>
                          <a:srgbClr val="C00000"/>
                        </a:solidFill>
                        <a:latin typeface="Wingdings" pitchFamily="2" charset="2"/>
                      </a:endParaRPr>
                    </a:p>
                  </a:txBody>
                  <a:tcPr/>
                </a:tc>
              </a:tr>
              <a:tr h="375732">
                <a:tc>
                  <a:txBody>
                    <a:bodyPr/>
                    <a:lstStyle/>
                    <a:p>
                      <a:pPr algn="l" fontAlgn="b"/>
                      <a:r>
                        <a:rPr lang="en-US" sz="1800" b="0" i="0" u="none" strike="noStrike" dirty="0" smtClean="0">
                          <a:solidFill>
                            <a:schemeClr val="accent1">
                              <a:lumMod val="75000"/>
                            </a:schemeClr>
                          </a:solidFill>
                          <a:effectLst/>
                          <a:latin typeface="+mn-lt"/>
                        </a:rPr>
                        <a:t>Chronic obstructive</a:t>
                      </a:r>
                      <a:r>
                        <a:rPr lang="en-US" sz="1800" b="0" i="0" u="none" strike="noStrike" baseline="0" dirty="0" smtClean="0">
                          <a:solidFill>
                            <a:schemeClr val="accent1">
                              <a:lumMod val="75000"/>
                            </a:schemeClr>
                          </a:solidFill>
                          <a:effectLst/>
                          <a:latin typeface="+mn-lt"/>
                        </a:rPr>
                        <a:t> </a:t>
                      </a:r>
                      <a:r>
                        <a:rPr lang="en-US" sz="1800" b="0" i="0" u="none" strike="noStrike" dirty="0" smtClean="0">
                          <a:solidFill>
                            <a:schemeClr val="accent1">
                              <a:lumMod val="75000"/>
                            </a:schemeClr>
                          </a:solidFill>
                          <a:effectLst/>
                          <a:latin typeface="+mn-lt"/>
                        </a:rPr>
                        <a:t>pulmonary </a:t>
                      </a:r>
                      <a:r>
                        <a:rPr lang="en-US" sz="1800" b="0" i="0" u="none" strike="noStrike" dirty="0">
                          <a:solidFill>
                            <a:schemeClr val="accent1">
                              <a:lumMod val="75000"/>
                            </a:schemeClr>
                          </a:solidFill>
                          <a:effectLst/>
                          <a:latin typeface="+mn-lt"/>
                        </a:rPr>
                        <a:t>disease</a:t>
                      </a:r>
                    </a:p>
                  </a:txBody>
                  <a:tcPr marL="9525" marR="9525" marT="9525" marB="0" anchor="b"/>
                </a:tc>
                <a:tc>
                  <a:txBody>
                    <a:bodyPr/>
                    <a:lstStyle/>
                    <a:p>
                      <a:pPr algn="r"/>
                      <a:endParaRPr lang="en-GB" dirty="0" smtClean="0">
                        <a:solidFill>
                          <a:schemeClr val="accent1">
                            <a:lumMod val="75000"/>
                          </a:schemeClr>
                        </a:solidFill>
                      </a:endParaRPr>
                    </a:p>
                    <a:p>
                      <a:pPr algn="r"/>
                      <a:r>
                        <a:rPr lang="en-GB" dirty="0" smtClean="0">
                          <a:solidFill>
                            <a:schemeClr val="accent1">
                              <a:lumMod val="75000"/>
                            </a:schemeClr>
                          </a:solidFill>
                        </a:rPr>
                        <a:t>65,281</a:t>
                      </a:r>
                      <a:endParaRPr lang="en-GB" dirty="0">
                        <a:solidFill>
                          <a:schemeClr val="accent1">
                            <a:lumMod val="75000"/>
                          </a:schemeClr>
                        </a:solidFill>
                      </a:endParaRPr>
                    </a:p>
                  </a:txBody>
                  <a:tcPr/>
                </a:tc>
                <a:tc>
                  <a:txBody>
                    <a:bodyPr/>
                    <a:lstStyle/>
                    <a:p>
                      <a:pPr algn="r" fontAlgn="b"/>
                      <a:r>
                        <a:rPr lang="en-GB" sz="1800" b="0" i="0" u="none" strike="noStrike" dirty="0">
                          <a:solidFill>
                            <a:schemeClr val="accent1">
                              <a:lumMod val="75000"/>
                            </a:schemeClr>
                          </a:solidFill>
                          <a:effectLst/>
                          <a:latin typeface="+mn-lt"/>
                        </a:rPr>
                        <a:t>65,843</a:t>
                      </a:r>
                    </a:p>
                  </a:txBody>
                  <a:tcPr marL="9525" marR="9525" marT="9525" marB="0" anchor="b"/>
                </a:tc>
                <a:tc>
                  <a:txBody>
                    <a:bodyPr/>
                    <a:lstStyle/>
                    <a:p>
                      <a:pPr algn="ctr"/>
                      <a:r>
                        <a:rPr lang="en-GB" dirty="0" smtClean="0">
                          <a:solidFill>
                            <a:schemeClr val="bg1">
                              <a:lumMod val="50000"/>
                            </a:schemeClr>
                          </a:solidFill>
                          <a:latin typeface="Wingdings" pitchFamily="2" charset="2"/>
                        </a:rPr>
                        <a:t>s</a:t>
                      </a:r>
                      <a:endParaRPr lang="en-GB" dirty="0">
                        <a:solidFill>
                          <a:schemeClr val="bg1">
                            <a:lumMod val="50000"/>
                          </a:schemeClr>
                        </a:solidFill>
                        <a:latin typeface="Wingdings" pitchFamily="2" charset="2"/>
                      </a:endParaRPr>
                    </a:p>
                  </a:txBody>
                  <a:tcPr/>
                </a:tc>
              </a:tr>
              <a:tr h="375732">
                <a:tc>
                  <a:txBody>
                    <a:bodyPr/>
                    <a:lstStyle/>
                    <a:p>
                      <a:pPr algn="l" fontAlgn="b"/>
                      <a:r>
                        <a:rPr lang="en-US" sz="1800" b="0" i="0" u="none" strike="noStrike" dirty="0" smtClean="0">
                          <a:solidFill>
                            <a:schemeClr val="accent1">
                              <a:lumMod val="75000"/>
                            </a:schemeClr>
                          </a:solidFill>
                          <a:effectLst/>
                          <a:latin typeface="+mn-lt"/>
                        </a:rPr>
                        <a:t>Trachea</a:t>
                      </a:r>
                      <a:r>
                        <a:rPr lang="en-US" sz="1800" b="0" i="0" u="none" strike="noStrike" dirty="0">
                          <a:solidFill>
                            <a:schemeClr val="accent1">
                              <a:lumMod val="75000"/>
                            </a:schemeClr>
                          </a:solidFill>
                          <a:effectLst/>
                          <a:latin typeface="+mn-lt"/>
                        </a:rPr>
                        <a:t>, bronchus, and lung cancers</a:t>
                      </a:r>
                    </a:p>
                  </a:txBody>
                  <a:tcPr marL="9525" marR="9525" marT="9525" marB="0" anchor="b"/>
                </a:tc>
                <a:tc>
                  <a:txBody>
                    <a:bodyPr/>
                    <a:lstStyle/>
                    <a:p>
                      <a:pPr algn="r"/>
                      <a:endParaRPr lang="en-GB" dirty="0" smtClean="0">
                        <a:solidFill>
                          <a:schemeClr val="accent1">
                            <a:lumMod val="75000"/>
                          </a:schemeClr>
                        </a:solidFill>
                      </a:endParaRPr>
                    </a:p>
                    <a:p>
                      <a:pPr algn="r"/>
                      <a:r>
                        <a:rPr lang="en-GB" dirty="0" smtClean="0">
                          <a:solidFill>
                            <a:schemeClr val="accent1">
                              <a:lumMod val="75000"/>
                            </a:schemeClr>
                          </a:solidFill>
                        </a:rPr>
                        <a:t>75,835</a:t>
                      </a:r>
                      <a:endParaRPr lang="en-GB" dirty="0">
                        <a:solidFill>
                          <a:schemeClr val="accent1">
                            <a:lumMod val="75000"/>
                          </a:schemeClr>
                        </a:solidFill>
                      </a:endParaRPr>
                    </a:p>
                  </a:txBody>
                  <a:tcPr/>
                </a:tc>
                <a:tc>
                  <a:txBody>
                    <a:bodyPr/>
                    <a:lstStyle/>
                    <a:p>
                      <a:pPr algn="r" fontAlgn="b"/>
                      <a:r>
                        <a:rPr lang="en-GB" sz="1800" b="0" i="0" u="none" strike="noStrike">
                          <a:solidFill>
                            <a:schemeClr val="accent1">
                              <a:lumMod val="75000"/>
                            </a:schemeClr>
                          </a:solidFill>
                          <a:effectLst/>
                          <a:latin typeface="+mn-lt"/>
                        </a:rPr>
                        <a:t>65,000</a:t>
                      </a:r>
                    </a:p>
                  </a:txBody>
                  <a:tcPr marL="9525" marR="9525" marT="9525" marB="0" anchor="b"/>
                </a:tc>
                <a:tc>
                  <a:txBody>
                    <a:bodyPr/>
                    <a:lstStyle/>
                    <a:p>
                      <a:pPr algn="ctr"/>
                      <a:r>
                        <a:rPr lang="en-GB" dirty="0" smtClean="0">
                          <a:solidFill>
                            <a:srgbClr val="C00000"/>
                          </a:solidFill>
                          <a:latin typeface="Wingdings" pitchFamily="2" charset="2"/>
                        </a:rPr>
                        <a:t>ê</a:t>
                      </a:r>
                      <a:endParaRPr lang="en-GB" dirty="0">
                        <a:solidFill>
                          <a:srgbClr val="C00000"/>
                        </a:solidFill>
                        <a:latin typeface="Wingdings" pitchFamily="2" charset="2"/>
                      </a:endParaRPr>
                    </a:p>
                  </a:txBody>
                  <a:tcPr/>
                </a:tc>
              </a:tr>
              <a:tr h="375732">
                <a:tc>
                  <a:txBody>
                    <a:bodyPr/>
                    <a:lstStyle/>
                    <a:p>
                      <a:pPr algn="l" fontAlgn="b"/>
                      <a:r>
                        <a:rPr lang="en-GB" sz="1800" b="0" i="0" u="none" strike="noStrike" dirty="0" smtClean="0">
                          <a:solidFill>
                            <a:schemeClr val="accent1">
                              <a:lumMod val="75000"/>
                            </a:schemeClr>
                          </a:solidFill>
                          <a:effectLst/>
                          <a:latin typeface="+mn-lt"/>
                        </a:rPr>
                        <a:t>Cerebrovascular </a:t>
                      </a:r>
                      <a:r>
                        <a:rPr lang="en-GB" sz="1800" b="0" i="0" u="none" strike="noStrike" dirty="0">
                          <a:solidFill>
                            <a:schemeClr val="accent1">
                              <a:lumMod val="75000"/>
                            </a:schemeClr>
                          </a:solidFill>
                          <a:effectLst/>
                          <a:latin typeface="+mn-lt"/>
                        </a:rPr>
                        <a:t>disease</a:t>
                      </a:r>
                    </a:p>
                  </a:txBody>
                  <a:tcPr marL="9525" marR="9525" marT="9525" marB="0" anchor="b"/>
                </a:tc>
                <a:tc>
                  <a:txBody>
                    <a:bodyPr/>
                    <a:lstStyle/>
                    <a:p>
                      <a:pPr algn="r"/>
                      <a:r>
                        <a:rPr lang="en-GB" dirty="0" smtClean="0">
                          <a:solidFill>
                            <a:schemeClr val="accent1">
                              <a:lumMod val="75000"/>
                            </a:schemeClr>
                          </a:solidFill>
                        </a:rPr>
                        <a:t>70,773</a:t>
                      </a:r>
                      <a:endParaRPr lang="en-GB" dirty="0">
                        <a:solidFill>
                          <a:schemeClr val="accent1">
                            <a:lumMod val="75000"/>
                          </a:schemeClr>
                        </a:solidFill>
                      </a:endParaRPr>
                    </a:p>
                  </a:txBody>
                  <a:tcPr/>
                </a:tc>
                <a:tc>
                  <a:txBody>
                    <a:bodyPr/>
                    <a:lstStyle/>
                    <a:p>
                      <a:pPr algn="r" fontAlgn="b"/>
                      <a:r>
                        <a:rPr lang="en-GB" sz="1800" b="0" i="0" u="none" strike="noStrike">
                          <a:solidFill>
                            <a:schemeClr val="accent1">
                              <a:lumMod val="75000"/>
                            </a:schemeClr>
                          </a:solidFill>
                          <a:effectLst/>
                          <a:latin typeface="+mn-lt"/>
                        </a:rPr>
                        <a:t>48,049</a:t>
                      </a:r>
                    </a:p>
                  </a:txBody>
                  <a:tcPr marL="9525" marR="9525" marT="9525" marB="0" anchor="b"/>
                </a:tc>
                <a:tc>
                  <a:txBody>
                    <a:bodyPr/>
                    <a:lstStyle/>
                    <a:p>
                      <a:pPr algn="ctr"/>
                      <a:r>
                        <a:rPr lang="en-GB" dirty="0" smtClean="0">
                          <a:solidFill>
                            <a:srgbClr val="C00000"/>
                          </a:solidFill>
                          <a:latin typeface="Wingdings" pitchFamily="2" charset="2"/>
                        </a:rPr>
                        <a:t>ê</a:t>
                      </a:r>
                      <a:endParaRPr lang="en-GB" dirty="0">
                        <a:solidFill>
                          <a:srgbClr val="C00000"/>
                        </a:solidFill>
                        <a:latin typeface="Wingdings" pitchFamily="2" charset="2"/>
                      </a:endParaRPr>
                    </a:p>
                  </a:txBody>
                  <a:tcPr/>
                </a:tc>
              </a:tr>
              <a:tr h="375732">
                <a:tc>
                  <a:txBody>
                    <a:bodyPr/>
                    <a:lstStyle/>
                    <a:p>
                      <a:pPr algn="l" fontAlgn="b"/>
                      <a:r>
                        <a:rPr lang="en-US" sz="1800" b="0" i="0" u="none" strike="noStrike" dirty="0" smtClean="0">
                          <a:solidFill>
                            <a:schemeClr val="accent1">
                              <a:lumMod val="75000"/>
                            </a:schemeClr>
                          </a:solidFill>
                          <a:effectLst/>
                          <a:latin typeface="+mn-lt"/>
                        </a:rPr>
                        <a:t>Neck </a:t>
                      </a:r>
                      <a:r>
                        <a:rPr lang="en-US" sz="1800" b="0" i="0" u="none" strike="noStrike" dirty="0">
                          <a:solidFill>
                            <a:schemeClr val="accent1">
                              <a:lumMod val="75000"/>
                            </a:schemeClr>
                          </a:solidFill>
                          <a:effectLst/>
                          <a:latin typeface="+mn-lt"/>
                        </a:rPr>
                        <a:t>and low back pain</a:t>
                      </a:r>
                    </a:p>
                  </a:txBody>
                  <a:tcPr marL="9525" marR="9525" marT="9525" marB="0" anchor="b"/>
                </a:tc>
                <a:tc>
                  <a:txBody>
                    <a:bodyPr/>
                    <a:lstStyle/>
                    <a:p>
                      <a:pPr algn="r"/>
                      <a:r>
                        <a:rPr lang="en-GB" dirty="0" smtClean="0">
                          <a:solidFill>
                            <a:schemeClr val="accent1">
                              <a:lumMod val="75000"/>
                            </a:schemeClr>
                          </a:solidFill>
                        </a:rPr>
                        <a:t>179,094</a:t>
                      </a:r>
                      <a:endParaRPr lang="en-GB" dirty="0">
                        <a:solidFill>
                          <a:schemeClr val="accent1">
                            <a:lumMod val="75000"/>
                          </a:schemeClr>
                        </a:solidFill>
                      </a:endParaRPr>
                    </a:p>
                  </a:txBody>
                  <a:tcPr/>
                </a:tc>
                <a:tc>
                  <a:txBody>
                    <a:bodyPr/>
                    <a:lstStyle/>
                    <a:p>
                      <a:pPr algn="r" fontAlgn="b"/>
                      <a:r>
                        <a:rPr lang="en-GB" sz="1800" b="0" i="0" u="none" strike="noStrike" dirty="0">
                          <a:solidFill>
                            <a:schemeClr val="accent1">
                              <a:lumMod val="75000"/>
                            </a:schemeClr>
                          </a:solidFill>
                          <a:effectLst/>
                          <a:latin typeface="+mn-lt"/>
                        </a:rPr>
                        <a:t>44,373</a:t>
                      </a:r>
                    </a:p>
                  </a:txBody>
                  <a:tcPr marL="9525" marR="9525" marT="9525" marB="0" anchor="b"/>
                </a:tc>
                <a:tc>
                  <a:txBody>
                    <a:bodyPr/>
                    <a:lstStyle/>
                    <a:p>
                      <a:pPr algn="ctr"/>
                      <a:r>
                        <a:rPr lang="en-GB" dirty="0" smtClean="0">
                          <a:solidFill>
                            <a:srgbClr val="C00000"/>
                          </a:solidFill>
                          <a:latin typeface="Wingdings" pitchFamily="2" charset="2"/>
                        </a:rPr>
                        <a:t>ê</a:t>
                      </a:r>
                      <a:endParaRPr lang="en-GB" dirty="0">
                        <a:solidFill>
                          <a:srgbClr val="C00000"/>
                        </a:solidFill>
                        <a:latin typeface="Wingdings" pitchFamily="2" charset="2"/>
                      </a:endParaRPr>
                    </a:p>
                  </a:txBody>
                  <a:tcPr/>
                </a:tc>
              </a:tr>
              <a:tr h="375732">
                <a:tc>
                  <a:txBody>
                    <a:bodyPr/>
                    <a:lstStyle/>
                    <a:p>
                      <a:pPr algn="l" fontAlgn="b"/>
                      <a:r>
                        <a:rPr lang="en-GB" sz="1800" b="0" i="0" u="none" strike="noStrike" dirty="0" smtClean="0">
                          <a:solidFill>
                            <a:schemeClr val="accent1">
                              <a:lumMod val="75000"/>
                            </a:schemeClr>
                          </a:solidFill>
                          <a:effectLst/>
                          <a:latin typeface="+mn-lt"/>
                        </a:rPr>
                        <a:t>Other </a:t>
                      </a:r>
                      <a:r>
                        <a:rPr lang="en-GB" sz="1800" b="0" i="0" u="none" strike="noStrike" dirty="0">
                          <a:solidFill>
                            <a:schemeClr val="accent1">
                              <a:lumMod val="75000"/>
                            </a:schemeClr>
                          </a:solidFill>
                          <a:effectLst/>
                          <a:latin typeface="+mn-lt"/>
                        </a:rPr>
                        <a:t>musculoskeletal disorders</a:t>
                      </a:r>
                    </a:p>
                  </a:txBody>
                  <a:tcPr marL="9525" marR="9525" marT="9525" marB="0" anchor="b"/>
                </a:tc>
                <a:tc>
                  <a:txBody>
                    <a:bodyPr/>
                    <a:lstStyle/>
                    <a:p>
                      <a:pPr algn="r"/>
                      <a:endParaRPr lang="en-GB" dirty="0" smtClean="0">
                        <a:solidFill>
                          <a:schemeClr val="accent1">
                            <a:lumMod val="75000"/>
                          </a:schemeClr>
                        </a:solidFill>
                      </a:endParaRPr>
                    </a:p>
                    <a:p>
                      <a:pPr algn="r"/>
                      <a:r>
                        <a:rPr lang="en-GB" dirty="0" smtClean="0">
                          <a:solidFill>
                            <a:schemeClr val="accent1">
                              <a:lumMod val="75000"/>
                            </a:schemeClr>
                          </a:solidFill>
                        </a:rPr>
                        <a:t>26,612</a:t>
                      </a:r>
                      <a:endParaRPr lang="en-GB" dirty="0">
                        <a:solidFill>
                          <a:schemeClr val="accent1">
                            <a:lumMod val="75000"/>
                          </a:schemeClr>
                        </a:solidFill>
                      </a:endParaRPr>
                    </a:p>
                  </a:txBody>
                  <a:tcPr/>
                </a:tc>
                <a:tc>
                  <a:txBody>
                    <a:bodyPr/>
                    <a:lstStyle/>
                    <a:p>
                      <a:pPr algn="r" fontAlgn="b"/>
                      <a:r>
                        <a:rPr lang="en-GB" sz="1800" b="0" i="0" u="none" strike="noStrike" dirty="0">
                          <a:solidFill>
                            <a:schemeClr val="accent1">
                              <a:lumMod val="75000"/>
                            </a:schemeClr>
                          </a:solidFill>
                          <a:effectLst/>
                          <a:latin typeface="+mn-lt"/>
                        </a:rPr>
                        <a:t>39,074</a:t>
                      </a:r>
                    </a:p>
                  </a:txBody>
                  <a:tcPr marL="9525" marR="9525" marT="9525" marB="0" anchor="b"/>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pPr algn="l" fontAlgn="b"/>
                      <a:r>
                        <a:rPr lang="en-US" sz="1800" b="0" i="0" u="none" strike="noStrike" dirty="0" smtClean="0">
                          <a:solidFill>
                            <a:schemeClr val="accent1">
                              <a:lumMod val="75000"/>
                            </a:schemeClr>
                          </a:solidFill>
                          <a:effectLst/>
                          <a:latin typeface="+mn-lt"/>
                        </a:rPr>
                        <a:t>Alzheimer's </a:t>
                      </a:r>
                      <a:r>
                        <a:rPr lang="en-US" sz="1800" b="0" i="0" u="none" strike="noStrike" dirty="0">
                          <a:solidFill>
                            <a:schemeClr val="accent1">
                              <a:lumMod val="75000"/>
                            </a:schemeClr>
                          </a:solidFill>
                          <a:effectLst/>
                          <a:latin typeface="+mn-lt"/>
                        </a:rPr>
                        <a:t>disease and other dementias</a:t>
                      </a:r>
                    </a:p>
                  </a:txBody>
                  <a:tcPr marL="9525" marR="9525" marT="9525" marB="0" anchor="b"/>
                </a:tc>
                <a:tc>
                  <a:txBody>
                    <a:bodyPr/>
                    <a:lstStyle/>
                    <a:p>
                      <a:pPr algn="r"/>
                      <a:endParaRPr lang="en-GB" dirty="0" smtClean="0">
                        <a:solidFill>
                          <a:schemeClr val="accent1">
                            <a:lumMod val="75000"/>
                          </a:schemeClr>
                        </a:solidFill>
                      </a:endParaRPr>
                    </a:p>
                    <a:p>
                      <a:pPr algn="r"/>
                      <a:r>
                        <a:rPr lang="en-GB" dirty="0" smtClean="0">
                          <a:solidFill>
                            <a:schemeClr val="accent1">
                              <a:lumMod val="75000"/>
                            </a:schemeClr>
                          </a:solidFill>
                        </a:rPr>
                        <a:t>47,989</a:t>
                      </a:r>
                      <a:endParaRPr lang="en-GB" dirty="0">
                        <a:solidFill>
                          <a:schemeClr val="accent1">
                            <a:lumMod val="75000"/>
                          </a:schemeClr>
                        </a:solidFill>
                      </a:endParaRPr>
                    </a:p>
                  </a:txBody>
                  <a:tcPr/>
                </a:tc>
                <a:tc>
                  <a:txBody>
                    <a:bodyPr/>
                    <a:lstStyle/>
                    <a:p>
                      <a:pPr algn="r" fontAlgn="b"/>
                      <a:r>
                        <a:rPr lang="en-GB" sz="1800" b="0" i="0" u="none" strike="noStrike">
                          <a:solidFill>
                            <a:schemeClr val="accent1">
                              <a:lumMod val="75000"/>
                            </a:schemeClr>
                          </a:solidFill>
                          <a:effectLst/>
                          <a:latin typeface="+mn-lt"/>
                        </a:rPr>
                        <a:t>37,237</a:t>
                      </a:r>
                    </a:p>
                  </a:txBody>
                  <a:tcPr marL="9525" marR="9525" marT="9525" marB="0" anchor="b"/>
                </a:tc>
                <a:tc>
                  <a:txBody>
                    <a:bodyPr/>
                    <a:lstStyle/>
                    <a:p>
                      <a:pPr algn="ctr"/>
                      <a:r>
                        <a:rPr lang="en-GB" dirty="0" smtClean="0">
                          <a:solidFill>
                            <a:srgbClr val="C00000"/>
                          </a:solidFill>
                          <a:latin typeface="Wingdings" pitchFamily="2" charset="2"/>
                        </a:rPr>
                        <a:t>ê</a:t>
                      </a:r>
                      <a:endParaRPr lang="en-GB" dirty="0">
                        <a:solidFill>
                          <a:srgbClr val="C00000"/>
                        </a:solidFill>
                        <a:latin typeface="Wingdings" pitchFamily="2" charset="2"/>
                      </a:endParaRPr>
                    </a:p>
                  </a:txBody>
                  <a:tcPr/>
                </a:tc>
              </a:tr>
              <a:tr h="375732">
                <a:tc>
                  <a:txBody>
                    <a:bodyPr/>
                    <a:lstStyle/>
                    <a:p>
                      <a:pPr algn="l" fontAlgn="b"/>
                      <a:r>
                        <a:rPr lang="en-GB" sz="1800" b="0" i="0" u="none" strike="noStrike" dirty="0" smtClean="0">
                          <a:solidFill>
                            <a:schemeClr val="accent1">
                              <a:lumMod val="75000"/>
                            </a:schemeClr>
                          </a:solidFill>
                          <a:effectLst/>
                          <a:latin typeface="+mn-lt"/>
                        </a:rPr>
                        <a:t>Non-infective </a:t>
                      </a:r>
                      <a:r>
                        <a:rPr lang="en-GB" sz="1800" b="0" i="0" u="none" strike="noStrike" dirty="0">
                          <a:solidFill>
                            <a:schemeClr val="accent1">
                              <a:lumMod val="75000"/>
                            </a:schemeClr>
                          </a:solidFill>
                          <a:effectLst/>
                          <a:latin typeface="+mn-lt"/>
                        </a:rPr>
                        <a:t>inflammatory bowel disease</a:t>
                      </a:r>
                    </a:p>
                  </a:txBody>
                  <a:tcPr marL="9525" marR="9525" marT="9525" marB="0" anchor="b"/>
                </a:tc>
                <a:tc>
                  <a:txBody>
                    <a:bodyPr/>
                    <a:lstStyle/>
                    <a:p>
                      <a:pPr algn="r"/>
                      <a:endParaRPr lang="en-GB" dirty="0" smtClean="0">
                        <a:solidFill>
                          <a:schemeClr val="accent1">
                            <a:lumMod val="75000"/>
                          </a:schemeClr>
                        </a:solidFill>
                      </a:endParaRPr>
                    </a:p>
                    <a:p>
                      <a:pPr algn="r"/>
                      <a:r>
                        <a:rPr lang="en-GB" dirty="0" smtClean="0">
                          <a:solidFill>
                            <a:schemeClr val="accent1">
                              <a:lumMod val="75000"/>
                            </a:schemeClr>
                          </a:solidFill>
                        </a:rPr>
                        <a:t>8,499</a:t>
                      </a:r>
                      <a:endParaRPr lang="en-GB" dirty="0">
                        <a:solidFill>
                          <a:schemeClr val="accent1">
                            <a:lumMod val="75000"/>
                          </a:schemeClr>
                        </a:solidFill>
                      </a:endParaRPr>
                    </a:p>
                  </a:txBody>
                  <a:tcPr/>
                </a:tc>
                <a:tc>
                  <a:txBody>
                    <a:bodyPr/>
                    <a:lstStyle/>
                    <a:p>
                      <a:pPr algn="r" fontAlgn="b"/>
                      <a:r>
                        <a:rPr lang="en-GB" sz="1800" b="0" i="0" u="none" strike="noStrike">
                          <a:solidFill>
                            <a:schemeClr val="accent1">
                              <a:lumMod val="75000"/>
                            </a:schemeClr>
                          </a:solidFill>
                          <a:effectLst/>
                          <a:latin typeface="+mn-lt"/>
                        </a:rPr>
                        <a:t>29,850</a:t>
                      </a:r>
                    </a:p>
                  </a:txBody>
                  <a:tcPr marL="9525" marR="9525" marT="9525" marB="0" anchor="b"/>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pPr algn="l" fontAlgn="b"/>
                      <a:r>
                        <a:rPr lang="en-GB" sz="1800" b="0" i="0" u="none" strike="noStrike" dirty="0" smtClean="0">
                          <a:solidFill>
                            <a:schemeClr val="accent1">
                              <a:lumMod val="75000"/>
                            </a:schemeClr>
                          </a:solidFill>
                          <a:effectLst/>
                          <a:latin typeface="+mn-lt"/>
                        </a:rPr>
                        <a:t>Oral </a:t>
                      </a:r>
                      <a:r>
                        <a:rPr lang="en-GB" sz="1800" b="0" i="0" u="none" strike="noStrike" dirty="0">
                          <a:solidFill>
                            <a:schemeClr val="accent1">
                              <a:lumMod val="75000"/>
                            </a:schemeClr>
                          </a:solidFill>
                          <a:effectLst/>
                          <a:latin typeface="+mn-lt"/>
                        </a:rPr>
                        <a:t>disorders</a:t>
                      </a:r>
                    </a:p>
                  </a:txBody>
                  <a:tcPr marL="9525" marR="9525" marT="9525" marB="0" anchor="b"/>
                </a:tc>
                <a:tc>
                  <a:txBody>
                    <a:bodyPr/>
                    <a:lstStyle/>
                    <a:p>
                      <a:pPr algn="r"/>
                      <a:r>
                        <a:rPr lang="en-GB" dirty="0" smtClean="0">
                          <a:solidFill>
                            <a:schemeClr val="accent1">
                              <a:lumMod val="75000"/>
                            </a:schemeClr>
                          </a:solidFill>
                        </a:rPr>
                        <a:t>19,582</a:t>
                      </a:r>
                      <a:endParaRPr lang="en-GB" dirty="0">
                        <a:solidFill>
                          <a:schemeClr val="accent1">
                            <a:lumMod val="75000"/>
                          </a:schemeClr>
                        </a:solidFill>
                      </a:endParaRPr>
                    </a:p>
                  </a:txBody>
                  <a:tcPr/>
                </a:tc>
                <a:tc>
                  <a:txBody>
                    <a:bodyPr/>
                    <a:lstStyle/>
                    <a:p>
                      <a:pPr algn="r" fontAlgn="b"/>
                      <a:r>
                        <a:rPr lang="en-GB" sz="1800" b="0" i="0" u="none" strike="noStrike">
                          <a:solidFill>
                            <a:schemeClr val="accent1">
                              <a:lumMod val="75000"/>
                            </a:schemeClr>
                          </a:solidFill>
                          <a:effectLst/>
                          <a:latin typeface="+mn-lt"/>
                        </a:rPr>
                        <a:t>29,641</a:t>
                      </a:r>
                    </a:p>
                  </a:txBody>
                  <a:tcPr marL="9525" marR="9525" marT="9525" marB="0" anchor="b"/>
                </a:tc>
                <a:tc>
                  <a:txBody>
                    <a:bodyPr/>
                    <a:lstStyle/>
                    <a:p>
                      <a:pPr algn="ctr"/>
                      <a:r>
                        <a:rPr lang="en-GB" dirty="0" smtClean="0">
                          <a:solidFill>
                            <a:srgbClr val="00B050"/>
                          </a:solidFill>
                          <a:latin typeface="Wingdings" pitchFamily="2" charset="2"/>
                        </a:rPr>
                        <a:t>é</a:t>
                      </a:r>
                      <a:endParaRPr lang="en-GB" dirty="0">
                        <a:solidFill>
                          <a:srgbClr val="00B050"/>
                        </a:solidFill>
                        <a:latin typeface="Wingdings" pitchFamily="2" charset="2"/>
                      </a:endParaRPr>
                    </a:p>
                  </a:txBody>
                  <a:tcPr/>
                </a:tc>
              </a:tr>
              <a:tr h="375732">
                <a:tc>
                  <a:txBody>
                    <a:bodyPr/>
                    <a:lstStyle/>
                    <a:p>
                      <a:pPr algn="l" fontAlgn="b"/>
                      <a:r>
                        <a:rPr lang="en-GB" sz="1800" b="0" i="0" u="none" strike="noStrike" dirty="0" smtClean="0">
                          <a:solidFill>
                            <a:schemeClr val="accent1">
                              <a:lumMod val="75000"/>
                            </a:schemeClr>
                          </a:solidFill>
                          <a:effectLst/>
                          <a:latin typeface="+mn-lt"/>
                        </a:rPr>
                        <a:t>Cirrhosis</a:t>
                      </a:r>
                      <a:endParaRPr lang="en-GB" sz="1800" b="0" i="0" u="none" strike="noStrike" dirty="0">
                        <a:solidFill>
                          <a:schemeClr val="accent1">
                            <a:lumMod val="75000"/>
                          </a:schemeClr>
                        </a:solidFill>
                        <a:effectLst/>
                        <a:latin typeface="+mn-lt"/>
                      </a:endParaRPr>
                    </a:p>
                  </a:txBody>
                  <a:tcPr marL="9525" marR="9525" marT="9525" marB="0" anchor="b"/>
                </a:tc>
                <a:tc>
                  <a:txBody>
                    <a:bodyPr/>
                    <a:lstStyle/>
                    <a:p>
                      <a:pPr algn="r"/>
                      <a:r>
                        <a:rPr lang="en-GB" dirty="0" smtClean="0">
                          <a:solidFill>
                            <a:schemeClr val="accent1">
                              <a:lumMod val="75000"/>
                            </a:schemeClr>
                          </a:solidFill>
                        </a:rPr>
                        <a:t>30,075</a:t>
                      </a:r>
                      <a:endParaRPr lang="en-GB" dirty="0">
                        <a:solidFill>
                          <a:schemeClr val="accent1">
                            <a:lumMod val="75000"/>
                          </a:schemeClr>
                        </a:solidFill>
                      </a:endParaRPr>
                    </a:p>
                  </a:txBody>
                  <a:tcPr/>
                </a:tc>
                <a:tc>
                  <a:txBody>
                    <a:bodyPr/>
                    <a:lstStyle/>
                    <a:p>
                      <a:pPr algn="r" fontAlgn="b"/>
                      <a:r>
                        <a:rPr lang="en-GB" sz="1800" b="0" i="0" u="none" strike="noStrike" dirty="0">
                          <a:solidFill>
                            <a:schemeClr val="accent1">
                              <a:lumMod val="75000"/>
                            </a:schemeClr>
                          </a:solidFill>
                          <a:effectLst/>
                          <a:latin typeface="+mn-lt"/>
                        </a:rPr>
                        <a:t>29,352</a:t>
                      </a:r>
                    </a:p>
                  </a:txBody>
                  <a:tcPr marL="9525" marR="9525" marT="9525" marB="0" anchor="b"/>
                </a:tc>
                <a:tc>
                  <a:txBody>
                    <a:bodyPr/>
                    <a:lstStyle/>
                    <a:p>
                      <a:pPr algn="ctr"/>
                      <a:r>
                        <a:rPr lang="en-GB" dirty="0" smtClean="0">
                          <a:solidFill>
                            <a:schemeClr val="bg1">
                              <a:lumMod val="50000"/>
                            </a:schemeClr>
                          </a:solidFill>
                          <a:latin typeface="Wingdings" pitchFamily="2" charset="2"/>
                        </a:rPr>
                        <a:t>s</a:t>
                      </a:r>
                      <a:endParaRPr lang="en-GB" dirty="0">
                        <a:solidFill>
                          <a:schemeClr val="bg1">
                            <a:lumMod val="50000"/>
                          </a:schemeClr>
                        </a:solidFill>
                        <a:latin typeface="Wingdings" pitchFamily="2" charset="2"/>
                      </a:endParaRPr>
                    </a:p>
                  </a:txBody>
                  <a:tcPr/>
                </a:tc>
              </a:tr>
            </a:tbl>
          </a:graphicData>
        </a:graphic>
      </p:graphicFrame>
      <p:sp>
        <p:nvSpPr>
          <p:cNvPr id="9" name="Content Placeholder 2"/>
          <p:cNvSpPr txBox="1">
            <a:spLocks/>
          </p:cNvSpPr>
          <p:nvPr/>
        </p:nvSpPr>
        <p:spPr>
          <a:xfrm>
            <a:off x="289774" y="725217"/>
            <a:ext cx="8892480" cy="396044"/>
          </a:xfrm>
          <a:prstGeom prst="rect">
            <a:avLst/>
          </a:prstGeom>
        </p:spPr>
        <p:txBody>
          <a:bodyPr vert="horz" lIns="91440" tIns="45720" rIns="91440" bIns="45720" rtlCol="0">
            <a:normAutofit lnSpcReduction="10000"/>
          </a:bodyPr>
          <a:lstStyle/>
          <a:p>
            <a:pPr marL="998538" lvl="1" indent="-541338"/>
            <a:r>
              <a:rPr lang="en-GB" altLang="en-US" sz="2000" b="1" dirty="0" smtClean="0">
                <a:solidFill>
                  <a:schemeClr val="tx2"/>
                </a:solidFill>
              </a:rPr>
              <a:t>Top 10 crude DALYS in Scotland (44% of estimated burden)</a:t>
            </a:r>
            <a:endParaRPr kumimoji="0" lang="en-GB" altLang="en-US" sz="2000" b="1" i="0" u="none" strike="noStrike" kern="1200" cap="none" spc="0" normalizeH="0" baseline="0" noProof="0" dirty="0" smtClean="0">
              <a:ln>
                <a:noFill/>
              </a:ln>
              <a:solidFill>
                <a:schemeClr val="tx2"/>
              </a:solidFill>
              <a:effectLst/>
              <a:uLnTx/>
              <a:uFillTx/>
              <a:latin typeface="+mn-lt"/>
              <a:ea typeface="+mn-ea"/>
              <a:cs typeface="+mn-cs"/>
            </a:endParaRPr>
          </a:p>
          <a:p>
            <a:pPr marL="457200" marR="0" lvl="1"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altLang="en-US" sz="2000" b="1" i="0" u="none" strike="noStrike" kern="1200" cap="none" spc="0" normalizeH="0" baseline="0" noProof="0" dirty="0" smtClean="0">
              <a:ln>
                <a:noFill/>
              </a:ln>
              <a:solidFill>
                <a:schemeClr val="tx2"/>
              </a:solidFill>
              <a:effectLst/>
              <a:uLnTx/>
              <a:uFillTx/>
              <a:latin typeface="+mn-lt"/>
              <a:ea typeface="+mn-ea"/>
              <a:cs typeface="+mn-cs"/>
            </a:endParaRPr>
          </a:p>
        </p:txBody>
      </p:sp>
    </p:spTree>
    <p:extLst>
      <p:ext uri="{BB962C8B-B14F-4D97-AF65-F5344CB8AC3E}">
        <p14:creationId xmlns:p14="http://schemas.microsoft.com/office/powerpoint/2010/main" val="1944949638"/>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ttish Public Health Observatory logo">
            <a:hlinkClick r:id="rId2"/>
          </p:cNvPr>
          <p:cNvPicPr>
            <a:picLocks noChangeAspect="1" noChangeArrowheads="1"/>
          </p:cNvPicPr>
          <p:nvPr/>
        </p:nvPicPr>
        <p:blipFill>
          <a:blip r:embed="rId3" cstate="print"/>
          <a:srcRect r="56132" b="-9111"/>
          <a:stretch>
            <a:fillRect/>
          </a:stretch>
        </p:blipFill>
        <p:spPr bwMode="auto">
          <a:xfrm>
            <a:off x="6732240" y="260648"/>
            <a:ext cx="2160240" cy="1008112"/>
          </a:xfrm>
          <a:prstGeom prst="rect">
            <a:avLst/>
          </a:prstGeom>
          <a:noFill/>
        </p:spPr>
      </p:pic>
      <p:sp>
        <p:nvSpPr>
          <p:cNvPr id="5" name="Rectangle 4"/>
          <p:cNvSpPr/>
          <p:nvPr/>
        </p:nvSpPr>
        <p:spPr>
          <a:xfrm>
            <a:off x="0" y="5049180"/>
            <a:ext cx="9144000" cy="18088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 name="TextBox 9"/>
          <p:cNvSpPr txBox="1"/>
          <p:nvPr/>
        </p:nvSpPr>
        <p:spPr>
          <a:xfrm>
            <a:off x="304800" y="5072250"/>
            <a:ext cx="8712968" cy="707886"/>
          </a:xfrm>
          <a:prstGeom prst="rect">
            <a:avLst/>
          </a:prstGeom>
          <a:noFill/>
        </p:spPr>
        <p:txBody>
          <a:bodyPr wrap="square" rtlCol="0">
            <a:spAutoFit/>
          </a:bodyPr>
          <a:lstStyle/>
          <a:p>
            <a:r>
              <a:rPr lang="en-GB" sz="4000" b="1" dirty="0" smtClean="0">
                <a:solidFill>
                  <a:schemeClr val="bg1"/>
                </a:solidFill>
              </a:rPr>
              <a:t>Plans for the future</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9" name="TextBox 8"/>
          <p:cNvSpPr txBox="1"/>
          <p:nvPr/>
        </p:nvSpPr>
        <p:spPr>
          <a:xfrm>
            <a:off x="179512" y="1708353"/>
            <a:ext cx="8712968" cy="1815882"/>
          </a:xfrm>
          <a:prstGeom prst="rect">
            <a:avLst/>
          </a:prstGeom>
          <a:noFill/>
        </p:spPr>
        <p:txBody>
          <a:bodyPr wrap="square" rtlCol="0">
            <a:spAutoFit/>
          </a:bodyPr>
          <a:lstStyle/>
          <a:p>
            <a:r>
              <a:rPr lang="en-GB" sz="4000" b="1" dirty="0" smtClean="0">
                <a:solidFill>
                  <a:schemeClr val="tx2"/>
                </a:solidFill>
              </a:rPr>
              <a:t>Scottish National Burden of Disease, Injuries and Risk Factors Study</a:t>
            </a:r>
            <a:endParaRPr lang="en-GB" sz="3200" dirty="0" smtClean="0">
              <a:solidFill>
                <a:schemeClr val="tx2"/>
              </a:solidFill>
            </a:endParaRPr>
          </a:p>
          <a:p>
            <a:endParaRPr lang="en-GB" sz="3200" b="1" dirty="0" smtClean="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to end March 2017</a:t>
            </a:r>
            <a:endParaRPr lang="en-GB" dirty="0"/>
          </a:p>
        </p:txBody>
      </p:sp>
      <p:sp>
        <p:nvSpPr>
          <p:cNvPr id="3" name="Content Placeholder 2"/>
          <p:cNvSpPr>
            <a:spLocks noGrp="1"/>
          </p:cNvSpPr>
          <p:nvPr>
            <p:ph idx="1"/>
          </p:nvPr>
        </p:nvSpPr>
        <p:spPr>
          <a:xfrm>
            <a:off x="457200" y="1417638"/>
            <a:ext cx="8229600" cy="5071702"/>
          </a:xfrm>
        </p:spPr>
        <p:txBody>
          <a:bodyPr>
            <a:normAutofit fontScale="62500" lnSpcReduction="20000"/>
          </a:bodyPr>
          <a:lstStyle/>
          <a:p>
            <a:r>
              <a:rPr lang="en-GB" dirty="0" smtClean="0"/>
              <a:t>Continued engagement with clinicians, epidemiologists and policy colleagues to refine estimates (now-Dec 2016)</a:t>
            </a:r>
          </a:p>
          <a:p>
            <a:endParaRPr lang="en-GB" dirty="0" smtClean="0"/>
          </a:p>
          <a:p>
            <a:r>
              <a:rPr lang="en-GB" dirty="0" smtClean="0"/>
              <a:t>Overall results by age, sex and socio-economic group published on our website – report and excel spreadsheets (January 2017) </a:t>
            </a:r>
          </a:p>
          <a:p>
            <a:endParaRPr lang="en-GB" dirty="0" smtClean="0"/>
          </a:p>
          <a:p>
            <a:r>
              <a:rPr lang="en-GB" dirty="0" smtClean="0"/>
              <a:t>Technical report published (January 2017)</a:t>
            </a:r>
          </a:p>
          <a:p>
            <a:endParaRPr lang="en-GB" dirty="0" smtClean="0"/>
          </a:p>
          <a:p>
            <a:r>
              <a:rPr lang="en-GB" dirty="0" smtClean="0"/>
              <a:t>Risk factor work (ongoing)</a:t>
            </a:r>
          </a:p>
          <a:p>
            <a:endParaRPr lang="en-GB" dirty="0" smtClean="0"/>
          </a:p>
          <a:p>
            <a:r>
              <a:rPr lang="en-GB" dirty="0" smtClean="0"/>
              <a:t>Projections work undertaken and published on our website (March 2017)</a:t>
            </a:r>
          </a:p>
          <a:p>
            <a:endParaRPr lang="en-GB" dirty="0" smtClean="0"/>
          </a:p>
          <a:p>
            <a:r>
              <a:rPr lang="en-GB" dirty="0" smtClean="0"/>
              <a:t>Topic specific scientific papers written (ongoing)</a:t>
            </a:r>
          </a:p>
          <a:p>
            <a:endParaRPr lang="en-GB" dirty="0" smtClean="0"/>
          </a:p>
          <a:p>
            <a:r>
              <a:rPr lang="en-GB" dirty="0" smtClean="0"/>
              <a:t>Promotion of results through presentations to government policy colleagues and planners; short briefing papers written (Dec 16-March 17)</a:t>
            </a:r>
          </a:p>
        </p:txBody>
      </p:sp>
    </p:spTree>
    <p:extLst>
      <p:ext uri="{BB962C8B-B14F-4D97-AF65-F5344CB8AC3E}">
        <p14:creationId xmlns:p14="http://schemas.microsoft.com/office/powerpoint/2010/main" val="141591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 after March 2017</a:t>
            </a:r>
            <a:endParaRPr lang="en-GB" dirty="0"/>
          </a:p>
        </p:txBody>
      </p:sp>
      <p:sp>
        <p:nvSpPr>
          <p:cNvPr id="3" name="Content Placeholder 2"/>
          <p:cNvSpPr>
            <a:spLocks noGrp="1"/>
          </p:cNvSpPr>
          <p:nvPr>
            <p:ph idx="1"/>
          </p:nvPr>
        </p:nvSpPr>
        <p:spPr/>
        <p:txBody>
          <a:bodyPr>
            <a:normAutofit/>
          </a:bodyPr>
          <a:lstStyle/>
          <a:p>
            <a:r>
              <a:rPr lang="en-GB" sz="2400" dirty="0" smtClean="0"/>
              <a:t>Funding for the analytical/research team uncertain after March 2017.  Options being explored to avoid loss of expertise gained.</a:t>
            </a:r>
          </a:p>
          <a:p>
            <a:endParaRPr lang="en-GB" sz="2400" dirty="0" smtClean="0"/>
          </a:p>
          <a:p>
            <a:r>
              <a:rPr lang="en-GB" sz="2400" dirty="0" smtClean="0"/>
              <a:t>PI and clinical advisors will continue to promote the work within their roles.</a:t>
            </a:r>
          </a:p>
          <a:p>
            <a:endParaRPr lang="en-GB" sz="2400" dirty="0" smtClean="0"/>
          </a:p>
          <a:p>
            <a:r>
              <a:rPr lang="en-GB" sz="2400" dirty="0" smtClean="0"/>
              <a:t>Health economist colleagues will pick up the data for economic analysis and planning</a:t>
            </a:r>
            <a:endParaRPr lang="en-GB" sz="2400" dirty="0"/>
          </a:p>
        </p:txBody>
      </p:sp>
    </p:spTree>
    <p:extLst>
      <p:ext uri="{BB962C8B-B14F-4D97-AF65-F5344CB8AC3E}">
        <p14:creationId xmlns:p14="http://schemas.microsoft.com/office/powerpoint/2010/main" val="2179699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ttish Public Health Observatory logo">
            <a:hlinkClick r:id="rId3"/>
          </p:cNvPr>
          <p:cNvPicPr>
            <a:picLocks noChangeAspect="1" noChangeArrowheads="1"/>
          </p:cNvPicPr>
          <p:nvPr/>
        </p:nvPicPr>
        <p:blipFill>
          <a:blip r:embed="rId4" cstate="print"/>
          <a:srcRect r="56132" b="-9111"/>
          <a:stretch>
            <a:fillRect/>
          </a:stretch>
        </p:blipFill>
        <p:spPr bwMode="auto">
          <a:xfrm>
            <a:off x="6732240" y="260648"/>
            <a:ext cx="2160240" cy="1008112"/>
          </a:xfrm>
          <a:prstGeom prst="rect">
            <a:avLst/>
          </a:prstGeom>
          <a:noFill/>
        </p:spPr>
      </p:pic>
      <p:sp>
        <p:nvSpPr>
          <p:cNvPr id="5" name="Rectangle 4"/>
          <p:cNvSpPr/>
          <p:nvPr/>
        </p:nvSpPr>
        <p:spPr>
          <a:xfrm>
            <a:off x="59941" y="1675408"/>
            <a:ext cx="9144000" cy="515719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2" name="TextBox 11"/>
          <p:cNvSpPr txBox="1"/>
          <p:nvPr/>
        </p:nvSpPr>
        <p:spPr>
          <a:xfrm>
            <a:off x="215516" y="5277398"/>
            <a:ext cx="8712968" cy="1323439"/>
          </a:xfrm>
          <a:prstGeom prst="rect">
            <a:avLst/>
          </a:prstGeom>
          <a:noFill/>
        </p:spPr>
        <p:txBody>
          <a:bodyPr wrap="square" rtlCol="0">
            <a:spAutoFit/>
          </a:bodyPr>
          <a:lstStyle/>
          <a:p>
            <a:r>
              <a:rPr lang="en-GB" sz="2000" b="1" dirty="0" smtClean="0">
                <a:solidFill>
                  <a:schemeClr val="bg1"/>
                </a:solidFill>
              </a:rPr>
              <a:t>http</a:t>
            </a:r>
            <a:r>
              <a:rPr lang="en-GB" sz="2000" b="1" dirty="0">
                <a:solidFill>
                  <a:schemeClr val="bg1"/>
                </a:solidFill>
              </a:rPr>
              <a:t>://www.scotpho.org.uk/comparative-health/burden-of-disease</a:t>
            </a:r>
            <a:endParaRPr lang="en-GB" sz="2000" b="1" dirty="0" smtClean="0">
              <a:solidFill>
                <a:schemeClr val="bg1"/>
              </a:solidFill>
            </a:endParaRPr>
          </a:p>
          <a:p>
            <a:endParaRPr lang="en-GB" sz="2000" b="1" dirty="0" smtClean="0">
              <a:solidFill>
                <a:schemeClr val="bg1"/>
              </a:solidFill>
            </a:endParaRPr>
          </a:p>
          <a:p>
            <a:r>
              <a:rPr lang="en-GB" sz="2000" b="1" dirty="0" smtClean="0">
                <a:solidFill>
                  <a:schemeClr val="bg1"/>
                </a:solidFill>
              </a:rPr>
              <a:t>diane.stockton@nhs.net</a:t>
            </a:r>
          </a:p>
          <a:p>
            <a:endParaRPr lang="en-GB" sz="2000" b="1" dirty="0" smtClean="0">
              <a:solidFill>
                <a:schemeClr val="bg1"/>
              </a:solidFill>
            </a:endParaRPr>
          </a:p>
        </p:txBody>
      </p:sp>
      <p:sp>
        <p:nvSpPr>
          <p:cNvPr id="10" name="TextBox 9"/>
          <p:cNvSpPr txBox="1"/>
          <p:nvPr/>
        </p:nvSpPr>
        <p:spPr>
          <a:xfrm>
            <a:off x="6705600" y="1143000"/>
            <a:ext cx="2146300" cy="261610"/>
          </a:xfrm>
          <a:prstGeom prst="rect">
            <a:avLst/>
          </a:prstGeom>
          <a:noFill/>
        </p:spPr>
        <p:txBody>
          <a:bodyPr wrap="square" rtlCol="0">
            <a:spAutoFit/>
          </a:bodyPr>
          <a:lstStyle/>
          <a:p>
            <a:pPr algn="ctr"/>
            <a:r>
              <a:rPr lang="en-GB" sz="1100" b="1" dirty="0" smtClean="0">
                <a:solidFill>
                  <a:schemeClr val="tx2"/>
                </a:solidFill>
                <a:latin typeface="Calibri" pitchFamily="34" charset="0"/>
                <a:cs typeface="Calibri" pitchFamily="34" charset="0"/>
              </a:rPr>
              <a:t>www.scotpho.org.uk</a:t>
            </a:r>
            <a:endParaRPr lang="en-GB" sz="1100" b="1" dirty="0">
              <a:solidFill>
                <a:schemeClr val="tx2"/>
              </a:solidFill>
              <a:latin typeface="Calibri" pitchFamily="34" charset="0"/>
              <a:cs typeface="Calibri" pitchFamily="34" charset="0"/>
            </a:endParaRPr>
          </a:p>
        </p:txBody>
      </p:sp>
      <p:pic>
        <p:nvPicPr>
          <p:cNvPr id="3" name="Picture 2" descr="ISD Scotland &amp; NHS National Services Scotland"/>
          <p:cNvPicPr>
            <a:picLocks noChangeAspect="1" noChangeArrowheads="1"/>
          </p:cNvPicPr>
          <p:nvPr/>
        </p:nvPicPr>
        <p:blipFill rotWithShape="1">
          <a:blip r:embed="rId5">
            <a:extLst>
              <a:ext uri="{28A0092B-C50C-407E-A947-70E740481C1C}">
                <a14:useLocalDpi xmlns:a14="http://schemas.microsoft.com/office/drawing/2010/main" val="0"/>
              </a:ext>
            </a:extLst>
          </a:blip>
          <a:srcRect l="-1" t="-1807" r="41293" b="2090"/>
          <a:stretch/>
        </p:blipFill>
        <p:spPr bwMode="auto">
          <a:xfrm>
            <a:off x="7674575" y="2317105"/>
            <a:ext cx="1177325" cy="9334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HS Health Scotland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80212" y="2151112"/>
            <a:ext cx="972108" cy="1301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68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2" name="TextBox 11"/>
          <p:cNvSpPr txBox="1"/>
          <p:nvPr/>
        </p:nvSpPr>
        <p:spPr>
          <a:xfrm>
            <a:off x="179512" y="5121188"/>
            <a:ext cx="8712968" cy="1754326"/>
          </a:xfrm>
          <a:prstGeom prst="rect">
            <a:avLst/>
          </a:prstGeom>
          <a:noFill/>
        </p:spPr>
        <p:txBody>
          <a:bodyPr wrap="square" rtlCol="0">
            <a:spAutoFit/>
          </a:bodyPr>
          <a:lstStyle/>
          <a:p>
            <a:r>
              <a:rPr lang="en-GB" b="1" dirty="0" smtClean="0">
                <a:solidFill>
                  <a:schemeClr val="bg1"/>
                </a:solidFill>
              </a:rPr>
              <a:t>Grant Wyper</a:t>
            </a:r>
          </a:p>
          <a:p>
            <a:r>
              <a:rPr lang="en-GB" b="1" dirty="0" smtClean="0">
                <a:solidFill>
                  <a:schemeClr val="bg1"/>
                </a:solidFill>
              </a:rPr>
              <a:t>Senior Researcher</a:t>
            </a:r>
          </a:p>
          <a:p>
            <a:r>
              <a:rPr lang="en-GB" b="1" dirty="0" smtClean="0">
                <a:solidFill>
                  <a:schemeClr val="bg1"/>
                </a:solidFill>
              </a:rPr>
              <a:t>gwyper@nhs.net</a:t>
            </a:r>
          </a:p>
          <a:p>
            <a:endParaRPr lang="en-GB" b="1" dirty="0" smtClean="0">
              <a:solidFill>
                <a:schemeClr val="bg1"/>
              </a:solidFill>
            </a:endParaRPr>
          </a:p>
          <a:p>
            <a:r>
              <a:rPr lang="en-GB" b="1" dirty="0" smtClean="0">
                <a:solidFill>
                  <a:schemeClr val="bg1"/>
                </a:solidFill>
              </a:rPr>
              <a:t>Burden of Disease Methodological Workshop, 15-16th September 2016</a:t>
            </a:r>
          </a:p>
          <a:p>
            <a:r>
              <a:rPr lang="en-GB" b="1" dirty="0" smtClean="0">
                <a:solidFill>
                  <a:schemeClr val="bg1"/>
                </a:solidFill>
              </a:rPr>
              <a:t>Royal Society of Edinburgh, Scotland</a:t>
            </a:r>
          </a:p>
        </p:txBody>
      </p:sp>
      <p:sp>
        <p:nvSpPr>
          <p:cNvPr id="13" name="TextBox 12"/>
          <p:cNvSpPr txBox="1"/>
          <p:nvPr/>
        </p:nvSpPr>
        <p:spPr>
          <a:xfrm>
            <a:off x="179512" y="1708353"/>
            <a:ext cx="8712968" cy="5386090"/>
          </a:xfrm>
          <a:prstGeom prst="rect">
            <a:avLst/>
          </a:prstGeom>
          <a:noFill/>
        </p:spPr>
        <p:txBody>
          <a:bodyPr wrap="square" rtlCol="0">
            <a:spAutoFit/>
          </a:bodyPr>
          <a:lstStyle/>
          <a:p>
            <a:pPr algn="ctr"/>
            <a:r>
              <a:rPr lang="en-GB" sz="4000" b="1" dirty="0" smtClean="0">
                <a:solidFill>
                  <a:schemeClr val="tx2"/>
                </a:solidFill>
              </a:rPr>
              <a:t>Burden of Disease </a:t>
            </a:r>
            <a:endParaRPr lang="en-GB" sz="4000" b="1" dirty="0">
              <a:solidFill>
                <a:schemeClr val="tx2"/>
              </a:solidFill>
            </a:endParaRPr>
          </a:p>
          <a:p>
            <a:pPr algn="ctr"/>
            <a:r>
              <a:rPr lang="en-GB" sz="4000" b="1" dirty="0" smtClean="0">
                <a:solidFill>
                  <a:schemeClr val="tx2"/>
                </a:solidFill>
              </a:rPr>
              <a:t>Methodological workshop</a:t>
            </a:r>
          </a:p>
          <a:p>
            <a:pPr algn="ctr"/>
            <a:endParaRPr lang="en-GB" sz="4000" b="1" dirty="0">
              <a:solidFill>
                <a:schemeClr val="tx2"/>
              </a:solidFill>
            </a:endParaRPr>
          </a:p>
          <a:p>
            <a:pPr algn="ctr"/>
            <a:r>
              <a:rPr lang="en-GB" sz="4000" b="1" dirty="0" smtClean="0">
                <a:solidFill>
                  <a:schemeClr val="tx2"/>
                </a:solidFill>
              </a:rPr>
              <a:t>Royal Society of Edinburgh </a:t>
            </a:r>
          </a:p>
          <a:p>
            <a:pPr algn="ctr"/>
            <a:r>
              <a:rPr lang="en-GB" sz="4000" b="1" dirty="0" smtClean="0">
                <a:solidFill>
                  <a:schemeClr val="tx2"/>
                </a:solidFill>
              </a:rPr>
              <a:t>Scotland</a:t>
            </a:r>
          </a:p>
          <a:p>
            <a:pPr algn="ctr"/>
            <a:endParaRPr lang="en-GB" sz="4000" b="1" dirty="0" smtClean="0">
              <a:solidFill>
                <a:schemeClr val="tx2"/>
              </a:solidFill>
            </a:endParaRPr>
          </a:p>
          <a:p>
            <a:pPr algn="ctr"/>
            <a:r>
              <a:rPr lang="en-GB" sz="4000" b="1" dirty="0" smtClean="0">
                <a:solidFill>
                  <a:schemeClr val="tx2"/>
                </a:solidFill>
              </a:rPr>
              <a:t>15</a:t>
            </a:r>
            <a:r>
              <a:rPr lang="en-GB" sz="4000" b="1" baseline="30000" dirty="0" smtClean="0">
                <a:solidFill>
                  <a:schemeClr val="tx2"/>
                </a:solidFill>
              </a:rPr>
              <a:t>th</a:t>
            </a:r>
            <a:r>
              <a:rPr lang="en-GB" sz="4000" b="1" dirty="0" smtClean="0">
                <a:solidFill>
                  <a:schemeClr val="tx2"/>
                </a:solidFill>
              </a:rPr>
              <a:t>-16</a:t>
            </a:r>
            <a:r>
              <a:rPr lang="en-GB" sz="4000" b="1" baseline="30000" dirty="0" smtClean="0">
                <a:solidFill>
                  <a:schemeClr val="tx2"/>
                </a:solidFill>
              </a:rPr>
              <a:t>th</a:t>
            </a:r>
            <a:r>
              <a:rPr lang="en-GB" sz="4000" b="1" dirty="0" smtClean="0">
                <a:solidFill>
                  <a:schemeClr val="tx2"/>
                </a:solidFill>
              </a:rPr>
              <a:t> September, 2016</a:t>
            </a:r>
          </a:p>
          <a:p>
            <a:pPr algn="ctr"/>
            <a:endParaRPr lang="en-GB" sz="3200" b="1" dirty="0">
              <a:solidFill>
                <a:schemeClr val="tx2"/>
              </a:solidFill>
            </a:endParaRPr>
          </a:p>
          <a:p>
            <a:pPr algn="ctr"/>
            <a:endParaRPr lang="en-GB" sz="3200" b="1" dirty="0" smtClean="0">
              <a:solidFill>
                <a:schemeClr val="tx2"/>
              </a:solidFill>
            </a:endParaRPr>
          </a:p>
        </p:txBody>
      </p:sp>
    </p:spTree>
    <p:extLst>
      <p:ext uri="{BB962C8B-B14F-4D97-AF65-F5344CB8AC3E}">
        <p14:creationId xmlns:p14="http://schemas.microsoft.com/office/powerpoint/2010/main" val="727875783"/>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Welcome to Scotland</a:t>
            </a:r>
            <a:endParaRPr lang="en-GB" dirty="0"/>
          </a:p>
        </p:txBody>
      </p:sp>
      <p:pic>
        <p:nvPicPr>
          <p:cNvPr id="1026" name="Picture 2" descr="Image result for scotland images"/>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19571" y="1417638"/>
            <a:ext cx="4090455" cy="255142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scotland 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0726" y="1422948"/>
            <a:ext cx="4049188" cy="26282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poverty in scotland imag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6470" y="4056728"/>
            <a:ext cx="3816425" cy="2518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51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ttish Public Health Observatory logo">
            <a:hlinkClick r:id="rId3"/>
          </p:cNvPr>
          <p:cNvPicPr>
            <a:picLocks noChangeAspect="1" noChangeArrowheads="1"/>
          </p:cNvPicPr>
          <p:nvPr/>
        </p:nvPicPr>
        <p:blipFill>
          <a:blip r:embed="rId4" cstate="print"/>
          <a:srcRect r="56132" b="-9111"/>
          <a:stretch>
            <a:fillRect/>
          </a:stretch>
        </p:blipFill>
        <p:spPr bwMode="auto">
          <a:xfrm>
            <a:off x="6732240" y="260648"/>
            <a:ext cx="2160240" cy="1008112"/>
          </a:xfrm>
          <a:prstGeom prst="rect">
            <a:avLst/>
          </a:prstGeom>
          <a:noFill/>
        </p:spPr>
      </p:pic>
      <p:sp>
        <p:nvSpPr>
          <p:cNvPr id="5" name="Rectangle 4"/>
          <p:cNvSpPr/>
          <p:nvPr/>
        </p:nvSpPr>
        <p:spPr>
          <a:xfrm>
            <a:off x="0" y="5049180"/>
            <a:ext cx="9144000" cy="180882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179512" y="1708353"/>
            <a:ext cx="8712968" cy="2800767"/>
          </a:xfrm>
          <a:prstGeom prst="rect">
            <a:avLst/>
          </a:prstGeom>
          <a:noFill/>
        </p:spPr>
        <p:txBody>
          <a:bodyPr wrap="square" rtlCol="0">
            <a:spAutoFit/>
          </a:bodyPr>
          <a:lstStyle/>
          <a:p>
            <a:r>
              <a:rPr lang="en-GB" sz="4000" b="1" dirty="0" smtClean="0">
                <a:solidFill>
                  <a:schemeClr val="tx2"/>
                </a:solidFill>
              </a:rPr>
              <a:t>Scottish National Burden of Disease, Injuries and Risk Factors Study</a:t>
            </a:r>
          </a:p>
          <a:p>
            <a:endParaRPr lang="en-GB" sz="3200" b="1" dirty="0">
              <a:solidFill>
                <a:schemeClr val="tx2"/>
              </a:solidFill>
            </a:endParaRPr>
          </a:p>
          <a:p>
            <a:r>
              <a:rPr lang="en-GB" sz="3200" dirty="0" smtClean="0">
                <a:solidFill>
                  <a:schemeClr val="tx2"/>
                </a:solidFill>
              </a:rPr>
              <a:t>Development and preliminary findings</a:t>
            </a:r>
          </a:p>
          <a:p>
            <a:endParaRPr lang="en-GB" sz="3200" b="1" dirty="0" smtClean="0">
              <a:solidFill>
                <a:schemeClr val="tx2"/>
              </a:solidFill>
            </a:endParaRP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2" name="TextBox 11"/>
          <p:cNvSpPr txBox="1"/>
          <p:nvPr/>
        </p:nvSpPr>
        <p:spPr>
          <a:xfrm>
            <a:off x="179512" y="5229200"/>
            <a:ext cx="8712968" cy="1323439"/>
          </a:xfrm>
          <a:prstGeom prst="rect">
            <a:avLst/>
          </a:prstGeom>
          <a:noFill/>
        </p:spPr>
        <p:txBody>
          <a:bodyPr wrap="square" rtlCol="0">
            <a:spAutoFit/>
          </a:bodyPr>
          <a:lstStyle/>
          <a:p>
            <a:r>
              <a:rPr lang="en-GB" sz="2000" dirty="0" smtClean="0">
                <a:solidFill>
                  <a:schemeClr val="bg1"/>
                </a:solidFill>
              </a:rPr>
              <a:t>Dr Diane Stockton</a:t>
            </a:r>
          </a:p>
          <a:p>
            <a:r>
              <a:rPr lang="en-GB" sz="2000" dirty="0" smtClean="0">
                <a:solidFill>
                  <a:schemeClr val="bg1"/>
                </a:solidFill>
              </a:rPr>
              <a:t>Principal Investigator</a:t>
            </a:r>
          </a:p>
          <a:p>
            <a:endParaRPr lang="en-GB" sz="2000" dirty="0" smtClean="0">
              <a:solidFill>
                <a:schemeClr val="bg1"/>
              </a:solidFill>
            </a:endParaRPr>
          </a:p>
          <a:p>
            <a:r>
              <a:rPr lang="en-GB" sz="2000" dirty="0" smtClean="0">
                <a:solidFill>
                  <a:schemeClr val="bg1"/>
                </a:solidFill>
              </a:rPr>
              <a:t>diane.stockton@nhs.net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662972" cy="1143000"/>
          </a:xfrm>
        </p:spPr>
        <p:txBody>
          <a:bodyPr>
            <a:normAutofit fontScale="90000"/>
          </a:bodyPr>
          <a:lstStyle/>
          <a:p>
            <a:r>
              <a:rPr lang="en-GB" dirty="0" smtClean="0">
                <a:solidFill>
                  <a:schemeClr val="tx2">
                    <a:lumMod val="75000"/>
                  </a:schemeClr>
                </a:solidFill>
              </a:rPr>
              <a:t>Scottish Public Health </a:t>
            </a:r>
            <a:br>
              <a:rPr lang="en-GB" dirty="0" smtClean="0">
                <a:solidFill>
                  <a:schemeClr val="tx2">
                    <a:lumMod val="75000"/>
                  </a:schemeClr>
                </a:solidFill>
              </a:rPr>
            </a:br>
            <a:r>
              <a:rPr lang="en-GB" dirty="0" smtClean="0">
                <a:solidFill>
                  <a:schemeClr val="tx2">
                    <a:lumMod val="75000"/>
                  </a:schemeClr>
                </a:solidFill>
              </a:rPr>
              <a:t>Observatory collaboration</a:t>
            </a:r>
            <a:endParaRPr lang="en-GB" dirty="0">
              <a:solidFill>
                <a:schemeClr val="tx2">
                  <a:lumMod val="75000"/>
                </a:schemeClr>
              </a:solidFill>
            </a:endParaRPr>
          </a:p>
        </p:txBody>
      </p:sp>
      <p:sp>
        <p:nvSpPr>
          <p:cNvPr id="3" name="Content Placeholder 2"/>
          <p:cNvSpPr>
            <a:spLocks noGrp="1"/>
          </p:cNvSpPr>
          <p:nvPr>
            <p:ph idx="1"/>
          </p:nvPr>
        </p:nvSpPr>
        <p:spPr>
          <a:xfrm>
            <a:off x="448421" y="1988840"/>
            <a:ext cx="8229600" cy="4525963"/>
          </a:xfrm>
        </p:spPr>
        <p:txBody>
          <a:bodyPr>
            <a:normAutofit fontScale="85000" lnSpcReduction="20000"/>
          </a:bodyPr>
          <a:lstStyle/>
          <a:p>
            <a:r>
              <a:rPr lang="en-US" u="sng" dirty="0" smtClean="0">
                <a:hlinkClick r:id="rId2" tooltip="NHS National Services Scotland"/>
              </a:rPr>
              <a:t>NHS </a:t>
            </a:r>
            <a:r>
              <a:rPr lang="en-US" u="sng" dirty="0">
                <a:hlinkClick r:id="rId2" tooltip="NHS National Services Scotland"/>
              </a:rPr>
              <a:t>National Services Scotland</a:t>
            </a:r>
            <a:r>
              <a:rPr lang="en-US" dirty="0"/>
              <a:t>, provides health information, health intelligence, statistical services and advice that support the NHS in Scotland in progressing quality improvement in health and care and facilitating robust planning and decision making</a:t>
            </a:r>
            <a:r>
              <a:rPr lang="en-US" dirty="0" smtClean="0"/>
              <a:t>.  They maintain and </a:t>
            </a:r>
            <a:r>
              <a:rPr lang="en-US" dirty="0" err="1" smtClean="0"/>
              <a:t>analyse</a:t>
            </a:r>
            <a:r>
              <a:rPr lang="en-US" dirty="0" smtClean="0"/>
              <a:t> all routinely collected national health data.</a:t>
            </a:r>
            <a:br>
              <a:rPr lang="en-US" dirty="0" smtClean="0"/>
            </a:br>
            <a:endParaRPr lang="en-US" dirty="0"/>
          </a:p>
          <a:p>
            <a:r>
              <a:rPr lang="en-US" u="sng" dirty="0">
                <a:hlinkClick r:id="rId3" tooltip="NHS Health Scotland"/>
              </a:rPr>
              <a:t>NHS Health Scotland</a:t>
            </a:r>
            <a:r>
              <a:rPr lang="en-US" dirty="0"/>
              <a:t> is the national agency for improving population </a:t>
            </a:r>
            <a:r>
              <a:rPr lang="en-US" dirty="0" smtClean="0"/>
              <a:t>health and reducing inequalities in health. </a:t>
            </a:r>
            <a:r>
              <a:rPr lang="en-US" dirty="0"/>
              <a:t>I</a:t>
            </a:r>
            <a:r>
              <a:rPr lang="en-US" dirty="0" smtClean="0"/>
              <a:t>ts </a:t>
            </a:r>
            <a:r>
              <a:rPr lang="en-US" dirty="0"/>
              <a:t>work covers every aspect of health improvement, from gathering evidence, to planning, delivery and evaluation, and spans </a:t>
            </a:r>
            <a:r>
              <a:rPr lang="en-US" dirty="0" smtClean="0"/>
              <a:t>all the wider determinants that can impact on health .</a:t>
            </a:r>
            <a:endParaRPr lang="en-US" dirty="0"/>
          </a:p>
          <a:p>
            <a:endParaRPr lang="en-GB" dirty="0"/>
          </a:p>
        </p:txBody>
      </p:sp>
      <p:pic>
        <p:nvPicPr>
          <p:cNvPr id="4" name="Picture 2" descr="Scottish Public Health Observatory logo">
            <a:hlinkClick r:id="rId4"/>
          </p:cNvPr>
          <p:cNvPicPr>
            <a:picLocks noChangeAspect="1" noChangeArrowheads="1"/>
          </p:cNvPicPr>
          <p:nvPr/>
        </p:nvPicPr>
        <p:blipFill>
          <a:blip r:embed="rId5" cstate="print"/>
          <a:srcRect r="56132" b="-9111"/>
          <a:stretch>
            <a:fillRect/>
          </a:stretch>
        </p:blipFill>
        <p:spPr bwMode="auto">
          <a:xfrm>
            <a:off x="6732240" y="260648"/>
            <a:ext cx="2160240" cy="1008112"/>
          </a:xfrm>
          <a:prstGeom prst="rect">
            <a:avLst/>
          </a:prstGeom>
          <a:noFill/>
        </p:spPr>
      </p:pic>
    </p:spTree>
    <p:extLst>
      <p:ext uri="{BB962C8B-B14F-4D97-AF65-F5344CB8AC3E}">
        <p14:creationId xmlns:p14="http://schemas.microsoft.com/office/powerpoint/2010/main" val="10140342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215516" y="152053"/>
            <a:ext cx="8712968" cy="2923877"/>
          </a:xfrm>
          <a:prstGeom prst="rect">
            <a:avLst/>
          </a:prstGeom>
          <a:noFill/>
        </p:spPr>
        <p:txBody>
          <a:bodyPr wrap="square" rtlCol="0">
            <a:spAutoFit/>
          </a:bodyPr>
          <a:lstStyle/>
          <a:p>
            <a:pPr algn="ctr"/>
            <a:r>
              <a:rPr lang="en-GB" sz="3400" b="1" dirty="0" smtClean="0">
                <a:solidFill>
                  <a:schemeClr val="accent1">
                    <a:lumMod val="75000"/>
                  </a:schemeClr>
                </a:solidFill>
              </a:rPr>
              <a:t> Scottish BOD project team</a:t>
            </a:r>
          </a:p>
          <a:p>
            <a:pPr algn="ctr"/>
            <a:endParaRPr lang="en-GB" sz="4000" b="1" dirty="0">
              <a:solidFill>
                <a:schemeClr val="tx2"/>
              </a:solidFill>
            </a:endParaRPr>
          </a:p>
          <a:p>
            <a:pPr algn="ctr"/>
            <a:endParaRPr lang="en-GB" sz="4000" b="1" dirty="0" smtClean="0">
              <a:solidFill>
                <a:schemeClr val="tx2"/>
              </a:solidFill>
            </a:endParaRPr>
          </a:p>
          <a:p>
            <a:endParaRPr lang="en-GB" sz="3200" b="1" dirty="0">
              <a:solidFill>
                <a:schemeClr val="tx2"/>
              </a:solidFill>
            </a:endParaRPr>
          </a:p>
          <a:p>
            <a:endParaRPr lang="en-GB" sz="3200" b="1" dirty="0" smtClean="0">
              <a:solidFill>
                <a:schemeClr val="tx2"/>
              </a:solidFill>
            </a:endParaRP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692163247"/>
              </p:ext>
            </p:extLst>
          </p:nvPr>
        </p:nvGraphicFramePr>
        <p:xfrm>
          <a:off x="431539" y="1326498"/>
          <a:ext cx="8208912" cy="4114800"/>
        </p:xfrm>
        <a:graphic>
          <a:graphicData uri="http://schemas.openxmlformats.org/drawingml/2006/table">
            <a:tbl>
              <a:tblPr firstRow="1" bandRow="1">
                <a:tableStyleId>{5C22544A-7EE6-4342-B048-85BDC9FD1C3A}</a:tableStyleId>
              </a:tblPr>
              <a:tblGrid>
                <a:gridCol w="4392489"/>
                <a:gridCol w="3348372"/>
                <a:gridCol w="468051"/>
              </a:tblGrid>
              <a:tr h="18260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0" baseline="0" dirty="0" smtClean="0">
                          <a:solidFill>
                            <a:schemeClr val="tx2"/>
                          </a:solidFill>
                        </a:rPr>
                        <a:t>Principal investigator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baseline="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baseline="0" dirty="0" smtClean="0">
                          <a:solidFill>
                            <a:schemeClr val="tx2"/>
                          </a:solidFill>
                        </a:rPr>
                        <a:t>Project Board (Advisors)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baseline="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baseline="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baseline="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baseline="0" dirty="0" smtClean="0">
                          <a:solidFill>
                            <a:schemeClr val="tx2"/>
                          </a:solidFill>
                        </a:rPr>
                        <a:t>Principal researcher</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baseline="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baseline="0" dirty="0" smtClean="0">
                          <a:solidFill>
                            <a:schemeClr val="tx2"/>
                          </a:solidFill>
                        </a:rPr>
                        <a:t>Analytical and research team</a:t>
                      </a:r>
                      <a:endParaRPr lang="en-GB" sz="2400" b="0" dirty="0" smtClean="0">
                        <a:solidFill>
                          <a:schemeClr val="tx2"/>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b="0" baseline="0" dirty="0" smtClean="0">
                          <a:solidFill>
                            <a:schemeClr val="tx2"/>
                          </a:solidFill>
                        </a:rPr>
                        <a:t>Diane Stockton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2"/>
                          </a:solidFill>
                        </a:rPr>
                        <a:t>Colin </a:t>
                      </a:r>
                      <a:r>
                        <a:rPr lang="en-GB" sz="2400" b="0" dirty="0" err="1" smtClean="0">
                          <a:solidFill>
                            <a:schemeClr val="tx2"/>
                          </a:solidFill>
                        </a:rPr>
                        <a:t>Fischbacher</a:t>
                      </a:r>
                      <a:endParaRPr lang="en-GB" sz="2400" b="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2"/>
                          </a:solidFill>
                        </a:rPr>
                        <a:t>Gerry</a:t>
                      </a:r>
                      <a:r>
                        <a:rPr lang="en-GB" sz="2400" b="0" baseline="0" dirty="0" smtClean="0">
                          <a:solidFill>
                            <a:schemeClr val="tx2"/>
                          </a:solidFill>
                        </a:rPr>
                        <a:t> McCartney</a:t>
                      </a: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baseline="0" dirty="0" smtClean="0">
                          <a:solidFill>
                            <a:schemeClr val="tx2"/>
                          </a:solidFill>
                        </a:rPr>
                        <a:t>Richard Dobbie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baseline="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2"/>
                          </a:solidFill>
                        </a:rPr>
                        <a:t>Ian Grant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2400" b="0" dirty="0" smtClean="0">
                        <a:solidFill>
                          <a:schemeClr val="tx2"/>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2"/>
                          </a:solidFill>
                        </a:rPr>
                        <a:t>Oscar Mesalles-Naranjo</a:t>
                      </a: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dirty="0" smtClean="0">
                          <a:solidFill>
                            <a:schemeClr val="tx2"/>
                          </a:solidFill>
                        </a:rPr>
                        <a:t>Grant</a:t>
                      </a:r>
                      <a:r>
                        <a:rPr lang="en-GB" sz="2400" b="0" baseline="0" dirty="0" smtClean="0">
                          <a:solidFill>
                            <a:schemeClr val="tx2"/>
                          </a:solidFill>
                        </a:rPr>
                        <a:t> Wyper</a:t>
                      </a:r>
                    </a:p>
                    <a:p>
                      <a:pPr marL="0" marR="0" indent="0" algn="l" defTabSz="914400" rtl="0" eaLnBrk="1" fontAlgn="auto" latinLnBrk="0" hangingPunct="1">
                        <a:lnSpc>
                          <a:spcPct val="100000"/>
                        </a:lnSpc>
                        <a:spcBef>
                          <a:spcPts val="0"/>
                        </a:spcBef>
                        <a:spcAft>
                          <a:spcPts val="0"/>
                        </a:spcAft>
                        <a:buClrTx/>
                        <a:buSzTx/>
                        <a:buFontTx/>
                        <a:buNone/>
                        <a:tabLst/>
                        <a:defRPr/>
                      </a:pPr>
                      <a:r>
                        <a:rPr lang="en-GB" sz="2400" b="0" baseline="0" dirty="0" smtClean="0">
                          <a:solidFill>
                            <a:schemeClr val="tx2"/>
                          </a:solidFill>
                        </a:rPr>
                        <a:t>Elaine Tod</a:t>
                      </a:r>
                      <a:endParaRPr lang="en-GB" sz="2400" b="0" dirty="0" smtClean="0">
                        <a:solidFill>
                          <a:schemeClr val="tx2"/>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en-GB" sz="2000" b="0" dirty="0" smtClean="0">
                        <a:solidFill>
                          <a:schemeClr val="tx2"/>
                        </a:solidFill>
                      </a:endParaRPr>
                    </a:p>
                    <a:p>
                      <a:endParaRPr lang="en-GB" sz="2000" b="0" dirty="0">
                        <a:solidFill>
                          <a:schemeClr val="tx2"/>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chemeClr val="accent1">
                    <a:lumMod val="75000"/>
                  </a:schemeClr>
                </a:solidFill>
              </a:rPr>
              <a:t>Introducing our other Scottish colleagues</a:t>
            </a:r>
            <a:endParaRPr lang="en-GB" dirty="0">
              <a:solidFill>
                <a:schemeClr val="accent1">
                  <a:lumMod val="75000"/>
                </a:schemeClr>
              </a:solidFill>
            </a:endParaRPr>
          </a:p>
        </p:txBody>
      </p:sp>
      <p:sp>
        <p:nvSpPr>
          <p:cNvPr id="3" name="Content Placeholder 2"/>
          <p:cNvSpPr>
            <a:spLocks noGrp="1"/>
          </p:cNvSpPr>
          <p:nvPr>
            <p:ph idx="1"/>
          </p:nvPr>
        </p:nvSpPr>
        <p:spPr>
          <a:xfrm>
            <a:off x="461018" y="1808820"/>
            <a:ext cx="8229600" cy="4525963"/>
          </a:xfrm>
        </p:spPr>
        <p:txBody>
          <a:bodyPr>
            <a:normAutofit fontScale="92500" lnSpcReduction="10000"/>
          </a:bodyPr>
          <a:lstStyle/>
          <a:p>
            <a:pPr marL="0" indent="0">
              <a:buNone/>
            </a:pPr>
            <a:r>
              <a:rPr lang="en-GB" b="1" dirty="0" smtClean="0"/>
              <a:t>Project Board:</a:t>
            </a:r>
          </a:p>
          <a:p>
            <a:r>
              <a:rPr lang="en-GB" sz="2800" dirty="0" smtClean="0">
                <a:solidFill>
                  <a:schemeClr val="tx2">
                    <a:lumMod val="75000"/>
                  </a:schemeClr>
                </a:solidFill>
              </a:rPr>
              <a:t>Prof Harry Campbell – Project Board chair</a:t>
            </a:r>
          </a:p>
          <a:p>
            <a:r>
              <a:rPr lang="en-GB" sz="2800" dirty="0" smtClean="0">
                <a:solidFill>
                  <a:schemeClr val="tx2">
                    <a:lumMod val="75000"/>
                  </a:schemeClr>
                </a:solidFill>
              </a:rPr>
              <a:t>Oliver Harding – consultant in a local public health department</a:t>
            </a:r>
          </a:p>
          <a:p>
            <a:r>
              <a:rPr lang="en-GB" sz="2800" dirty="0">
                <a:solidFill>
                  <a:schemeClr val="tx2">
                    <a:lumMod val="75000"/>
                  </a:schemeClr>
                </a:solidFill>
              </a:rPr>
              <a:t>Marjorie Marshall – Scottish </a:t>
            </a:r>
            <a:r>
              <a:rPr lang="en-GB" sz="2800" dirty="0" smtClean="0">
                <a:solidFill>
                  <a:schemeClr val="tx2">
                    <a:lumMod val="75000"/>
                  </a:schemeClr>
                </a:solidFill>
              </a:rPr>
              <a:t>Government </a:t>
            </a:r>
            <a:r>
              <a:rPr lang="en-GB" sz="2800" dirty="0">
                <a:solidFill>
                  <a:schemeClr val="tx2">
                    <a:lumMod val="75000"/>
                  </a:schemeClr>
                </a:solidFill>
              </a:rPr>
              <a:t>economist</a:t>
            </a:r>
          </a:p>
          <a:p>
            <a:pPr marL="0" indent="0">
              <a:buNone/>
            </a:pPr>
            <a:endParaRPr lang="en-GB" dirty="0"/>
          </a:p>
          <a:p>
            <a:pPr marL="0" indent="0">
              <a:buNone/>
            </a:pPr>
            <a:r>
              <a:rPr lang="en-GB" b="1" dirty="0" smtClean="0"/>
              <a:t>Future users of the BOD results:</a:t>
            </a:r>
          </a:p>
          <a:p>
            <a:r>
              <a:rPr lang="en-GB" sz="2800" dirty="0" smtClean="0">
                <a:solidFill>
                  <a:schemeClr val="tx2">
                    <a:lumMod val="75000"/>
                  </a:schemeClr>
                </a:solidFill>
              </a:rPr>
              <a:t>Mag McFadden –Scottish Government analyst</a:t>
            </a:r>
          </a:p>
          <a:p>
            <a:r>
              <a:rPr lang="en-GB" sz="2800" dirty="0">
                <a:solidFill>
                  <a:schemeClr val="tx2">
                    <a:lumMod val="75000"/>
                  </a:schemeClr>
                </a:solidFill>
              </a:rPr>
              <a:t>Neil Craig – </a:t>
            </a:r>
            <a:r>
              <a:rPr lang="en-GB" sz="2800" dirty="0" smtClean="0">
                <a:solidFill>
                  <a:schemeClr val="tx2">
                    <a:lumMod val="75000"/>
                  </a:schemeClr>
                </a:solidFill>
              </a:rPr>
              <a:t>Health economist</a:t>
            </a:r>
          </a:p>
          <a:p>
            <a:r>
              <a:rPr lang="en-GB" sz="2800" dirty="0" smtClean="0">
                <a:solidFill>
                  <a:schemeClr val="tx2">
                    <a:lumMod val="75000"/>
                  </a:schemeClr>
                </a:solidFill>
              </a:rPr>
              <a:t>Louise Marryat – Researcher</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913196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cottish Public Health Observatory logo">
            <a:hlinkClick r:id="rId2"/>
          </p:cNvPr>
          <p:cNvPicPr>
            <a:picLocks noChangeAspect="1" noChangeArrowheads="1"/>
          </p:cNvPicPr>
          <p:nvPr/>
        </p:nvPicPr>
        <p:blipFill>
          <a:blip r:embed="rId3" cstate="print"/>
          <a:srcRect r="56132" b="-9111"/>
          <a:stretch>
            <a:fillRect/>
          </a:stretch>
        </p:blipFill>
        <p:spPr bwMode="auto">
          <a:xfrm>
            <a:off x="6732240" y="260648"/>
            <a:ext cx="2160240" cy="1008112"/>
          </a:xfrm>
          <a:prstGeom prst="rect">
            <a:avLst/>
          </a:prstGeom>
          <a:noFill/>
        </p:spPr>
      </p:pic>
      <p:sp>
        <p:nvSpPr>
          <p:cNvPr id="5" name="Rectangle 4"/>
          <p:cNvSpPr/>
          <p:nvPr/>
        </p:nvSpPr>
        <p:spPr>
          <a:xfrm>
            <a:off x="-11041" y="2881372"/>
            <a:ext cx="9144000" cy="397662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0" name="AutoShape 6"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2" name="AutoShape 8" descr="Image result for nhs health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34" name="AutoShape 10"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0" name="TextBox 9"/>
          <p:cNvSpPr txBox="1"/>
          <p:nvPr/>
        </p:nvSpPr>
        <p:spPr>
          <a:xfrm>
            <a:off x="180010" y="3038415"/>
            <a:ext cx="8712470" cy="3662541"/>
          </a:xfrm>
          <a:prstGeom prst="rect">
            <a:avLst/>
          </a:prstGeom>
          <a:noFill/>
        </p:spPr>
        <p:txBody>
          <a:bodyPr wrap="square" rtlCol="0">
            <a:spAutoFit/>
          </a:bodyPr>
          <a:lstStyle/>
          <a:p>
            <a:r>
              <a:rPr lang="en-GB" sz="4000" b="1" dirty="0" smtClean="0">
                <a:solidFill>
                  <a:schemeClr val="bg1"/>
                </a:solidFill>
              </a:rPr>
              <a:t>Idea formed in 2011</a:t>
            </a:r>
            <a:br>
              <a:rPr lang="en-GB" sz="4000" b="1" dirty="0" smtClean="0">
                <a:solidFill>
                  <a:schemeClr val="bg1"/>
                </a:solidFill>
              </a:rPr>
            </a:br>
            <a:r>
              <a:rPr lang="en-GB" sz="4000" b="1" dirty="0" smtClean="0">
                <a:solidFill>
                  <a:schemeClr val="bg1"/>
                </a:solidFill>
              </a:rPr>
              <a:t>Project started in July 2013</a:t>
            </a:r>
          </a:p>
          <a:p>
            <a:r>
              <a:rPr lang="en-GB" sz="3200" b="1" dirty="0" smtClean="0">
                <a:solidFill>
                  <a:schemeClr val="bg1"/>
                </a:solidFill>
              </a:rPr>
              <a:t>Initially funded through an NHS grant for 2 years…</a:t>
            </a:r>
          </a:p>
          <a:p>
            <a:r>
              <a:rPr lang="en-GB" sz="4000" b="1" dirty="0">
                <a:solidFill>
                  <a:schemeClr val="bg1"/>
                </a:solidFill>
              </a:rPr>
              <a:t> </a:t>
            </a:r>
            <a:r>
              <a:rPr lang="en-GB" sz="4000" b="1" dirty="0" smtClean="0">
                <a:solidFill>
                  <a:schemeClr val="bg1"/>
                </a:solidFill>
              </a:rPr>
              <a:t>                 </a:t>
            </a:r>
          </a:p>
          <a:p>
            <a:endParaRPr lang="en-GB" sz="4000" b="1" dirty="0" smtClean="0">
              <a:solidFill>
                <a:schemeClr val="bg1"/>
              </a:solidFill>
            </a:endParaRPr>
          </a:p>
          <a:p>
            <a:r>
              <a:rPr lang="en-GB" sz="4000" b="1" dirty="0" smtClean="0">
                <a:solidFill>
                  <a:schemeClr val="bg1"/>
                </a:solidFill>
              </a:rPr>
              <a:t>Publishing</a:t>
            </a:r>
            <a:r>
              <a:rPr lang="en-GB" sz="4000" b="1" dirty="0" smtClean="0">
                <a:solidFill>
                  <a:srgbClr val="FFFF00"/>
                </a:solidFill>
              </a:rPr>
              <a:t> </a:t>
            </a:r>
            <a:r>
              <a:rPr lang="en-GB" sz="4000" b="1" dirty="0" smtClean="0">
                <a:solidFill>
                  <a:schemeClr val="bg1"/>
                </a:solidFill>
              </a:rPr>
              <a:t>results in January 2017</a:t>
            </a:r>
          </a:p>
        </p:txBody>
      </p:sp>
      <p:sp>
        <p:nvSpPr>
          <p:cNvPr id="1036" name="AutoShape 12" descr="Image result for nhs national services scotland"/>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1" name="TextBox 10"/>
          <p:cNvSpPr txBox="1"/>
          <p:nvPr/>
        </p:nvSpPr>
        <p:spPr>
          <a:xfrm>
            <a:off x="179512" y="1367666"/>
            <a:ext cx="8532948" cy="1815882"/>
          </a:xfrm>
          <a:prstGeom prst="rect">
            <a:avLst/>
          </a:prstGeom>
          <a:noFill/>
        </p:spPr>
        <p:txBody>
          <a:bodyPr wrap="square" rtlCol="0">
            <a:spAutoFit/>
          </a:bodyPr>
          <a:lstStyle/>
          <a:p>
            <a:r>
              <a:rPr lang="en-GB" sz="4000" b="1" dirty="0" smtClean="0">
                <a:solidFill>
                  <a:schemeClr val="tx2"/>
                </a:solidFill>
              </a:rPr>
              <a:t>Scottish National Burden of Disease, Injuries and Risk Factors study</a:t>
            </a:r>
            <a:endParaRPr lang="en-GB" sz="3200" b="1" dirty="0" smtClean="0">
              <a:solidFill>
                <a:schemeClr val="tx2"/>
              </a:solidFill>
            </a:endParaRPr>
          </a:p>
          <a:p>
            <a:endParaRPr lang="en-GB" sz="3200" b="1" dirty="0" smtClean="0">
              <a:solidFill>
                <a:schemeClr val="tx2"/>
              </a:solidFill>
            </a:endParaRPr>
          </a:p>
        </p:txBody>
      </p:sp>
      <p:sp>
        <p:nvSpPr>
          <p:cNvPr id="2" name="Down Arrow 1"/>
          <p:cNvSpPr/>
          <p:nvPr/>
        </p:nvSpPr>
        <p:spPr>
          <a:xfrm>
            <a:off x="2447764" y="4882829"/>
            <a:ext cx="720080"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41" y="1331640"/>
            <a:ext cx="9144000" cy="552636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446159" y="188640"/>
            <a:ext cx="8229600" cy="1143000"/>
          </a:xfrm>
        </p:spPr>
        <p:txBody>
          <a:bodyPr/>
          <a:lstStyle/>
          <a:p>
            <a:r>
              <a:rPr lang="en-GB" dirty="0" smtClean="0">
                <a:solidFill>
                  <a:schemeClr val="tx2">
                    <a:lumMod val="75000"/>
                  </a:schemeClr>
                </a:solidFill>
              </a:rPr>
              <a:t>Aims (1)</a:t>
            </a:r>
            <a:endParaRPr lang="en-GB" dirty="0">
              <a:solidFill>
                <a:schemeClr val="tx2">
                  <a:lumMod val="75000"/>
                </a:schemeClr>
              </a:solidFill>
            </a:endParaRPr>
          </a:p>
        </p:txBody>
      </p:sp>
      <p:sp>
        <p:nvSpPr>
          <p:cNvPr id="3" name="Content Placeholder 2"/>
          <p:cNvSpPr>
            <a:spLocks noGrp="1"/>
          </p:cNvSpPr>
          <p:nvPr>
            <p:ph idx="1"/>
          </p:nvPr>
        </p:nvSpPr>
        <p:spPr>
          <a:xfrm>
            <a:off x="457200" y="1331640"/>
            <a:ext cx="8399276" cy="5373724"/>
          </a:xfrm>
        </p:spPr>
        <p:txBody>
          <a:bodyPr>
            <a:normAutofit fontScale="85000" lnSpcReduction="20000"/>
          </a:bodyPr>
          <a:lstStyle/>
          <a:p>
            <a:r>
              <a:rPr lang="en-US" dirty="0">
                <a:solidFill>
                  <a:schemeClr val="bg1"/>
                </a:solidFill>
              </a:rPr>
              <a:t>P</a:t>
            </a:r>
            <a:r>
              <a:rPr lang="en-US" dirty="0" smtClean="0">
                <a:solidFill>
                  <a:schemeClr val="bg1"/>
                </a:solidFill>
              </a:rPr>
              <a:t>rovide </a:t>
            </a:r>
            <a:r>
              <a:rPr lang="en-US" dirty="0">
                <a:solidFill>
                  <a:schemeClr val="bg1"/>
                </a:solidFill>
              </a:rPr>
              <a:t>comprehensive data on health needs to support rational resource allocation</a:t>
            </a:r>
            <a:r>
              <a:rPr lang="en-US" dirty="0" smtClean="0">
                <a:solidFill>
                  <a:schemeClr val="bg1"/>
                </a:solidFill>
              </a:rPr>
              <a:t>.</a:t>
            </a:r>
          </a:p>
          <a:p>
            <a:endParaRPr lang="en-US" dirty="0">
              <a:solidFill>
                <a:schemeClr val="bg1"/>
              </a:solidFill>
            </a:endParaRPr>
          </a:p>
          <a:p>
            <a:r>
              <a:rPr lang="en-US" dirty="0">
                <a:solidFill>
                  <a:schemeClr val="bg1"/>
                </a:solidFill>
              </a:rPr>
              <a:t>To identify inequalities in the burden of disease across sub-populations and socio-economic groups</a:t>
            </a:r>
            <a:r>
              <a:rPr lang="en-US" dirty="0" smtClean="0">
                <a:solidFill>
                  <a:schemeClr val="bg1"/>
                </a:solidFill>
              </a:rPr>
              <a:t>.</a:t>
            </a:r>
          </a:p>
          <a:p>
            <a:endParaRPr lang="en-US" dirty="0">
              <a:solidFill>
                <a:schemeClr val="bg1"/>
              </a:solidFill>
            </a:endParaRPr>
          </a:p>
          <a:p>
            <a:r>
              <a:rPr lang="en-US" dirty="0">
                <a:solidFill>
                  <a:schemeClr val="bg1"/>
                </a:solidFill>
              </a:rPr>
              <a:t>To </a:t>
            </a:r>
            <a:r>
              <a:rPr lang="en-US" dirty="0" err="1">
                <a:solidFill>
                  <a:schemeClr val="bg1"/>
                </a:solidFill>
              </a:rPr>
              <a:t>analyse</a:t>
            </a:r>
            <a:r>
              <a:rPr lang="en-US" dirty="0">
                <a:solidFill>
                  <a:schemeClr val="bg1"/>
                </a:solidFill>
              </a:rPr>
              <a:t> the contribution to this burden of selected risk factors</a:t>
            </a:r>
            <a:r>
              <a:rPr lang="en-US" dirty="0" smtClean="0">
                <a:solidFill>
                  <a:schemeClr val="bg1"/>
                </a:solidFill>
              </a:rPr>
              <a:t>.</a:t>
            </a:r>
          </a:p>
          <a:p>
            <a:endParaRPr lang="en-US" dirty="0">
              <a:solidFill>
                <a:schemeClr val="bg1"/>
              </a:solidFill>
            </a:endParaRPr>
          </a:p>
          <a:p>
            <a:r>
              <a:rPr lang="en-US" dirty="0">
                <a:solidFill>
                  <a:schemeClr val="bg1"/>
                </a:solidFill>
              </a:rPr>
              <a:t>To provide epidemiological information against which to compare the relative impacts of interventions in reducing the burden of disease and to inform economic evaluation of those interventions</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42409234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3002</TotalTime>
  <Words>657</Words>
  <Application>Microsoft Office PowerPoint</Application>
  <PresentationFormat>On-screen Show (4:3)</PresentationFormat>
  <Paragraphs>174</Paragraphs>
  <Slides>17</Slides>
  <Notes>4</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Wifi</vt:lpstr>
      <vt:lpstr>PowerPoint Presentation</vt:lpstr>
      <vt:lpstr>Welcome to Scotland</vt:lpstr>
      <vt:lpstr>PowerPoint Presentation</vt:lpstr>
      <vt:lpstr>Scottish Public Health  Observatory collaboration</vt:lpstr>
      <vt:lpstr>PowerPoint Presentation</vt:lpstr>
      <vt:lpstr>Introducing our other Scottish colleagues</vt:lpstr>
      <vt:lpstr>PowerPoint Presentation</vt:lpstr>
      <vt:lpstr>Aims (1)</vt:lpstr>
      <vt:lpstr>Aims (2)</vt:lpstr>
      <vt:lpstr>PowerPoint Presentation</vt:lpstr>
      <vt:lpstr>PowerPoint Presentation</vt:lpstr>
      <vt:lpstr>PowerPoint Presentation</vt:lpstr>
      <vt:lpstr>PowerPoint Presentation</vt:lpstr>
      <vt:lpstr>Activity to end March 2017</vt:lpstr>
      <vt:lpstr>Activity after March 2017</vt:lpstr>
      <vt:lpstr>PowerPoint Presentation</vt:lpstr>
    </vt:vector>
  </TitlesOfParts>
  <Company>NHS NSS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Grant Wyper</dc:creator>
  <cp:lastModifiedBy>Diane Stockton</cp:lastModifiedBy>
  <cp:revision>108</cp:revision>
  <dcterms:created xsi:type="dcterms:W3CDTF">2016-06-09T08:05:39Z</dcterms:created>
  <dcterms:modified xsi:type="dcterms:W3CDTF">2016-09-15T12:22:22Z</dcterms:modified>
</cp:coreProperties>
</file>