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3" r:id="rId2"/>
    <p:sldId id="412" r:id="rId3"/>
    <p:sldId id="413" r:id="rId4"/>
    <p:sldId id="358" r:id="rId5"/>
    <p:sldId id="423" r:id="rId6"/>
    <p:sldId id="406" r:id="rId7"/>
    <p:sldId id="405" r:id="rId8"/>
    <p:sldId id="407" r:id="rId9"/>
    <p:sldId id="410" r:id="rId10"/>
    <p:sldId id="411" r:id="rId11"/>
    <p:sldId id="389" r:id="rId12"/>
    <p:sldId id="375" r:id="rId13"/>
    <p:sldId id="422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97" autoAdjust="0"/>
    <p:restoredTop sz="86377" autoAdjust="0"/>
  </p:normalViewPr>
  <p:slideViewPr>
    <p:cSldViewPr>
      <p:cViewPr varScale="1">
        <p:scale>
          <a:sx n="74" d="100"/>
          <a:sy n="74" d="100"/>
        </p:scale>
        <p:origin x="6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3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FDD2B-8335-437D-A580-E2B27BB40AB9}" type="datetimeFigureOut">
              <a:rPr lang="nb-NO" smtClean="0"/>
              <a:t>20.09.2016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39F64-62C6-4495-8853-2B869FA699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802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Resultatene fra GBD prosjektet av stor interesse for Norge. Totaloversikt</a:t>
            </a:r>
            <a:r>
              <a:rPr lang="nb-NO" baseline="0" dirty="0" smtClean="0"/>
              <a:t> første gang i 2013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648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P_grunnmal 254x195_alt 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P_grunnmal 254x195_alt 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4659" y="2293245"/>
            <a:ext cx="70866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4658" y="4049020"/>
            <a:ext cx="705214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691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7" name="Picture 9" descr="Logo negativ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11" descr="Logo negati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943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2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7" name="Picture 9" descr="Logo negativ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11" descr="Logo negati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7026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Pr>
        <a:solidFill>
          <a:srgbClr val="342C26">
            <a:alpha val="7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7" name="Picture 9" descr="Logo negativ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11" descr="Logo negati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29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7" name="Picture 9" descr="Logo negativ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11" descr="Logo negati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2901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7" name="Picture 9" descr="Logo negativ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11" descr="Logo negati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632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4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7" name="Picture 9" descr="Logo negativ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11" descr="Logo negati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550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7" name="Picture 9" descr="Logo negativ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11" descr="Logo negati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931330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2" name="Picture 12" descr="Logo negativ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3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4" name="Rectangle 14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5" name="Picture 15" descr="Logo negati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897532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7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2" name="Picture 12" descr="Logo negativ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3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4" name="Rectangle 14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5" name="Picture 15" descr="Logo negati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729393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3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2" name="Picture 12" descr="Logo negativ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3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4" name="Rectangle 14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5" name="Picture 15" descr="Logo negati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9800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b-NO" kern="0">
              <a:solidFill>
                <a:sysClr val="window" lastClr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b-NO" kern="0">
              <a:solidFill>
                <a:sysClr val="window" lastClr="FFFFFF"/>
              </a:solidFill>
            </a:endParaRPr>
          </a:p>
        </p:txBody>
      </p:sp>
      <p:pic>
        <p:nvPicPr>
          <p:cNvPr id="6" name="Picture 11" descr="Logo negativ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7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8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b-NO" kern="0">
              <a:solidFill>
                <a:sysClr val="window" lastClr="FFFFFF"/>
              </a:solidFill>
            </a:endParaRPr>
          </a:p>
        </p:txBody>
      </p:sp>
      <p:sp>
        <p:nvSpPr>
          <p:cNvPr id="9" name="Rectangle 12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b-NO" kern="0">
              <a:solidFill>
                <a:sysClr val="window" lastClr="FFFFFF"/>
              </a:solidFill>
            </a:endParaRPr>
          </a:p>
        </p:txBody>
      </p:sp>
      <p:pic>
        <p:nvPicPr>
          <p:cNvPr id="10" name="Picture 13" descr="Logo negati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4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138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_Picture with Caption">
    <p:bg>
      <p:bgPr>
        <a:solidFill>
          <a:srgbClr val="342C26">
            <a:alpha val="7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2" name="Picture 12" descr="Logo negativ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3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4" name="Rectangle 14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5" name="Picture 15" descr="Logo negati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56674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2" name="Picture 12" descr="Logo negativ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3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4" name="Rectangle 14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5" name="Picture 15" descr="Logo negati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870248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0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2" name="Picture 12" descr="Logo negativ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3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4" name="Rectangle 14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5" name="Picture 15" descr="Logo negati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878357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5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2" name="Picture 12" descr="Logo negativ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3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4" name="Rectangle 14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5" name="Picture 15" descr="Logo negati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150895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2" name="Picture 12" descr="Logo negativ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3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4" name="Rectangle 14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5" name="Picture 15" descr="Logo negati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786899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6" name="Picture 9" descr="Logo negativ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0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12" descr="Logo negati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3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8905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rot="5400000">
            <a:off x="-450056" y="450056"/>
            <a:ext cx="1260475" cy="360363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Rectangle 8"/>
          <p:cNvSpPr/>
          <p:nvPr/>
        </p:nvSpPr>
        <p:spPr>
          <a:xfrm rot="5400000">
            <a:off x="-2618581" y="3879056"/>
            <a:ext cx="5597525" cy="360363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6" name="Picture 9" descr="Logo negativ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" y="58738"/>
            <a:ext cx="2238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0"/>
          <p:cNvSpPr/>
          <p:nvPr userDrawn="1"/>
        </p:nvSpPr>
        <p:spPr>
          <a:xfrm rot="5400000">
            <a:off x="-450056" y="450056"/>
            <a:ext cx="1260475" cy="360363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 userDrawn="1"/>
        </p:nvSpPr>
        <p:spPr>
          <a:xfrm rot="5400000">
            <a:off x="-2618581" y="3879056"/>
            <a:ext cx="5597525" cy="360363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12" descr="Logo negati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" y="58738"/>
            <a:ext cx="2238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3"/>
          <p:cNvCxnSpPr/>
          <p:nvPr userDrawn="1"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7659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99742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P_FHI_mal_254x19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91440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8" name="Picture 9" descr="Logo negativ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10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1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Rectangle 12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2" name="Picture 13" descr="Logo negati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4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932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9" name="Picture 11" descr="Logo negativ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10"/>
          <p:cNvCxnSpPr/>
          <p:nvPr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2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Rectangle 13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3" name="Picture 14" descr="Logo negati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5"/>
          <p:cNvCxnSpPr/>
          <p:nvPr userDrawn="1"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919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5" name="Picture 7" descr="Logo negativ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8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Rectangle 9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9" name="Picture 10" descr="Logo negati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11"/>
          <p:cNvCxnSpPr/>
          <p:nvPr userDrawn="1"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24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4" name="Picture 6" descr="Logo negativ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Rectangle 7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7" name="Picture 8" descr="Logo negati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93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7" name="Picture 9" descr="Logo negativ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10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0" name="Rectangle 11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1" name="Picture 12" descr="Logo negati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3"/>
          <p:cNvCxnSpPr/>
          <p:nvPr userDrawn="1"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403757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7" name="Picture 9" descr="Logo negativ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11" descr="Logo negati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003871"/>
          </a:solidFill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solidFill>
            <a:srgbClr val="39AEBB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3618645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7" name="Picture 10" descr="Logo negativ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9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11" descr="Logo negati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68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547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3048000"/>
            <a:ext cx="71628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nb-NO" sz="3600" dirty="0" err="1" smtClean="0"/>
              <a:t>Burden</a:t>
            </a:r>
            <a:r>
              <a:rPr lang="nb-NO" sz="3600" dirty="0" smtClean="0"/>
              <a:t> </a:t>
            </a:r>
            <a:r>
              <a:rPr lang="nb-NO" sz="3600" dirty="0" err="1" smtClean="0"/>
              <a:t>of</a:t>
            </a:r>
            <a:r>
              <a:rPr lang="nb-NO" sz="3600" dirty="0" smtClean="0"/>
              <a:t> </a:t>
            </a:r>
            <a:r>
              <a:rPr lang="nb-NO" sz="3600" dirty="0" err="1" smtClean="0"/>
              <a:t>Disease</a:t>
            </a:r>
            <a:r>
              <a:rPr lang="nb-NO" sz="3600" dirty="0" smtClean="0"/>
              <a:t> </a:t>
            </a:r>
            <a:r>
              <a:rPr lang="nb-NO" sz="3600" dirty="0" err="1" smtClean="0"/>
              <a:t>work</a:t>
            </a:r>
            <a:r>
              <a:rPr lang="nb-NO" sz="3600" dirty="0" smtClean="0"/>
              <a:t> in Norway – </a:t>
            </a:r>
            <a:br>
              <a:rPr lang="nb-NO" sz="3600" dirty="0" smtClean="0"/>
            </a:br>
            <a:r>
              <a:rPr lang="nb-NO" sz="3600" dirty="0" smtClean="0"/>
              <a:t>Centre for </a:t>
            </a:r>
            <a:r>
              <a:rPr lang="nb-NO" sz="3600" dirty="0" err="1" smtClean="0"/>
              <a:t>Disease</a:t>
            </a:r>
            <a:r>
              <a:rPr lang="nb-NO" sz="3600" dirty="0" smtClean="0"/>
              <a:t> </a:t>
            </a:r>
            <a:r>
              <a:rPr lang="nb-NO" sz="3600" dirty="0" err="1" smtClean="0"/>
              <a:t>Burden</a:t>
            </a:r>
            <a:r>
              <a:rPr lang="nb-NO" sz="3600" dirty="0" smtClean="0"/>
              <a:t> at </a:t>
            </a:r>
            <a:r>
              <a:rPr lang="nb-NO" sz="3600" dirty="0" err="1" smtClean="0"/>
              <a:t>the</a:t>
            </a:r>
            <a:r>
              <a:rPr lang="nb-NO" sz="3600" dirty="0" smtClean="0"/>
              <a:t> Norwegian </a:t>
            </a:r>
            <a:r>
              <a:rPr lang="nb-NO" sz="3600" dirty="0" err="1" smtClean="0"/>
              <a:t>Institute</a:t>
            </a:r>
            <a:r>
              <a:rPr lang="nb-NO" sz="3600" dirty="0" smtClean="0"/>
              <a:t> </a:t>
            </a:r>
            <a:r>
              <a:rPr lang="nb-NO" sz="3600" dirty="0" err="1" smtClean="0"/>
              <a:t>of</a:t>
            </a:r>
            <a:r>
              <a:rPr lang="nb-NO" sz="3600" dirty="0" smtClean="0"/>
              <a:t> Public Health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983" y="4800600"/>
            <a:ext cx="7731617" cy="762001"/>
          </a:xfrm>
        </p:spPr>
        <p:txBody>
          <a:bodyPr>
            <a:noAutofit/>
          </a:bodyPr>
          <a:lstStyle/>
          <a:p>
            <a:pPr algn="l"/>
            <a:r>
              <a:rPr lang="nn-NO" sz="1600" dirty="0" smtClean="0">
                <a:solidFill>
                  <a:schemeClr val="bg1"/>
                </a:solidFill>
              </a:rPr>
              <a:t>Stein Emil Vollset, MD, </a:t>
            </a:r>
            <a:r>
              <a:rPr lang="nn-NO" sz="1600" dirty="0" err="1" smtClean="0">
                <a:solidFill>
                  <a:schemeClr val="bg1"/>
                </a:solidFill>
              </a:rPr>
              <a:t>DrPH</a:t>
            </a:r>
            <a:r>
              <a:rPr lang="nn-NO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nn-NO" sz="1600" dirty="0" err="1" smtClean="0">
                <a:solidFill>
                  <a:schemeClr val="bg1"/>
                </a:solidFill>
              </a:rPr>
              <a:t>Director</a:t>
            </a:r>
            <a:r>
              <a:rPr lang="nn-NO" sz="1600" dirty="0" smtClean="0">
                <a:solidFill>
                  <a:schemeClr val="bg1"/>
                </a:solidFill>
              </a:rPr>
              <a:t>, Centre for </a:t>
            </a:r>
            <a:r>
              <a:rPr lang="nn-NO" sz="1600" dirty="0" err="1" smtClean="0">
                <a:solidFill>
                  <a:schemeClr val="bg1"/>
                </a:solidFill>
              </a:rPr>
              <a:t>Disease</a:t>
            </a:r>
            <a:r>
              <a:rPr lang="nn-NO" sz="1600" dirty="0" smtClean="0">
                <a:solidFill>
                  <a:schemeClr val="bg1"/>
                </a:solidFill>
              </a:rPr>
              <a:t> Burden, Norwegian Institute </a:t>
            </a:r>
            <a:r>
              <a:rPr lang="nn-NO" sz="1600" dirty="0" err="1" smtClean="0">
                <a:solidFill>
                  <a:schemeClr val="bg1"/>
                </a:solidFill>
              </a:rPr>
              <a:t>of</a:t>
            </a:r>
            <a:r>
              <a:rPr lang="nn-NO" sz="1600" dirty="0" smtClean="0">
                <a:solidFill>
                  <a:schemeClr val="bg1"/>
                </a:solidFill>
              </a:rPr>
              <a:t> Public Health, Oslo/Bergen</a:t>
            </a:r>
          </a:p>
          <a:p>
            <a:r>
              <a:rPr lang="nn-NO" sz="1600" dirty="0" smtClean="0">
                <a:solidFill>
                  <a:schemeClr val="bg1"/>
                </a:solidFill>
              </a:rPr>
              <a:t>Professor,  Department </a:t>
            </a:r>
            <a:r>
              <a:rPr lang="nn-NO" sz="1600" dirty="0" err="1" smtClean="0">
                <a:solidFill>
                  <a:schemeClr val="bg1"/>
                </a:solidFill>
              </a:rPr>
              <a:t>of</a:t>
            </a:r>
            <a:r>
              <a:rPr lang="nn-NO" sz="1600" dirty="0" smtClean="0">
                <a:solidFill>
                  <a:schemeClr val="bg1"/>
                </a:solidFill>
              </a:rPr>
              <a:t> Global Public Health and </a:t>
            </a:r>
            <a:r>
              <a:rPr lang="nn-NO" sz="1600" dirty="0" err="1" smtClean="0">
                <a:solidFill>
                  <a:schemeClr val="bg1"/>
                </a:solidFill>
              </a:rPr>
              <a:t>Primary</a:t>
            </a:r>
            <a:r>
              <a:rPr lang="nn-NO" sz="1600" dirty="0" smtClean="0">
                <a:solidFill>
                  <a:schemeClr val="bg1"/>
                </a:solidFill>
              </a:rPr>
              <a:t> Care, University </a:t>
            </a:r>
            <a:r>
              <a:rPr lang="nn-NO" sz="1600" dirty="0" err="1" smtClean="0">
                <a:solidFill>
                  <a:schemeClr val="bg1"/>
                </a:solidFill>
              </a:rPr>
              <a:t>of</a:t>
            </a:r>
            <a:r>
              <a:rPr lang="nn-NO" sz="1600" dirty="0" smtClean="0">
                <a:solidFill>
                  <a:schemeClr val="bg1"/>
                </a:solidFill>
              </a:rPr>
              <a:t> Bergen</a:t>
            </a:r>
          </a:p>
          <a:p>
            <a:pPr algn="l"/>
            <a:r>
              <a:rPr lang="nn-NO" sz="1600" dirty="0" err="1" smtClean="0">
                <a:solidFill>
                  <a:schemeClr val="bg1"/>
                </a:solidFill>
              </a:rPr>
              <a:t>Affiliate</a:t>
            </a:r>
            <a:r>
              <a:rPr lang="nn-NO" sz="1600" dirty="0" smtClean="0">
                <a:solidFill>
                  <a:schemeClr val="bg1"/>
                </a:solidFill>
              </a:rPr>
              <a:t> professor, Institute for Health </a:t>
            </a:r>
            <a:r>
              <a:rPr lang="nn-NO" sz="1600" dirty="0" err="1" smtClean="0">
                <a:solidFill>
                  <a:schemeClr val="bg1"/>
                </a:solidFill>
              </a:rPr>
              <a:t>Metrics</a:t>
            </a:r>
            <a:r>
              <a:rPr lang="nn-NO" sz="1600" dirty="0" smtClean="0">
                <a:solidFill>
                  <a:schemeClr val="bg1"/>
                </a:solidFill>
              </a:rPr>
              <a:t> and Evaluation, University </a:t>
            </a:r>
            <a:r>
              <a:rPr lang="nn-NO" sz="1600" dirty="0" err="1" smtClean="0">
                <a:solidFill>
                  <a:schemeClr val="bg1"/>
                </a:solidFill>
              </a:rPr>
              <a:t>of</a:t>
            </a:r>
            <a:r>
              <a:rPr lang="nn-NO" sz="1600" dirty="0" smtClean="0">
                <a:solidFill>
                  <a:schemeClr val="bg1"/>
                </a:solidFill>
              </a:rPr>
              <a:t> Washington, Seattle</a:t>
            </a:r>
          </a:p>
          <a:p>
            <a:pPr algn="l"/>
            <a:endParaRPr lang="nn-NO" sz="1600" dirty="0" smtClean="0"/>
          </a:p>
          <a:p>
            <a:endParaRPr lang="nb-NO" sz="1600" dirty="0" smtClean="0"/>
          </a:p>
          <a:p>
            <a:endParaRPr lang="nb-NO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259983" y="304800"/>
            <a:ext cx="4472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chemeClr val="bg1"/>
                </a:solidFill>
              </a:rPr>
              <a:t>Burden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of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Disease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Methodological</a:t>
            </a:r>
            <a:r>
              <a:rPr lang="nb-NO" dirty="0" smtClean="0">
                <a:solidFill>
                  <a:schemeClr val="bg1"/>
                </a:solidFill>
              </a:rPr>
              <a:t> Workshop,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Royal </a:t>
            </a:r>
            <a:r>
              <a:rPr lang="nb-NO" dirty="0" err="1" smtClean="0">
                <a:solidFill>
                  <a:schemeClr val="bg1"/>
                </a:solidFill>
              </a:rPr>
              <a:t>Society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of</a:t>
            </a:r>
            <a:r>
              <a:rPr lang="nb-NO" dirty="0" smtClean="0">
                <a:solidFill>
                  <a:schemeClr val="bg1"/>
                </a:solidFill>
              </a:rPr>
              <a:t> Edinburgh, Scotland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15-16 September 2016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5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2" y="152400"/>
            <a:ext cx="8827259" cy="627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2506" y="2362200"/>
            <a:ext cx="365036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nb-NO" sz="1400" b="1" dirty="0" smtClean="0"/>
              <a:t>Kreft</a:t>
            </a:r>
            <a:endParaRPr lang="nb-NO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07966" y="1600200"/>
            <a:ext cx="700961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nb-NO" sz="1400" b="1" dirty="0" smtClean="0">
                <a:solidFill>
                  <a:srgbClr val="FF0000"/>
                </a:solidFill>
              </a:rPr>
              <a:t>Hjertekar</a:t>
            </a:r>
            <a:endParaRPr lang="nb-NO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5516712"/>
            <a:ext cx="1210331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nb-NO" sz="1400" b="1" dirty="0" smtClean="0">
                <a:solidFill>
                  <a:schemeClr val="accent1">
                    <a:lumMod val="75000"/>
                  </a:schemeClr>
                </a:solidFill>
              </a:rPr>
              <a:t>Psykiske lidelser</a:t>
            </a:r>
            <a:endParaRPr lang="nb-NO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4800600"/>
            <a:ext cx="1147494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nb-NO" sz="1400" b="1" dirty="0" smtClean="0">
                <a:solidFill>
                  <a:schemeClr val="accent6">
                    <a:lumMod val="50000"/>
                  </a:schemeClr>
                </a:solidFill>
              </a:rPr>
              <a:t>Muskel-skjelett</a:t>
            </a:r>
            <a:endParaRPr lang="nb-NO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715000" y="2371830"/>
            <a:ext cx="914400" cy="57807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xtBox 9"/>
          <p:cNvSpPr txBox="1"/>
          <p:nvPr/>
        </p:nvSpPr>
        <p:spPr>
          <a:xfrm>
            <a:off x="5486400" y="1818674"/>
            <a:ext cx="7377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/>
              <a:t>Selvmord</a:t>
            </a:r>
          </a:p>
          <a:p>
            <a:r>
              <a:rPr lang="nb-NO" sz="1000" dirty="0" smtClean="0"/>
              <a:t>Overdoser</a:t>
            </a:r>
          </a:p>
          <a:p>
            <a:r>
              <a:rPr lang="nb-NO" sz="1000" dirty="0" smtClean="0"/>
              <a:t>Trafikkdød</a:t>
            </a:r>
            <a:endParaRPr lang="nb-NO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6015507" y="6488668"/>
            <a:ext cx="2559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From NIPH-report 2016:1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nb-NO" sz="4000" dirty="0" smtClean="0"/>
              <a:t>Kosthold: mer planter og mindre salt</a:t>
            </a:r>
            <a:endParaRPr lang="nb-NO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8943461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" y="1261222"/>
            <a:ext cx="8932515" cy="83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2362200"/>
            <a:ext cx="2667000" cy="10668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228600" y="5791200"/>
            <a:ext cx="2667000" cy="2286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/>
        </p:nvSpPr>
        <p:spPr>
          <a:xfrm>
            <a:off x="193656" y="3962400"/>
            <a:ext cx="3006743" cy="2286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4267200" y="2095498"/>
            <a:ext cx="685800" cy="41529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xtBox 10"/>
          <p:cNvSpPr txBox="1"/>
          <p:nvPr/>
        </p:nvSpPr>
        <p:spPr>
          <a:xfrm>
            <a:off x="6015507" y="6488668"/>
            <a:ext cx="2559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From NIPH-report 2016:1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3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NIPH – </a:t>
            </a:r>
            <a:r>
              <a:rPr lang="nb-NO" dirty="0" err="1" smtClean="0"/>
              <a:t>future</a:t>
            </a:r>
            <a:r>
              <a:rPr lang="nb-NO" dirty="0" smtClean="0"/>
              <a:t> </a:t>
            </a:r>
            <a:r>
              <a:rPr lang="nb-NO" dirty="0" err="1" smtClean="0"/>
              <a:t>directions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524000"/>
            <a:ext cx="8839200" cy="4525963"/>
          </a:xfrm>
        </p:spPr>
        <p:txBody>
          <a:bodyPr/>
          <a:lstStyle/>
          <a:p>
            <a:r>
              <a:rPr lang="nb-NO" sz="2600" dirty="0" smtClean="0"/>
              <a:t>Centre for </a:t>
            </a:r>
            <a:r>
              <a:rPr lang="nb-NO" sz="2600" dirty="0" err="1" smtClean="0"/>
              <a:t>Disease</a:t>
            </a:r>
            <a:r>
              <a:rPr lang="nb-NO" sz="2600" dirty="0" smtClean="0"/>
              <a:t> </a:t>
            </a:r>
            <a:r>
              <a:rPr lang="nb-NO" sz="2600" dirty="0" err="1" smtClean="0"/>
              <a:t>Burden</a:t>
            </a:r>
            <a:r>
              <a:rPr lang="nb-NO" sz="2600" dirty="0" smtClean="0"/>
              <a:t> (CBD) </a:t>
            </a:r>
            <a:r>
              <a:rPr lang="nb-NO" sz="2600" dirty="0" err="1" smtClean="0"/>
              <a:t>are</a:t>
            </a:r>
            <a:r>
              <a:rPr lang="nb-NO" sz="2600" dirty="0" smtClean="0"/>
              <a:t> GBD-</a:t>
            </a:r>
            <a:r>
              <a:rPr lang="nb-NO" sz="2600" dirty="0" err="1" smtClean="0"/>
              <a:t>collaborators</a:t>
            </a:r>
            <a:r>
              <a:rPr lang="nb-NO" sz="2600" dirty="0"/>
              <a:t> </a:t>
            </a:r>
            <a:r>
              <a:rPr lang="nb-NO" sz="2600" dirty="0" err="1" smtClean="0"/>
              <a:t>assisting</a:t>
            </a:r>
            <a:r>
              <a:rPr lang="nb-NO" sz="2600" dirty="0" smtClean="0"/>
              <a:t> </a:t>
            </a:r>
            <a:r>
              <a:rPr lang="nb-NO" sz="2600" dirty="0" err="1" smtClean="0"/>
              <a:t>with</a:t>
            </a:r>
            <a:r>
              <a:rPr lang="nb-NO" sz="2600" dirty="0" smtClean="0"/>
              <a:t> Norway and </a:t>
            </a:r>
            <a:r>
              <a:rPr lang="nb-NO" sz="2600" dirty="0" err="1" smtClean="0"/>
              <a:t>other</a:t>
            </a:r>
            <a:r>
              <a:rPr lang="nb-NO" sz="2600" dirty="0" smtClean="0"/>
              <a:t> </a:t>
            </a:r>
            <a:r>
              <a:rPr lang="nb-NO" sz="2600" dirty="0" err="1" smtClean="0"/>
              <a:t>subject-specific</a:t>
            </a:r>
            <a:r>
              <a:rPr lang="nb-NO" sz="2600" dirty="0" smtClean="0"/>
              <a:t> </a:t>
            </a:r>
            <a:r>
              <a:rPr lang="nb-NO" sz="2600" dirty="0" err="1" smtClean="0"/>
              <a:t>knowledge</a:t>
            </a:r>
            <a:r>
              <a:rPr lang="nb-NO" sz="2600" dirty="0" smtClean="0"/>
              <a:t> in </a:t>
            </a:r>
            <a:r>
              <a:rPr lang="nb-NO" sz="2600" dirty="0" err="1" smtClean="0"/>
              <a:t>each</a:t>
            </a:r>
            <a:r>
              <a:rPr lang="nb-NO" sz="2600" dirty="0" smtClean="0"/>
              <a:t> GBD-</a:t>
            </a:r>
            <a:r>
              <a:rPr lang="nb-NO" sz="2600" dirty="0" err="1" smtClean="0"/>
              <a:t>cycle</a:t>
            </a:r>
            <a:r>
              <a:rPr lang="nb-NO" sz="2600" dirty="0" smtClean="0"/>
              <a:t> and </a:t>
            </a:r>
            <a:r>
              <a:rPr lang="nb-NO" sz="2600" dirty="0" err="1" smtClean="0"/>
              <a:t>contributing</a:t>
            </a:r>
            <a:r>
              <a:rPr lang="nb-NO" sz="2600" dirty="0" smtClean="0"/>
              <a:t> to </a:t>
            </a:r>
            <a:r>
              <a:rPr lang="nb-NO" sz="2600" dirty="0" err="1" smtClean="0"/>
              <a:t>capstone</a:t>
            </a:r>
            <a:r>
              <a:rPr lang="nb-NO" sz="2600" dirty="0" smtClean="0"/>
              <a:t> GBD-</a:t>
            </a:r>
            <a:r>
              <a:rPr lang="nb-NO" sz="2600" dirty="0" err="1" smtClean="0"/>
              <a:t>papers</a:t>
            </a:r>
            <a:r>
              <a:rPr lang="nb-NO" sz="2600" dirty="0" smtClean="0"/>
              <a:t> (</a:t>
            </a:r>
            <a:r>
              <a:rPr lang="nb-NO" sz="2600" dirty="0" err="1" smtClean="0"/>
              <a:t>Lancet</a:t>
            </a:r>
            <a:r>
              <a:rPr lang="nb-NO" sz="2600" dirty="0" smtClean="0"/>
              <a:t> series)</a:t>
            </a:r>
          </a:p>
          <a:p>
            <a:r>
              <a:rPr lang="nb-NO" sz="2600" dirty="0" smtClean="0"/>
              <a:t>Sub-</a:t>
            </a:r>
            <a:r>
              <a:rPr lang="nb-NO" sz="2600" dirty="0" err="1" smtClean="0"/>
              <a:t>national</a:t>
            </a:r>
            <a:r>
              <a:rPr lang="nb-NO" sz="2600" dirty="0" smtClean="0"/>
              <a:t> </a:t>
            </a:r>
            <a:r>
              <a:rPr lang="nb-NO" sz="2600" dirty="0" err="1" smtClean="0"/>
              <a:t>BoD</a:t>
            </a:r>
            <a:r>
              <a:rPr lang="nb-NO" sz="2600" dirty="0" smtClean="0"/>
              <a:t> for Norway in GBD 2017 </a:t>
            </a:r>
            <a:r>
              <a:rPr lang="nb-NO" sz="2600" dirty="0" err="1" smtClean="0"/>
              <a:t>cycle</a:t>
            </a:r>
            <a:endParaRPr lang="nb-NO" sz="2600" dirty="0" smtClean="0"/>
          </a:p>
          <a:p>
            <a:r>
              <a:rPr lang="nb-NO" sz="2600" dirty="0" smtClean="0"/>
              <a:t>Norway </a:t>
            </a:r>
            <a:r>
              <a:rPr lang="nb-NO" sz="2600" dirty="0" err="1" smtClean="0"/>
              <a:t>BoD</a:t>
            </a:r>
            <a:r>
              <a:rPr lang="nb-NO" sz="2600" dirty="0" smtClean="0"/>
              <a:t> by </a:t>
            </a:r>
            <a:r>
              <a:rPr lang="nb-NO" sz="2600" dirty="0" err="1" smtClean="0"/>
              <a:t>socio-economic</a:t>
            </a:r>
            <a:r>
              <a:rPr lang="nb-NO" sz="2600" dirty="0" smtClean="0"/>
              <a:t> </a:t>
            </a:r>
            <a:r>
              <a:rPr lang="nb-NO" sz="2600" dirty="0" err="1" smtClean="0"/>
              <a:t>position</a:t>
            </a:r>
            <a:r>
              <a:rPr lang="nb-NO" sz="2600" dirty="0" smtClean="0"/>
              <a:t> (</a:t>
            </a:r>
            <a:r>
              <a:rPr lang="nb-NO" sz="2600" dirty="0" err="1" smtClean="0"/>
              <a:t>education</a:t>
            </a:r>
            <a:r>
              <a:rPr lang="nb-NO" sz="2600" dirty="0" smtClean="0"/>
              <a:t>, </a:t>
            </a:r>
            <a:r>
              <a:rPr lang="nb-NO" sz="2600" dirty="0" err="1" smtClean="0"/>
              <a:t>income</a:t>
            </a:r>
            <a:r>
              <a:rPr lang="nb-NO" sz="2600" dirty="0" smtClean="0"/>
              <a:t>) </a:t>
            </a:r>
            <a:r>
              <a:rPr lang="nb-NO" sz="2600" dirty="0" err="1" smtClean="0"/>
              <a:t>based</a:t>
            </a:r>
            <a:r>
              <a:rPr lang="nb-NO" sz="2600" dirty="0" smtClean="0"/>
              <a:t> </a:t>
            </a:r>
            <a:r>
              <a:rPr lang="nb-NO" sz="2600" dirty="0" err="1" smtClean="0"/>
              <a:t>on</a:t>
            </a:r>
            <a:r>
              <a:rPr lang="nb-NO" sz="2600" dirty="0" smtClean="0"/>
              <a:t> </a:t>
            </a:r>
            <a:r>
              <a:rPr lang="nb-NO" sz="2600" dirty="0" err="1" smtClean="0"/>
              <a:t>income</a:t>
            </a:r>
            <a:r>
              <a:rPr lang="nb-NO" sz="2600" dirty="0" smtClean="0"/>
              <a:t> and </a:t>
            </a:r>
            <a:r>
              <a:rPr lang="nb-NO" sz="2600" dirty="0" err="1" smtClean="0"/>
              <a:t>education</a:t>
            </a:r>
            <a:r>
              <a:rPr lang="nb-NO" sz="2600" dirty="0" smtClean="0"/>
              <a:t> </a:t>
            </a:r>
            <a:r>
              <a:rPr lang="nb-NO" sz="2600" dirty="0" err="1" smtClean="0"/>
              <a:t>registries</a:t>
            </a:r>
            <a:endParaRPr lang="nb-NO" sz="2600" dirty="0" smtClean="0"/>
          </a:p>
          <a:p>
            <a:r>
              <a:rPr lang="nb-NO" sz="2600" dirty="0" err="1" smtClean="0"/>
              <a:t>Registry-based</a:t>
            </a:r>
            <a:r>
              <a:rPr lang="nb-NO" sz="2600" dirty="0" smtClean="0"/>
              <a:t> </a:t>
            </a:r>
            <a:r>
              <a:rPr lang="nb-NO" sz="2600" dirty="0" err="1" smtClean="0"/>
              <a:t>analysis</a:t>
            </a:r>
            <a:r>
              <a:rPr lang="nb-NO" sz="2600" dirty="0" smtClean="0"/>
              <a:t> </a:t>
            </a:r>
            <a:r>
              <a:rPr lang="nb-NO" sz="2600" dirty="0" err="1" smtClean="0"/>
              <a:t>of</a:t>
            </a:r>
            <a:r>
              <a:rPr lang="nb-NO" sz="2600" dirty="0" smtClean="0"/>
              <a:t> </a:t>
            </a:r>
            <a:r>
              <a:rPr lang="nb-NO" sz="2600" dirty="0" err="1" smtClean="0"/>
              <a:t>disease</a:t>
            </a:r>
            <a:r>
              <a:rPr lang="nb-NO" sz="2600" dirty="0" smtClean="0"/>
              <a:t> </a:t>
            </a:r>
            <a:r>
              <a:rPr lang="nb-NO" sz="2600" dirty="0" err="1" smtClean="0"/>
              <a:t>burden</a:t>
            </a:r>
            <a:endParaRPr lang="nb-NO" sz="2600" dirty="0" smtClean="0"/>
          </a:p>
          <a:p>
            <a:r>
              <a:rPr lang="nb-NO" sz="2600" dirty="0" smtClean="0"/>
              <a:t>Research </a:t>
            </a:r>
            <a:r>
              <a:rPr lang="nb-NO" sz="2600" dirty="0" err="1" smtClean="0"/>
              <a:t>projects</a:t>
            </a:r>
            <a:r>
              <a:rPr lang="nb-NO" sz="2600" dirty="0" smtClean="0"/>
              <a:t>: e.g. </a:t>
            </a:r>
            <a:r>
              <a:rPr lang="nb-NO" sz="2600" dirty="0" err="1" smtClean="0"/>
              <a:t>Burden</a:t>
            </a:r>
            <a:r>
              <a:rPr lang="nb-NO" sz="2600" dirty="0" smtClean="0"/>
              <a:t> </a:t>
            </a:r>
            <a:r>
              <a:rPr lang="nb-NO" sz="2600" dirty="0" err="1" smtClean="0"/>
              <a:t>of</a:t>
            </a:r>
            <a:r>
              <a:rPr lang="nb-NO" sz="2600" dirty="0" smtClean="0"/>
              <a:t> </a:t>
            </a:r>
            <a:r>
              <a:rPr lang="nb-NO" sz="2600" dirty="0" err="1" smtClean="0"/>
              <a:t>obesity</a:t>
            </a:r>
            <a:r>
              <a:rPr lang="nb-NO" sz="2600" dirty="0" smtClean="0"/>
              <a:t> (Jonas Kinge) – Norwegian Research Council </a:t>
            </a:r>
          </a:p>
          <a:p>
            <a:r>
              <a:rPr lang="nb-NO" sz="2600" dirty="0" smtClean="0"/>
              <a:t>Nordic </a:t>
            </a:r>
            <a:r>
              <a:rPr lang="nb-NO" sz="2600" dirty="0" err="1" smtClean="0"/>
              <a:t>countries</a:t>
            </a:r>
            <a:r>
              <a:rPr lang="nb-NO" sz="2600" dirty="0" smtClean="0"/>
              <a:t> </a:t>
            </a:r>
            <a:r>
              <a:rPr lang="nb-NO" sz="2600" dirty="0" err="1" smtClean="0"/>
              <a:t>study</a:t>
            </a:r>
            <a:r>
              <a:rPr lang="nb-NO" sz="2600" dirty="0" smtClean="0"/>
              <a:t> </a:t>
            </a:r>
            <a:r>
              <a:rPr lang="nb-NO" sz="2600" dirty="0" err="1" smtClean="0"/>
              <a:t>based</a:t>
            </a:r>
            <a:r>
              <a:rPr lang="nb-NO" sz="2600" dirty="0" smtClean="0"/>
              <a:t> </a:t>
            </a:r>
            <a:r>
              <a:rPr lang="nb-NO" sz="2600" dirty="0" err="1" smtClean="0"/>
              <a:t>on</a:t>
            </a:r>
            <a:r>
              <a:rPr lang="nb-NO" sz="2600" dirty="0" smtClean="0"/>
              <a:t> GBD </a:t>
            </a:r>
            <a:r>
              <a:rPr lang="nb-NO" sz="2600" dirty="0"/>
              <a:t>2015 </a:t>
            </a:r>
            <a:r>
              <a:rPr lang="nb-NO" sz="2600" dirty="0" err="1" smtClean="0"/>
              <a:t>results</a:t>
            </a:r>
            <a:endParaRPr lang="nb-NO" sz="2600" dirty="0"/>
          </a:p>
          <a:p>
            <a:endParaRPr lang="nb-NO" sz="2600" dirty="0" smtClean="0"/>
          </a:p>
          <a:p>
            <a:pPr marL="0" indent="0">
              <a:buNone/>
            </a:pPr>
            <a:endParaRPr lang="nb-NO" sz="2600" dirty="0" smtClean="0"/>
          </a:p>
          <a:p>
            <a:pPr marL="0" indent="0">
              <a:buNone/>
            </a:pPr>
            <a:endParaRPr lang="nb-NO" sz="2600" dirty="0" smtClean="0"/>
          </a:p>
          <a:p>
            <a:endParaRPr lang="nb-NO" sz="2600" dirty="0"/>
          </a:p>
        </p:txBody>
      </p:sp>
    </p:spTree>
    <p:extLst>
      <p:ext uri="{BB962C8B-B14F-4D97-AF65-F5344CB8AC3E}">
        <p14:creationId xmlns:p14="http://schemas.microsoft.com/office/powerpoint/2010/main" val="37049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Nordic </a:t>
            </a:r>
            <a:r>
              <a:rPr lang="nb-NO" dirty="0" err="1" smtClean="0"/>
              <a:t>BoD</a:t>
            </a:r>
            <a:r>
              <a:rPr lang="nb-NO" dirty="0" smtClean="0"/>
              <a:t> </a:t>
            </a:r>
            <a:r>
              <a:rPr lang="nb-NO" dirty="0" err="1" smtClean="0"/>
              <a:t>collaboration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/>
              <a:t>Meeting Oslo 23 September 2015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b="1" dirty="0" err="1"/>
              <a:t>Participants</a:t>
            </a:r>
            <a:r>
              <a:rPr lang="nb-NO" sz="1800" b="1" dirty="0"/>
              <a:t>: </a:t>
            </a:r>
          </a:p>
          <a:p>
            <a:pPr marL="0" indent="0">
              <a:buNone/>
            </a:pPr>
            <a:r>
              <a:rPr lang="nb-NO" sz="1800" dirty="0"/>
              <a:t>Chris Murray, IHME, </a:t>
            </a:r>
            <a:r>
              <a:rPr lang="nb-NO" sz="1800" dirty="0" err="1"/>
              <a:t>University</a:t>
            </a:r>
            <a:r>
              <a:rPr lang="nb-NO" sz="1800" dirty="0"/>
              <a:t> </a:t>
            </a:r>
            <a:r>
              <a:rPr lang="nb-NO" sz="1800" dirty="0" err="1"/>
              <a:t>of</a:t>
            </a:r>
            <a:r>
              <a:rPr lang="nb-NO" sz="1800" dirty="0"/>
              <a:t> Washington, Seattle,  </a:t>
            </a:r>
          </a:p>
          <a:p>
            <a:pPr marL="0" indent="0">
              <a:buNone/>
            </a:pPr>
            <a:r>
              <a:rPr lang="nb-NO" sz="1800" dirty="0"/>
              <a:t>Peter </a:t>
            </a:r>
            <a:r>
              <a:rPr lang="nb-NO" sz="1800" dirty="0" err="1"/>
              <a:t>Allebeck</a:t>
            </a:r>
            <a:r>
              <a:rPr lang="nb-NO" sz="1800" dirty="0"/>
              <a:t>, Karolinska, Stockholm, </a:t>
            </a:r>
          </a:p>
          <a:p>
            <a:pPr marL="0" indent="0">
              <a:buNone/>
            </a:pPr>
            <a:r>
              <a:rPr lang="nb-NO" sz="1800" dirty="0"/>
              <a:t>Knud Juel, National </a:t>
            </a:r>
            <a:r>
              <a:rPr lang="nb-NO" sz="1800" dirty="0" err="1"/>
              <a:t>Institute</a:t>
            </a:r>
            <a:r>
              <a:rPr lang="nb-NO" sz="1800" dirty="0"/>
              <a:t> </a:t>
            </a:r>
            <a:r>
              <a:rPr lang="nb-NO" sz="1800" dirty="0" err="1"/>
              <a:t>of</a:t>
            </a:r>
            <a:r>
              <a:rPr lang="nb-NO" sz="1800" dirty="0"/>
              <a:t> Public Health, København, </a:t>
            </a:r>
          </a:p>
          <a:p>
            <a:pPr marL="0" indent="0">
              <a:buNone/>
            </a:pPr>
            <a:r>
              <a:rPr lang="nb-NO" sz="1800" dirty="0" err="1"/>
              <a:t>Elisabete</a:t>
            </a:r>
            <a:r>
              <a:rPr lang="nb-NO" sz="1800" dirty="0"/>
              <a:t> </a:t>
            </a:r>
            <a:r>
              <a:rPr lang="nb-NO" sz="1800" dirty="0" err="1"/>
              <a:t>Weiderpass</a:t>
            </a:r>
            <a:r>
              <a:rPr lang="nb-NO" sz="1800" dirty="0"/>
              <a:t>, Cancer </a:t>
            </a:r>
            <a:r>
              <a:rPr lang="nb-NO" sz="1800" dirty="0" err="1"/>
              <a:t>Registry</a:t>
            </a:r>
            <a:r>
              <a:rPr lang="nb-NO" sz="1800" dirty="0"/>
              <a:t> Norway, </a:t>
            </a:r>
          </a:p>
          <a:p>
            <a:pPr marL="0" indent="0">
              <a:buNone/>
            </a:pPr>
            <a:r>
              <a:rPr lang="nb-NO" sz="1800" dirty="0"/>
              <a:t>Mika </a:t>
            </a:r>
            <a:r>
              <a:rPr lang="nb-NO" sz="1800" dirty="0" err="1"/>
              <a:t>Gissler</a:t>
            </a:r>
            <a:r>
              <a:rPr lang="nb-NO" sz="1800" dirty="0"/>
              <a:t>, National </a:t>
            </a:r>
            <a:r>
              <a:rPr lang="nb-NO" sz="1800" dirty="0" err="1"/>
              <a:t>Institute</a:t>
            </a:r>
            <a:r>
              <a:rPr lang="nb-NO" sz="1800" dirty="0"/>
              <a:t> for Health and </a:t>
            </a:r>
            <a:r>
              <a:rPr lang="nb-NO" sz="1800" dirty="0" err="1"/>
              <a:t>Welfare</a:t>
            </a:r>
            <a:r>
              <a:rPr lang="nb-NO" sz="1800" dirty="0"/>
              <a:t> (THL), Helsinki, </a:t>
            </a:r>
          </a:p>
          <a:p>
            <a:pPr marL="0" indent="0">
              <a:buNone/>
            </a:pPr>
            <a:r>
              <a:rPr lang="nb-NO" sz="1800" dirty="0" err="1"/>
              <a:t>Ólöf</a:t>
            </a:r>
            <a:r>
              <a:rPr lang="nb-NO" sz="1800" dirty="0"/>
              <a:t> </a:t>
            </a:r>
            <a:r>
              <a:rPr lang="nb-NO" sz="1800" dirty="0" err="1"/>
              <a:t>Steingrímsdóttir</a:t>
            </a:r>
            <a:r>
              <a:rPr lang="nb-NO" sz="1800" dirty="0"/>
              <a:t>, Ann Kristin Knudsen, Stein Emil Vollset, Vegard </a:t>
            </a:r>
            <a:r>
              <a:rPr lang="nb-NO" sz="1800" dirty="0" err="1"/>
              <a:t>Skirbekk</a:t>
            </a:r>
            <a:r>
              <a:rPr lang="nb-NO" sz="1800" dirty="0"/>
              <a:t>, Jonas Kinge, Richard White, Solveig </a:t>
            </a:r>
            <a:r>
              <a:rPr lang="nb-NO" sz="1800" dirty="0" err="1"/>
              <a:t>Ellingsund</a:t>
            </a:r>
            <a:r>
              <a:rPr lang="nb-NO" sz="1800" dirty="0"/>
              <a:t>,  </a:t>
            </a:r>
          </a:p>
          <a:p>
            <a:pPr marL="0" indent="0">
              <a:buNone/>
            </a:pPr>
            <a:r>
              <a:rPr lang="nb-NO" sz="1800" dirty="0"/>
              <a:t>Norwegian </a:t>
            </a:r>
            <a:r>
              <a:rPr lang="nb-NO" sz="1800" dirty="0" err="1"/>
              <a:t>Institute</a:t>
            </a:r>
            <a:r>
              <a:rPr lang="nb-NO" sz="1800" dirty="0"/>
              <a:t> </a:t>
            </a:r>
            <a:r>
              <a:rPr lang="nb-NO" sz="1800" dirty="0" err="1"/>
              <a:t>of</a:t>
            </a:r>
            <a:r>
              <a:rPr lang="nb-NO" sz="1800" dirty="0"/>
              <a:t> Public Health, Bergen, Oslo </a:t>
            </a:r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4384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r>
              <a:rPr lang="en-GB" sz="3600" dirty="0" smtClean="0"/>
              <a:t>Norwegian Institute of Public Health (NIPH)</a:t>
            </a:r>
            <a:endParaRPr lang="en-GB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Under the </a:t>
            </a:r>
            <a:r>
              <a:rPr lang="en-GB" dirty="0" err="1" smtClean="0"/>
              <a:t>Minstry</a:t>
            </a:r>
            <a:r>
              <a:rPr lang="en-GB" dirty="0" smtClean="0"/>
              <a:t> of Health and Care services</a:t>
            </a:r>
          </a:p>
          <a:p>
            <a:r>
              <a:rPr lang="nb-NO" dirty="0" smtClean="0"/>
              <a:t>NIPH </a:t>
            </a:r>
            <a:r>
              <a:rPr lang="nb-NO" dirty="0" err="1" smtClean="0"/>
              <a:t>should</a:t>
            </a:r>
            <a:r>
              <a:rPr lang="nb-NO" dirty="0" smtClean="0"/>
              <a:t> </a:t>
            </a:r>
            <a:r>
              <a:rPr lang="nb-NO" dirty="0" err="1" smtClean="0"/>
              <a:t>produce</a:t>
            </a:r>
            <a:r>
              <a:rPr lang="nb-NO" dirty="0" smtClean="0"/>
              <a:t>, </a:t>
            </a:r>
            <a:r>
              <a:rPr lang="nb-NO" dirty="0" err="1" smtClean="0"/>
              <a:t>summarise</a:t>
            </a:r>
            <a:r>
              <a:rPr lang="nb-NO" dirty="0" smtClean="0"/>
              <a:t> and </a:t>
            </a:r>
            <a:r>
              <a:rPr lang="nb-NO" dirty="0" err="1" smtClean="0"/>
              <a:t>communicate</a:t>
            </a:r>
            <a:r>
              <a:rPr lang="nb-NO" dirty="0" smtClean="0"/>
              <a:t> </a:t>
            </a:r>
            <a:r>
              <a:rPr lang="nb-NO" dirty="0" err="1" smtClean="0"/>
              <a:t>knowledge</a:t>
            </a:r>
            <a:r>
              <a:rPr lang="nb-NO" dirty="0" smtClean="0"/>
              <a:t> and </a:t>
            </a:r>
            <a:r>
              <a:rPr lang="nb-NO" dirty="0" err="1" smtClean="0"/>
              <a:t>evidence</a:t>
            </a:r>
            <a:r>
              <a:rPr lang="nb-NO" dirty="0" smtClean="0"/>
              <a:t> for </a:t>
            </a:r>
            <a:r>
              <a:rPr lang="nb-NO" dirty="0" err="1" smtClean="0"/>
              <a:t>securing</a:t>
            </a:r>
            <a:r>
              <a:rPr lang="nb-NO" dirty="0" smtClean="0"/>
              <a:t> </a:t>
            </a:r>
            <a:r>
              <a:rPr lang="nb-NO" dirty="0" err="1" smtClean="0"/>
              <a:t>high</a:t>
            </a:r>
            <a:r>
              <a:rPr lang="nb-NO" dirty="0" smtClean="0"/>
              <a:t> standard </a:t>
            </a:r>
            <a:r>
              <a:rPr lang="nb-NO" dirty="0" err="1" smtClean="0"/>
              <a:t>public</a:t>
            </a:r>
            <a:r>
              <a:rPr lang="nb-NO" dirty="0" smtClean="0"/>
              <a:t> </a:t>
            </a:r>
            <a:r>
              <a:rPr lang="nb-NO" dirty="0" err="1" smtClean="0"/>
              <a:t>health</a:t>
            </a:r>
            <a:r>
              <a:rPr lang="nb-NO" dirty="0" smtClean="0"/>
              <a:t> and </a:t>
            </a:r>
            <a:r>
              <a:rPr lang="nb-NO" dirty="0" err="1" smtClean="0"/>
              <a:t>health</a:t>
            </a:r>
            <a:r>
              <a:rPr lang="nb-NO" dirty="0" smtClean="0"/>
              <a:t> </a:t>
            </a:r>
            <a:r>
              <a:rPr lang="nb-NO" dirty="0" err="1" smtClean="0"/>
              <a:t>care</a:t>
            </a:r>
            <a:r>
              <a:rPr lang="nb-NO" dirty="0" smtClean="0"/>
              <a:t> services </a:t>
            </a:r>
          </a:p>
          <a:p>
            <a:r>
              <a:rPr lang="en-GB" dirty="0" smtClean="0"/>
              <a:t>Approximately 1400 employees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n Oslo, Bergen and </a:t>
            </a:r>
            <a:r>
              <a:rPr lang="en-GB" dirty="0" err="1" smtClean="0"/>
              <a:t>Porsgrunn</a:t>
            </a:r>
            <a:endParaRPr lang="en-GB" dirty="0" smtClean="0"/>
          </a:p>
          <a:p>
            <a:r>
              <a:rPr lang="en-GB" dirty="0" smtClean="0"/>
              <a:t>Yearly budget of 1.6 billion NOK (150 mill £), includes</a:t>
            </a:r>
          </a:p>
          <a:p>
            <a:pPr lvl="1"/>
            <a:r>
              <a:rPr lang="en-GB" dirty="0" smtClean="0"/>
              <a:t>purchase, storage and distribution of vaccines for regular childhood vaccination program and emergency preparedness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ontract funding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xternal funding from national and international 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7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NIPH </a:t>
            </a:r>
            <a:r>
              <a:rPr lang="nb-NO" dirty="0" err="1" smtClean="0"/>
              <a:t>Organisation</a:t>
            </a:r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946299" y="1414101"/>
            <a:ext cx="659223" cy="41520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Director-General and Staff</a:t>
            </a:r>
            <a:endParaRPr lang="en-GB" dirty="0"/>
          </a:p>
        </p:txBody>
      </p:sp>
      <p:sp>
        <p:nvSpPr>
          <p:cNvPr id="5" name="Rektangel 4"/>
          <p:cNvSpPr/>
          <p:nvPr/>
        </p:nvSpPr>
        <p:spPr>
          <a:xfrm>
            <a:off x="1701212" y="1414101"/>
            <a:ext cx="414671" cy="41520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 smtClean="0"/>
              <a:t>Communication</a:t>
            </a:r>
            <a:endParaRPr lang="en-GB" dirty="0"/>
          </a:p>
        </p:txBody>
      </p:sp>
      <p:sp>
        <p:nvSpPr>
          <p:cNvPr id="6" name="Rektangel 5"/>
          <p:cNvSpPr/>
          <p:nvPr/>
        </p:nvSpPr>
        <p:spPr>
          <a:xfrm>
            <a:off x="2682945" y="1414101"/>
            <a:ext cx="5514754" cy="77617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Mental and Physical Health</a:t>
            </a:r>
          </a:p>
        </p:txBody>
      </p:sp>
      <p:sp>
        <p:nvSpPr>
          <p:cNvPr id="7" name="Rektangel 6"/>
          <p:cNvSpPr/>
          <p:nvPr/>
        </p:nvSpPr>
        <p:spPr>
          <a:xfrm>
            <a:off x="2682945" y="2258060"/>
            <a:ext cx="5514754" cy="77617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Infection Control and Environmental Health</a:t>
            </a:r>
            <a:endParaRPr lang="en-GB" dirty="0"/>
          </a:p>
        </p:txBody>
      </p:sp>
      <p:sp>
        <p:nvSpPr>
          <p:cNvPr id="8" name="Rektangel 7"/>
          <p:cNvSpPr/>
          <p:nvPr/>
        </p:nvSpPr>
        <p:spPr>
          <a:xfrm>
            <a:off x="2682945" y="3102019"/>
            <a:ext cx="5514754" cy="77617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Health Data and Digitalisation</a:t>
            </a:r>
            <a:endParaRPr lang="en-GB" dirty="0"/>
          </a:p>
        </p:txBody>
      </p:sp>
      <p:sp>
        <p:nvSpPr>
          <p:cNvPr id="9" name="Rektangel 8"/>
          <p:cNvSpPr/>
          <p:nvPr/>
        </p:nvSpPr>
        <p:spPr>
          <a:xfrm>
            <a:off x="2682945" y="3945978"/>
            <a:ext cx="5514754" cy="77617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Forensic Sciences</a:t>
            </a:r>
            <a:endParaRPr lang="en-GB" dirty="0"/>
          </a:p>
        </p:txBody>
      </p:sp>
      <p:sp>
        <p:nvSpPr>
          <p:cNvPr id="10" name="Rektangel 9"/>
          <p:cNvSpPr/>
          <p:nvPr/>
        </p:nvSpPr>
        <p:spPr>
          <a:xfrm>
            <a:off x="2682945" y="4789937"/>
            <a:ext cx="5514754" cy="77617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Knowledge Centre for the Health </a:t>
            </a:r>
            <a:r>
              <a:rPr lang="en-US" dirty="0" smtClean="0"/>
              <a:t>Services</a:t>
            </a:r>
            <a:endParaRPr lang="nb-NO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2200938" y="1414101"/>
            <a:ext cx="398723" cy="41520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 smtClean="0"/>
              <a:t>Staff and Administration</a:t>
            </a:r>
            <a:endParaRPr lang="nb-NO" dirty="0"/>
          </a:p>
        </p:txBody>
      </p:sp>
      <p:sp>
        <p:nvSpPr>
          <p:cNvPr id="12" name="Rektangel 11"/>
          <p:cNvSpPr/>
          <p:nvPr/>
        </p:nvSpPr>
        <p:spPr>
          <a:xfrm>
            <a:off x="1286555" y="5629913"/>
            <a:ext cx="5514754" cy="30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International Public Health</a:t>
            </a:r>
            <a:endParaRPr lang="nb-NO" dirty="0"/>
          </a:p>
        </p:txBody>
      </p:sp>
      <p:sp>
        <p:nvSpPr>
          <p:cNvPr id="13" name="Rektangel 12"/>
          <p:cNvSpPr/>
          <p:nvPr/>
        </p:nvSpPr>
        <p:spPr>
          <a:xfrm>
            <a:off x="1286555" y="5987004"/>
            <a:ext cx="5514754" cy="30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Norwegian Scientific Committee for Food Safety </a:t>
            </a:r>
            <a:endParaRPr lang="nb-NO" dirty="0"/>
          </a:p>
        </p:txBody>
      </p:sp>
      <p:cxnSp>
        <p:nvCxnSpPr>
          <p:cNvPr id="15" name="Rett linje 14"/>
          <p:cNvCxnSpPr/>
          <p:nvPr/>
        </p:nvCxnSpPr>
        <p:spPr>
          <a:xfrm>
            <a:off x="946299" y="5566115"/>
            <a:ext cx="0" cy="572416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>
            <a:endCxn id="13" idx="1"/>
          </p:cNvCxnSpPr>
          <p:nvPr/>
        </p:nvCxnSpPr>
        <p:spPr>
          <a:xfrm>
            <a:off x="946299" y="6138531"/>
            <a:ext cx="340256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>
            <a:stCxn id="12" idx="1"/>
          </p:cNvCxnSpPr>
          <p:nvPr/>
        </p:nvCxnSpPr>
        <p:spPr>
          <a:xfrm flipH="1">
            <a:off x="1116427" y="5781440"/>
            <a:ext cx="17012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/>
        </p:nvCxnSpPr>
        <p:spPr>
          <a:xfrm flipV="1">
            <a:off x="1116427" y="5566115"/>
            <a:ext cx="0" cy="21532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7315200" y="1414101"/>
            <a:ext cx="882499" cy="77617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 err="1" smtClean="0"/>
              <a:t>BoD</a:t>
            </a:r>
            <a:endParaRPr lang="nb-NO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7642149" y="2118986"/>
            <a:ext cx="228600" cy="39482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69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nb-NO" sz="3800" dirty="0" smtClean="0"/>
              <a:t>Centre for </a:t>
            </a:r>
            <a:r>
              <a:rPr lang="nb-NO" sz="3800" dirty="0" err="1" smtClean="0"/>
              <a:t>Disease</a:t>
            </a:r>
            <a:r>
              <a:rPr lang="nb-NO" sz="3800" dirty="0" smtClean="0"/>
              <a:t> </a:t>
            </a:r>
            <a:r>
              <a:rPr lang="nb-NO" sz="3800" dirty="0" err="1" smtClean="0"/>
              <a:t>Burden</a:t>
            </a:r>
            <a:r>
              <a:rPr lang="nb-NO" sz="3800" dirty="0" smtClean="0"/>
              <a:t> at </a:t>
            </a:r>
            <a:r>
              <a:rPr lang="nb-NO" sz="3800" dirty="0" err="1" smtClean="0"/>
              <a:t>the</a:t>
            </a:r>
            <a:r>
              <a:rPr lang="nb-NO" sz="3800" dirty="0" smtClean="0"/>
              <a:t> Norwegian </a:t>
            </a:r>
            <a:r>
              <a:rPr lang="nb-NO" sz="3800" dirty="0" err="1" smtClean="0"/>
              <a:t>Institute</a:t>
            </a:r>
            <a:r>
              <a:rPr lang="nb-NO" sz="3800" dirty="0" smtClean="0"/>
              <a:t> </a:t>
            </a:r>
            <a:r>
              <a:rPr lang="nb-NO" sz="3800" dirty="0" err="1" smtClean="0"/>
              <a:t>of</a:t>
            </a:r>
            <a:r>
              <a:rPr lang="nb-NO" sz="3800" dirty="0" smtClean="0"/>
              <a:t> Public Health (NIPH)</a:t>
            </a:r>
            <a:endParaRPr lang="nb-NO" sz="3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2"/>
          </p:nvPr>
        </p:nvSpPr>
        <p:spPr>
          <a:xfrm>
            <a:off x="4323770" y="1719120"/>
            <a:ext cx="4485167" cy="3468732"/>
          </a:xfrm>
        </p:spPr>
        <p:txBody>
          <a:bodyPr>
            <a:noAutofit/>
          </a:bodyPr>
          <a:lstStyle/>
          <a:p>
            <a:r>
              <a:rPr lang="nb-NO" sz="1700" dirty="0" err="1" smtClean="0"/>
              <a:t>Mandate</a:t>
            </a:r>
            <a:r>
              <a:rPr lang="nb-NO" sz="1700" dirty="0" smtClean="0"/>
              <a:t> and </a:t>
            </a:r>
            <a:r>
              <a:rPr lang="nb-NO" sz="1700" dirty="0" err="1" smtClean="0"/>
              <a:t>funding</a:t>
            </a:r>
            <a:r>
              <a:rPr lang="nb-NO" sz="1700" dirty="0" smtClean="0"/>
              <a:t>  from </a:t>
            </a:r>
            <a:r>
              <a:rPr lang="nb-NO" sz="1700" dirty="0" err="1" smtClean="0"/>
              <a:t>the</a:t>
            </a:r>
            <a:r>
              <a:rPr lang="nb-NO" sz="1700" dirty="0" smtClean="0"/>
              <a:t> </a:t>
            </a:r>
            <a:r>
              <a:rPr lang="nb-NO" sz="1700" dirty="0" err="1" smtClean="0"/>
              <a:t>Ministry</a:t>
            </a:r>
            <a:r>
              <a:rPr lang="nb-NO" sz="1700" dirty="0" smtClean="0"/>
              <a:t> </a:t>
            </a:r>
            <a:r>
              <a:rPr lang="nb-NO" sz="1700" dirty="0" err="1" smtClean="0"/>
              <a:t>of</a:t>
            </a:r>
            <a:r>
              <a:rPr lang="nb-NO" sz="1700" dirty="0" smtClean="0"/>
              <a:t> Health &amp; NIPH &amp; </a:t>
            </a:r>
            <a:r>
              <a:rPr lang="nb-NO" sz="1700" dirty="0" err="1" smtClean="0"/>
              <a:t>research</a:t>
            </a:r>
            <a:r>
              <a:rPr lang="nb-NO" sz="1700" dirty="0" smtClean="0"/>
              <a:t> </a:t>
            </a:r>
            <a:r>
              <a:rPr lang="nb-NO" sz="1700" dirty="0" err="1" smtClean="0"/>
              <a:t>funding</a:t>
            </a:r>
            <a:endParaRPr lang="nb-NO" sz="1700" dirty="0"/>
          </a:p>
          <a:p>
            <a:r>
              <a:rPr lang="nb-NO" sz="1700" dirty="0" err="1" smtClean="0"/>
              <a:t>Highlighted</a:t>
            </a:r>
            <a:r>
              <a:rPr lang="nb-NO" sz="1700" dirty="0" smtClean="0"/>
              <a:t> in </a:t>
            </a:r>
            <a:r>
              <a:rPr lang="nb-NO" sz="1700" dirty="0" err="1" smtClean="0"/>
              <a:t>the</a:t>
            </a:r>
            <a:r>
              <a:rPr lang="nb-NO" sz="1700" dirty="0" smtClean="0"/>
              <a:t> 2015 </a:t>
            </a:r>
            <a:r>
              <a:rPr lang="nb-NO" sz="1700" dirty="0" err="1" smtClean="0"/>
              <a:t>Government’s</a:t>
            </a:r>
            <a:r>
              <a:rPr lang="nb-NO" sz="1700" dirty="0" smtClean="0"/>
              <a:t> </a:t>
            </a:r>
            <a:r>
              <a:rPr lang="nb-NO" sz="1700" dirty="0" err="1" smtClean="0"/>
              <a:t>public</a:t>
            </a:r>
            <a:r>
              <a:rPr lang="nb-NO" sz="1700" dirty="0" smtClean="0"/>
              <a:t> </a:t>
            </a:r>
            <a:r>
              <a:rPr lang="nb-NO" sz="1700" dirty="0" err="1" smtClean="0"/>
              <a:t>health</a:t>
            </a:r>
            <a:r>
              <a:rPr lang="nb-NO" sz="1700" dirty="0" smtClean="0"/>
              <a:t>  </a:t>
            </a:r>
            <a:r>
              <a:rPr lang="nb-NO" sz="1700" dirty="0" err="1" smtClean="0"/>
              <a:t>white</a:t>
            </a:r>
            <a:r>
              <a:rPr lang="nb-NO" sz="1700" dirty="0" smtClean="0"/>
              <a:t> </a:t>
            </a:r>
            <a:r>
              <a:rPr lang="nb-NO" sz="1700" dirty="0" err="1" smtClean="0"/>
              <a:t>paper</a:t>
            </a:r>
            <a:r>
              <a:rPr lang="nb-NO" sz="1700" dirty="0" smtClean="0"/>
              <a:t> to </a:t>
            </a:r>
            <a:r>
              <a:rPr lang="nb-NO" sz="1700" dirty="0" err="1" smtClean="0"/>
              <a:t>the</a:t>
            </a:r>
            <a:r>
              <a:rPr lang="nb-NO" sz="1700" dirty="0" smtClean="0"/>
              <a:t> Parliament (Stortinget): Meld</a:t>
            </a:r>
            <a:r>
              <a:rPr lang="nb-NO" sz="1700" dirty="0"/>
              <a:t>. St. 19 (2014-2015), </a:t>
            </a:r>
            <a:r>
              <a:rPr lang="nb-NO" sz="1700" dirty="0" smtClean="0"/>
              <a:t>«Mestring </a:t>
            </a:r>
            <a:r>
              <a:rPr lang="nb-NO" sz="1700" dirty="0"/>
              <a:t>og </a:t>
            </a:r>
            <a:r>
              <a:rPr lang="nb-NO" sz="1700" dirty="0" smtClean="0"/>
              <a:t>muligheter»</a:t>
            </a:r>
            <a:endParaRPr lang="nb-NO" sz="1700" dirty="0"/>
          </a:p>
          <a:p>
            <a:r>
              <a:rPr lang="nb-NO" sz="1700" dirty="0" smtClean="0"/>
              <a:t>Pilot </a:t>
            </a:r>
            <a:r>
              <a:rPr lang="nb-NO" sz="1700" dirty="0" err="1" smtClean="0"/>
              <a:t>centre</a:t>
            </a:r>
            <a:r>
              <a:rPr lang="nb-NO" sz="1700" dirty="0" smtClean="0"/>
              <a:t>  1 </a:t>
            </a:r>
            <a:r>
              <a:rPr lang="nb-NO" sz="1700" dirty="0" err="1" smtClean="0"/>
              <a:t>year</a:t>
            </a:r>
            <a:r>
              <a:rPr lang="nb-NO" sz="1700" dirty="0" smtClean="0"/>
              <a:t> from </a:t>
            </a:r>
            <a:r>
              <a:rPr lang="nb-NO" sz="1700" dirty="0" err="1" smtClean="0"/>
              <a:t>October</a:t>
            </a:r>
            <a:r>
              <a:rPr lang="nb-NO" sz="1700" dirty="0" smtClean="0"/>
              <a:t> 2015 </a:t>
            </a:r>
          </a:p>
          <a:p>
            <a:r>
              <a:rPr lang="nb-NO" sz="1700" dirty="0" smtClean="0"/>
              <a:t>Five </a:t>
            </a:r>
            <a:r>
              <a:rPr lang="nb-NO" sz="1700" dirty="0" err="1" smtClean="0"/>
              <a:t>researchers</a:t>
            </a:r>
            <a:r>
              <a:rPr lang="nb-NO" sz="1700" dirty="0" smtClean="0"/>
              <a:t> </a:t>
            </a:r>
            <a:r>
              <a:rPr lang="nb-NO" sz="1700" dirty="0" err="1" smtClean="0"/>
              <a:t>with</a:t>
            </a:r>
            <a:r>
              <a:rPr lang="nb-NO" sz="1700" dirty="0" smtClean="0"/>
              <a:t> </a:t>
            </a:r>
            <a:r>
              <a:rPr lang="nb-NO" sz="1700" dirty="0" err="1" smtClean="0"/>
              <a:t>varied</a:t>
            </a:r>
            <a:r>
              <a:rPr lang="nb-NO" sz="1700" dirty="0" smtClean="0"/>
              <a:t> </a:t>
            </a:r>
            <a:r>
              <a:rPr lang="nb-NO" sz="1700" dirty="0" err="1" smtClean="0"/>
              <a:t>backgrounds</a:t>
            </a:r>
            <a:r>
              <a:rPr lang="nb-NO" sz="1700" dirty="0" smtClean="0"/>
              <a:t>: </a:t>
            </a:r>
            <a:r>
              <a:rPr lang="nb-NO" sz="1700" dirty="0" err="1" smtClean="0"/>
              <a:t>demography</a:t>
            </a:r>
            <a:r>
              <a:rPr lang="nb-NO" sz="1700" dirty="0" smtClean="0"/>
              <a:t>, </a:t>
            </a:r>
            <a:r>
              <a:rPr lang="nb-NO" sz="1700" dirty="0" err="1" smtClean="0"/>
              <a:t>biostatistics</a:t>
            </a:r>
            <a:r>
              <a:rPr lang="nb-NO" sz="1700" dirty="0" smtClean="0"/>
              <a:t>, </a:t>
            </a:r>
            <a:r>
              <a:rPr lang="nb-NO" sz="1700" dirty="0" err="1" smtClean="0"/>
              <a:t>epidemiology</a:t>
            </a:r>
            <a:r>
              <a:rPr lang="nb-NO" sz="1700" dirty="0" smtClean="0"/>
              <a:t>, </a:t>
            </a:r>
            <a:r>
              <a:rPr lang="nb-NO" sz="1700" dirty="0" err="1" smtClean="0"/>
              <a:t>health</a:t>
            </a:r>
            <a:r>
              <a:rPr lang="nb-NO" sz="1700" dirty="0" smtClean="0"/>
              <a:t> </a:t>
            </a:r>
            <a:r>
              <a:rPr lang="nb-NO" sz="1700" dirty="0" err="1" smtClean="0"/>
              <a:t>economics</a:t>
            </a:r>
            <a:r>
              <a:rPr lang="nb-NO" sz="1700" dirty="0" smtClean="0"/>
              <a:t>, </a:t>
            </a:r>
            <a:r>
              <a:rPr lang="nb-NO" sz="1700" dirty="0" err="1" smtClean="0"/>
              <a:t>psychology</a:t>
            </a:r>
            <a:r>
              <a:rPr lang="nb-NO" sz="1700" dirty="0" smtClean="0"/>
              <a:t>, </a:t>
            </a:r>
            <a:r>
              <a:rPr lang="nb-NO" sz="1700" dirty="0" err="1" smtClean="0"/>
              <a:t>medicine</a:t>
            </a:r>
            <a:r>
              <a:rPr lang="nb-NO" sz="1700" dirty="0" smtClean="0"/>
              <a:t> and </a:t>
            </a:r>
            <a:r>
              <a:rPr lang="nb-NO" sz="1700" dirty="0" err="1" smtClean="0"/>
              <a:t>public</a:t>
            </a:r>
            <a:r>
              <a:rPr lang="nb-NO" sz="1700" dirty="0" smtClean="0"/>
              <a:t> </a:t>
            </a:r>
            <a:r>
              <a:rPr lang="nb-NO" sz="1700" dirty="0" err="1" smtClean="0"/>
              <a:t>health</a:t>
            </a:r>
            <a:r>
              <a:rPr lang="nb-NO" sz="1700" dirty="0" smtClean="0"/>
              <a:t>  </a:t>
            </a:r>
          </a:p>
          <a:p>
            <a:r>
              <a:rPr lang="nb-NO" sz="1700" dirty="0" smtClean="0"/>
              <a:t>Plus </a:t>
            </a:r>
            <a:r>
              <a:rPr lang="nb-NO" sz="1700" dirty="0" err="1" smtClean="0"/>
              <a:t>reseacher</a:t>
            </a:r>
            <a:r>
              <a:rPr lang="nb-NO" sz="1700" dirty="0" smtClean="0"/>
              <a:t> </a:t>
            </a:r>
            <a:r>
              <a:rPr lang="nb-NO" sz="1700" dirty="0" err="1" smtClean="0"/>
              <a:t>BoD-network</a:t>
            </a:r>
            <a:r>
              <a:rPr lang="nb-NO" sz="1700" dirty="0" smtClean="0"/>
              <a:t> at NIPH </a:t>
            </a:r>
            <a:r>
              <a:rPr lang="nb-NO" sz="1700" dirty="0" err="1" smtClean="0"/>
              <a:t>across</a:t>
            </a:r>
            <a:r>
              <a:rPr lang="nb-NO" sz="1700" dirty="0" smtClean="0"/>
              <a:t> </a:t>
            </a:r>
            <a:r>
              <a:rPr lang="nb-NO" sz="1700" dirty="0" err="1" smtClean="0"/>
              <a:t>domains</a:t>
            </a:r>
            <a:r>
              <a:rPr lang="nb-NO" sz="1700" dirty="0" smtClean="0"/>
              <a:t> and </a:t>
            </a:r>
            <a:r>
              <a:rPr lang="nb-NO" sz="1700" dirty="0" err="1" smtClean="0"/>
              <a:t>departments</a:t>
            </a:r>
            <a:endParaRPr lang="nb-NO" sz="1700" dirty="0"/>
          </a:p>
          <a:p>
            <a:r>
              <a:rPr lang="nb-NO" sz="1700" dirty="0" smtClean="0"/>
              <a:t>Close </a:t>
            </a:r>
            <a:r>
              <a:rPr lang="nb-NO" sz="1700" dirty="0" err="1" smtClean="0"/>
              <a:t>collaboration</a:t>
            </a:r>
            <a:r>
              <a:rPr lang="nb-NO" sz="1700" dirty="0" smtClean="0"/>
              <a:t> </a:t>
            </a:r>
            <a:r>
              <a:rPr lang="nb-NO" sz="1700" dirty="0" err="1" smtClean="0"/>
              <a:t>with</a:t>
            </a:r>
            <a:r>
              <a:rPr lang="nb-NO" sz="1700" dirty="0" smtClean="0"/>
              <a:t> </a:t>
            </a:r>
            <a:r>
              <a:rPr lang="nb-NO" sz="1700" dirty="0" err="1" smtClean="0"/>
              <a:t>the</a:t>
            </a:r>
            <a:r>
              <a:rPr lang="nb-NO" sz="1700" dirty="0" smtClean="0"/>
              <a:t> Global </a:t>
            </a:r>
            <a:r>
              <a:rPr lang="nb-NO" sz="1700" dirty="0" err="1" smtClean="0"/>
              <a:t>Burden</a:t>
            </a:r>
            <a:r>
              <a:rPr lang="nb-NO" sz="1700" dirty="0" smtClean="0"/>
              <a:t> </a:t>
            </a:r>
            <a:r>
              <a:rPr lang="nb-NO" sz="1700" dirty="0" err="1" smtClean="0"/>
              <a:t>of</a:t>
            </a:r>
            <a:r>
              <a:rPr lang="nb-NO" sz="1700" dirty="0" smtClean="0"/>
              <a:t> </a:t>
            </a:r>
            <a:r>
              <a:rPr lang="nb-NO" sz="1700" dirty="0" err="1" smtClean="0"/>
              <a:t>Disease</a:t>
            </a:r>
            <a:r>
              <a:rPr lang="nb-NO" sz="1700" dirty="0" smtClean="0"/>
              <a:t> </a:t>
            </a:r>
            <a:r>
              <a:rPr lang="nb-NO" sz="1700" dirty="0" err="1" smtClean="0"/>
              <a:t>project</a:t>
            </a:r>
            <a:r>
              <a:rPr lang="nb-NO" sz="1700" dirty="0" smtClean="0"/>
              <a:t> at </a:t>
            </a:r>
            <a:r>
              <a:rPr lang="nb-NO" sz="1700" dirty="0" err="1" smtClean="0"/>
              <a:t>the</a:t>
            </a:r>
            <a:r>
              <a:rPr lang="nb-NO" sz="1700" dirty="0"/>
              <a:t> </a:t>
            </a:r>
            <a:r>
              <a:rPr lang="nb-NO" sz="1700" dirty="0" err="1"/>
              <a:t>Institute</a:t>
            </a:r>
            <a:r>
              <a:rPr lang="nb-NO" sz="1700" dirty="0"/>
              <a:t> for Health </a:t>
            </a:r>
            <a:r>
              <a:rPr lang="nb-NO" sz="1700" dirty="0" err="1"/>
              <a:t>Metrics</a:t>
            </a:r>
            <a:r>
              <a:rPr lang="nb-NO" sz="1700" dirty="0"/>
              <a:t> and Evaluation (IHME</a:t>
            </a:r>
            <a:r>
              <a:rPr lang="nb-NO" sz="1700" dirty="0" smtClean="0"/>
              <a:t>), </a:t>
            </a:r>
            <a:r>
              <a:rPr lang="nb-NO" sz="1700" dirty="0" err="1" smtClean="0"/>
              <a:t>University</a:t>
            </a:r>
            <a:r>
              <a:rPr lang="nb-NO" sz="1700" dirty="0" smtClean="0"/>
              <a:t> </a:t>
            </a:r>
            <a:r>
              <a:rPr lang="nb-NO" sz="1700" dirty="0" err="1" smtClean="0"/>
              <a:t>of</a:t>
            </a:r>
            <a:r>
              <a:rPr lang="nb-NO" sz="1700" dirty="0" smtClean="0"/>
              <a:t> Washington in Seattle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3418444" y="29316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/>
          <a:srcRect l="36790" r="-36790"/>
          <a:stretch/>
        </p:blipFill>
        <p:spPr>
          <a:xfrm>
            <a:off x="2133407" y="5189773"/>
            <a:ext cx="2939406" cy="11399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135" y="1600200"/>
            <a:ext cx="1085504" cy="119857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754" y="3194319"/>
            <a:ext cx="1092885" cy="16939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4453091"/>
            <a:ext cx="1207242" cy="120724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Bilde 3" descr="Screen Shot 2014-05-23 at 1.18.47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1" y="2339770"/>
            <a:ext cx="1201719" cy="111560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2278231" y="6191209"/>
            <a:ext cx="1257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Stein Emil Vollset</a:t>
            </a:r>
            <a:endParaRPr lang="nb-NO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455300" y="2872123"/>
            <a:ext cx="90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Jonas Kinge</a:t>
            </a:r>
            <a:endParaRPr lang="nb-NO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99571" y="3902806"/>
            <a:ext cx="1108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Mette </a:t>
            </a:r>
            <a:r>
              <a:rPr lang="nb-NO" sz="1200" dirty="0" err="1" smtClean="0"/>
              <a:t>Tollånes</a:t>
            </a:r>
            <a:endParaRPr lang="nb-NO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200628" y="4948990"/>
            <a:ext cx="1177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Vegard </a:t>
            </a:r>
            <a:r>
              <a:rPr lang="nb-NO" sz="1200" dirty="0" err="1" smtClean="0"/>
              <a:t>Skirbekk</a:t>
            </a:r>
            <a:endParaRPr lang="nb-NO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91082" y="5755066"/>
            <a:ext cx="143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Ann Kristin Knudsen</a:t>
            </a:r>
            <a:endParaRPr lang="nb-NO" sz="1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67" y="6661414"/>
            <a:ext cx="214313" cy="214313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5" y="2199488"/>
            <a:ext cx="972260" cy="129796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86737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4356"/>
            <a:ext cx="5715000" cy="17141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41652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7" y="2522245"/>
            <a:ext cx="5638800" cy="22703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65339"/>
            <a:ext cx="5028238" cy="17670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4868236"/>
            <a:ext cx="3809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J </a:t>
            </a:r>
            <a:r>
              <a:rPr lang="en-US" sz="1400" dirty="0" err="1">
                <a:solidFill>
                  <a:schemeClr val="bg1"/>
                </a:solidFill>
              </a:rPr>
              <a:t>Epidemiol</a:t>
            </a:r>
            <a:r>
              <a:rPr lang="en-US" sz="1400" dirty="0">
                <a:solidFill>
                  <a:schemeClr val="bg1"/>
                </a:solidFill>
              </a:rPr>
              <a:t> Community Health 2015</a:t>
            </a:r>
            <a:endParaRPr lang="nb-NO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3890" y="592567"/>
            <a:ext cx="285642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 err="1" smtClean="0"/>
              <a:t>Selected</a:t>
            </a:r>
            <a:r>
              <a:rPr lang="nb-NO" dirty="0" smtClean="0"/>
              <a:t> Centre </a:t>
            </a:r>
            <a:r>
              <a:rPr lang="nb-NO" dirty="0" err="1" smtClean="0"/>
              <a:t>publications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163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3897450" cy="561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533399"/>
            <a:ext cx="3928769" cy="561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6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smtClean="0"/>
              <a:t>Hva is happening in Norway?</a:t>
            </a: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754" y="1676400"/>
            <a:ext cx="8229600" cy="4525963"/>
          </a:xfrm>
        </p:spPr>
        <p:txBody>
          <a:bodyPr/>
          <a:lstStyle/>
          <a:p>
            <a:r>
              <a:rPr lang="nb-NO" sz="2000" dirty="0" err="1" smtClean="0"/>
              <a:t>March</a:t>
            </a:r>
            <a:r>
              <a:rPr lang="nb-NO" sz="2000" dirty="0" smtClean="0"/>
              <a:t> 2016: </a:t>
            </a:r>
            <a:r>
              <a:rPr lang="nb-NO" sz="2000" dirty="0" err="1" smtClean="0"/>
              <a:t>Release</a:t>
            </a:r>
            <a:r>
              <a:rPr lang="nb-NO" sz="2000" dirty="0" smtClean="0"/>
              <a:t> NIPH-report 2016:1 (in Norwegian, 184 </a:t>
            </a:r>
            <a:r>
              <a:rPr lang="nb-NO" sz="2000" dirty="0" err="1" smtClean="0"/>
              <a:t>pages</a:t>
            </a:r>
            <a:r>
              <a:rPr lang="nb-NO" sz="2000" dirty="0" smtClean="0"/>
              <a:t>) </a:t>
            </a:r>
            <a:r>
              <a:rPr lang="nb-NO" sz="2000" dirty="0" err="1" smtClean="0"/>
              <a:t>Disease</a:t>
            </a:r>
            <a:r>
              <a:rPr lang="nb-NO" sz="2000" dirty="0" smtClean="0"/>
              <a:t> </a:t>
            </a:r>
            <a:r>
              <a:rPr lang="nb-NO" sz="2000" dirty="0" err="1" smtClean="0"/>
              <a:t>burden</a:t>
            </a:r>
            <a:r>
              <a:rPr lang="nb-NO" sz="2000" dirty="0" smtClean="0"/>
              <a:t> in Norway 1990-2013 – </a:t>
            </a:r>
            <a:r>
              <a:rPr lang="nb-NO" sz="2000" dirty="0" err="1" smtClean="0"/>
              <a:t>Results</a:t>
            </a:r>
            <a:r>
              <a:rPr lang="nb-NO" sz="2000" dirty="0" smtClean="0"/>
              <a:t> from </a:t>
            </a:r>
            <a:r>
              <a:rPr lang="nb-NO" sz="2000" dirty="0" err="1" smtClean="0"/>
              <a:t>the</a:t>
            </a:r>
            <a:r>
              <a:rPr lang="nb-NO" sz="2000" dirty="0" smtClean="0"/>
              <a:t> Global </a:t>
            </a:r>
            <a:r>
              <a:rPr lang="nb-NO" sz="2000" dirty="0" err="1" smtClean="0"/>
              <a:t>Burden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Diseases</a:t>
            </a:r>
            <a:r>
              <a:rPr lang="nb-NO" sz="2000" dirty="0" smtClean="0"/>
              <a:t>, Injuries, and Risk </a:t>
            </a:r>
            <a:r>
              <a:rPr lang="nb-NO" sz="2000" dirty="0" err="1" smtClean="0"/>
              <a:t>Factors</a:t>
            </a:r>
            <a:r>
              <a:rPr lang="nb-NO" sz="2000" dirty="0" smtClean="0"/>
              <a:t> </a:t>
            </a:r>
            <a:r>
              <a:rPr lang="nb-NO" sz="2000" dirty="0" err="1" smtClean="0"/>
              <a:t>Study</a:t>
            </a:r>
            <a:r>
              <a:rPr lang="nb-NO" sz="2000" dirty="0" smtClean="0"/>
              <a:t> 2013 (GBD 2013)</a:t>
            </a:r>
          </a:p>
          <a:p>
            <a:r>
              <a:rPr lang="nb-NO" sz="2000" dirty="0" err="1" smtClean="0"/>
              <a:t>Contributions</a:t>
            </a:r>
            <a:r>
              <a:rPr lang="nb-NO" sz="2000" dirty="0" smtClean="0"/>
              <a:t> from 28 </a:t>
            </a:r>
            <a:r>
              <a:rPr lang="nb-NO" sz="2000" dirty="0" err="1" smtClean="0"/>
              <a:t>researchers</a:t>
            </a:r>
            <a:r>
              <a:rPr lang="nb-NO" sz="2000" dirty="0" smtClean="0"/>
              <a:t> at NIPH, </a:t>
            </a:r>
            <a:r>
              <a:rPr lang="nb-NO" sz="2000" dirty="0" err="1" smtClean="0"/>
              <a:t>discussion</a:t>
            </a:r>
            <a:r>
              <a:rPr lang="nb-NO" sz="2000" dirty="0" smtClean="0"/>
              <a:t>, </a:t>
            </a:r>
            <a:r>
              <a:rPr lang="nb-NO" sz="2000" dirty="0" err="1" smtClean="0"/>
              <a:t>assessment</a:t>
            </a:r>
            <a:r>
              <a:rPr lang="nb-NO" sz="2000" dirty="0" smtClean="0"/>
              <a:t>, </a:t>
            </a:r>
            <a:r>
              <a:rPr lang="nb-NO" sz="2000" dirty="0" err="1" smtClean="0"/>
              <a:t>presentation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detailed</a:t>
            </a:r>
            <a:r>
              <a:rPr lang="nb-NO" sz="2000" dirty="0" smtClean="0"/>
              <a:t> GBD2013 </a:t>
            </a:r>
            <a:r>
              <a:rPr lang="nb-NO" sz="2000" dirty="0" err="1" smtClean="0"/>
              <a:t>results</a:t>
            </a:r>
            <a:endParaRPr lang="nb-NO" sz="2000" dirty="0" smtClean="0"/>
          </a:p>
          <a:p>
            <a:r>
              <a:rPr lang="nb-NO" sz="2000" dirty="0" err="1" smtClean="0"/>
              <a:t>March</a:t>
            </a:r>
            <a:r>
              <a:rPr lang="nb-NO" sz="2000" dirty="0" smtClean="0"/>
              <a:t> 2016: IHME/NIPH </a:t>
            </a:r>
            <a:r>
              <a:rPr lang="nb-NO" sz="2000" dirty="0" err="1" smtClean="0"/>
              <a:t>publication</a:t>
            </a:r>
            <a:r>
              <a:rPr lang="nb-NO" sz="2000" dirty="0" smtClean="0"/>
              <a:t> (in English); Norway: State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/>
              <a:t>N</a:t>
            </a:r>
            <a:r>
              <a:rPr lang="nb-NO" sz="2000" dirty="0" err="1" smtClean="0"/>
              <a:t>ation’s</a:t>
            </a:r>
            <a:r>
              <a:rPr lang="nb-NO" sz="2000" dirty="0" smtClean="0"/>
              <a:t> Health (http</a:t>
            </a:r>
            <a:r>
              <a:rPr lang="nb-NO" sz="2000" dirty="0"/>
              <a:t>://</a:t>
            </a:r>
            <a:r>
              <a:rPr lang="nb-NO" sz="2000" dirty="0" smtClean="0"/>
              <a:t>www.healthdata.org/policy-report/</a:t>
            </a:r>
            <a:r>
              <a:rPr lang="nb-NO" sz="2000" dirty="0" err="1" smtClean="0"/>
              <a:t>norway</a:t>
            </a:r>
            <a:r>
              <a:rPr lang="nb-NO" sz="2000" dirty="0" smtClean="0"/>
              <a:t>-state-</a:t>
            </a:r>
            <a:r>
              <a:rPr lang="nb-NO" sz="2000" dirty="0" err="1" smtClean="0"/>
              <a:t>nations</a:t>
            </a:r>
            <a:r>
              <a:rPr lang="nb-NO" sz="2000" dirty="0" smtClean="0"/>
              <a:t>-</a:t>
            </a:r>
            <a:r>
              <a:rPr lang="nb-NO" sz="2000" dirty="0" err="1" smtClean="0"/>
              <a:t>health</a:t>
            </a:r>
            <a:r>
              <a:rPr lang="nb-NO" sz="2000" dirty="0" smtClean="0"/>
              <a:t>)</a:t>
            </a:r>
          </a:p>
          <a:p>
            <a:r>
              <a:rPr lang="nb-NO" sz="2000" dirty="0" err="1" smtClean="0"/>
              <a:t>Seeking</a:t>
            </a:r>
            <a:r>
              <a:rPr lang="nb-NO" sz="2000" dirty="0" smtClean="0"/>
              <a:t> permanent (4-year) Centre status  </a:t>
            </a:r>
            <a:r>
              <a:rPr lang="nb-NO" sz="2000" dirty="0" err="1" smtClean="0"/>
              <a:t>with</a:t>
            </a:r>
            <a:r>
              <a:rPr lang="nb-NO" sz="2000" dirty="0" smtClean="0"/>
              <a:t> </a:t>
            </a:r>
            <a:r>
              <a:rPr lang="nb-NO" sz="2000" dirty="0" err="1" smtClean="0"/>
              <a:t>five</a:t>
            </a:r>
            <a:r>
              <a:rPr lang="nb-NO" sz="2000" dirty="0" smtClean="0"/>
              <a:t> </a:t>
            </a:r>
            <a:r>
              <a:rPr lang="nb-NO" sz="2000" dirty="0" err="1" smtClean="0"/>
              <a:t>researchers</a:t>
            </a:r>
            <a:r>
              <a:rPr lang="nb-NO" sz="2000" dirty="0" smtClean="0"/>
              <a:t> at NIPH </a:t>
            </a:r>
          </a:p>
          <a:p>
            <a:r>
              <a:rPr lang="nb-NO" sz="2000" dirty="0" smtClean="0"/>
              <a:t>Planning/</a:t>
            </a:r>
            <a:r>
              <a:rPr lang="nb-NO" sz="2000" dirty="0" err="1" smtClean="0"/>
              <a:t>preparing</a:t>
            </a:r>
            <a:r>
              <a:rPr lang="nb-NO" sz="2000" dirty="0" smtClean="0"/>
              <a:t> sub-</a:t>
            </a:r>
            <a:r>
              <a:rPr lang="nb-NO" sz="2000" dirty="0" err="1" smtClean="0"/>
              <a:t>national</a:t>
            </a:r>
            <a:r>
              <a:rPr lang="nb-NO" sz="2000" dirty="0" smtClean="0"/>
              <a:t> analyses in </a:t>
            </a:r>
            <a:r>
              <a:rPr lang="nb-NO" sz="2000" dirty="0" err="1" smtClean="0"/>
              <a:t>collaboration</a:t>
            </a:r>
            <a:r>
              <a:rPr lang="nb-NO" sz="2000" dirty="0" smtClean="0"/>
              <a:t> </a:t>
            </a:r>
            <a:r>
              <a:rPr lang="nb-NO" sz="2000" dirty="0" err="1" smtClean="0"/>
              <a:t>with</a:t>
            </a:r>
            <a:r>
              <a:rPr lang="nb-NO" sz="2000" dirty="0" smtClean="0"/>
              <a:t> GBD/IHME</a:t>
            </a:r>
          </a:p>
          <a:p>
            <a:r>
              <a:rPr lang="nb-NO" sz="2000" dirty="0" err="1" smtClean="0"/>
              <a:t>Looking</a:t>
            </a:r>
            <a:r>
              <a:rPr lang="nb-NO" sz="2000" dirty="0" smtClean="0"/>
              <a:t> </a:t>
            </a:r>
            <a:r>
              <a:rPr lang="nb-NO" sz="2000" dirty="0" err="1" smtClean="0"/>
              <a:t>into</a:t>
            </a:r>
            <a:r>
              <a:rPr lang="nb-NO" sz="2000" dirty="0" smtClean="0"/>
              <a:t> </a:t>
            </a:r>
            <a:r>
              <a:rPr lang="nb-NO" sz="2000" dirty="0" err="1" smtClean="0"/>
              <a:t>doing</a:t>
            </a:r>
            <a:r>
              <a:rPr lang="nb-NO" sz="2000" dirty="0" smtClean="0"/>
              <a:t> </a:t>
            </a:r>
            <a:r>
              <a:rPr lang="nb-NO" sz="2000" dirty="0" err="1" smtClean="0"/>
              <a:t>detailed</a:t>
            </a:r>
            <a:r>
              <a:rPr lang="nb-NO" sz="2000" dirty="0" smtClean="0"/>
              <a:t> </a:t>
            </a:r>
            <a:r>
              <a:rPr lang="nb-NO" sz="2000" dirty="0" err="1" smtClean="0"/>
              <a:t>health</a:t>
            </a:r>
            <a:r>
              <a:rPr lang="nb-NO" sz="2000" dirty="0" smtClean="0"/>
              <a:t> </a:t>
            </a:r>
            <a:r>
              <a:rPr lang="nb-NO" sz="2000" dirty="0" err="1" smtClean="0"/>
              <a:t>cost</a:t>
            </a:r>
            <a:r>
              <a:rPr lang="nb-NO" sz="2000" dirty="0" smtClean="0"/>
              <a:t> </a:t>
            </a:r>
            <a:r>
              <a:rPr lang="nb-NO" sz="2000" dirty="0" err="1" smtClean="0"/>
              <a:t>analysis</a:t>
            </a:r>
            <a:r>
              <a:rPr lang="nb-NO" sz="2000" dirty="0" smtClean="0"/>
              <a:t> by </a:t>
            </a:r>
            <a:r>
              <a:rPr lang="nb-NO" sz="2000" dirty="0" err="1" smtClean="0"/>
              <a:t>combining</a:t>
            </a:r>
            <a:r>
              <a:rPr lang="nb-NO" sz="2000" dirty="0" smtClean="0"/>
              <a:t> GBD2015 </a:t>
            </a:r>
            <a:r>
              <a:rPr lang="nb-NO" sz="2000" dirty="0" err="1" smtClean="0"/>
              <a:t>results</a:t>
            </a:r>
            <a:r>
              <a:rPr lang="nb-NO" sz="2000" dirty="0" smtClean="0"/>
              <a:t> </a:t>
            </a:r>
            <a:r>
              <a:rPr lang="nb-NO" sz="2000" dirty="0" err="1" smtClean="0"/>
              <a:t>with</a:t>
            </a:r>
            <a:r>
              <a:rPr lang="nb-NO" sz="2000" dirty="0" smtClean="0"/>
              <a:t> </a:t>
            </a:r>
            <a:r>
              <a:rPr lang="nb-NO" sz="2000" dirty="0" err="1" smtClean="0"/>
              <a:t>registry-based</a:t>
            </a:r>
            <a:r>
              <a:rPr lang="nb-NO" sz="2000" dirty="0" smtClean="0"/>
              <a:t> Norwegian </a:t>
            </a:r>
            <a:r>
              <a:rPr lang="nb-NO" sz="2000" dirty="0" err="1" smtClean="0"/>
              <a:t>cost</a:t>
            </a:r>
            <a:r>
              <a:rPr lang="nb-NO" sz="2000" dirty="0" smtClean="0"/>
              <a:t> </a:t>
            </a:r>
            <a:r>
              <a:rPr lang="nb-NO" sz="2000" dirty="0" err="1" smtClean="0"/>
              <a:t>estimates</a:t>
            </a:r>
            <a:endParaRPr lang="nb-NO" sz="2000" dirty="0" smtClean="0"/>
          </a:p>
          <a:p>
            <a:r>
              <a:rPr lang="nb-NO" sz="2000" dirty="0" err="1" smtClean="0"/>
              <a:t>Increasing</a:t>
            </a:r>
            <a:r>
              <a:rPr lang="nb-NO" sz="2000" dirty="0" smtClean="0"/>
              <a:t> </a:t>
            </a:r>
            <a:r>
              <a:rPr lang="nb-NO" sz="2000" dirty="0" err="1" smtClean="0"/>
              <a:t>use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GBD data in Norway: </a:t>
            </a:r>
            <a:r>
              <a:rPr lang="nb-NO" sz="2000" dirty="0" err="1" smtClean="0"/>
              <a:t>Minstry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Health, </a:t>
            </a:r>
            <a:r>
              <a:rPr lang="nb-NO" sz="2000" dirty="0" err="1" smtClean="0"/>
              <a:t>Directorate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Health, Research Council </a:t>
            </a:r>
          </a:p>
        </p:txBody>
      </p:sp>
    </p:spTree>
    <p:extLst>
      <p:ext uri="{BB962C8B-B14F-4D97-AF65-F5344CB8AC3E}">
        <p14:creationId xmlns:p14="http://schemas.microsoft.com/office/powerpoint/2010/main" val="37395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590800"/>
            <a:ext cx="1226894" cy="1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80" y="4191000"/>
            <a:ext cx="1384440" cy="181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280" y="4191000"/>
            <a:ext cx="1282766" cy="181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" t="4849" r="1000" b="6666"/>
          <a:stretch/>
        </p:blipFill>
        <p:spPr bwMode="auto">
          <a:xfrm>
            <a:off x="12789" y="2722897"/>
            <a:ext cx="4668520" cy="111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0" y="3835719"/>
            <a:ext cx="4624754" cy="138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29199"/>
            <a:ext cx="4615755" cy="141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65019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Directorate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Health reports 2016 </a:t>
            </a:r>
          </a:p>
          <a:p>
            <a:pPr algn="ctr"/>
            <a:r>
              <a:rPr lang="nb-NO" sz="2400" dirty="0" smtClean="0"/>
              <a:t>GBD 2013 </a:t>
            </a:r>
            <a:r>
              <a:rPr lang="nb-NO" sz="2400" dirty="0" err="1" smtClean="0"/>
              <a:t>results</a:t>
            </a:r>
            <a:r>
              <a:rPr lang="nb-NO" sz="2400" dirty="0" smtClean="0"/>
              <a:t> </a:t>
            </a:r>
            <a:r>
              <a:rPr lang="nb-NO" sz="2400" dirty="0" err="1" smtClean="0"/>
              <a:t>combined</a:t>
            </a:r>
            <a:r>
              <a:rPr lang="nb-NO" sz="2400" dirty="0" smtClean="0"/>
              <a:t> </a:t>
            </a:r>
            <a:r>
              <a:rPr lang="nb-NO" sz="2400" dirty="0" err="1" smtClean="0"/>
              <a:t>with</a:t>
            </a:r>
            <a:r>
              <a:rPr lang="nb-NO" sz="2400" dirty="0" smtClean="0"/>
              <a:t> relevant Norway </a:t>
            </a:r>
            <a:r>
              <a:rPr lang="nb-NO" sz="2400" dirty="0" err="1" smtClean="0"/>
              <a:t>cost</a:t>
            </a:r>
            <a:r>
              <a:rPr lang="nb-NO" sz="2400" dirty="0" smtClean="0"/>
              <a:t> data (</a:t>
            </a:r>
            <a:r>
              <a:rPr lang="nb-NO" sz="2400" dirty="0" err="1" smtClean="0"/>
              <a:t>with</a:t>
            </a:r>
            <a:r>
              <a:rPr lang="nb-NO" sz="2400" dirty="0" smtClean="0"/>
              <a:t> </a:t>
            </a:r>
            <a:r>
              <a:rPr lang="nb-NO" sz="2400" dirty="0" err="1" smtClean="0"/>
              <a:t>assitance</a:t>
            </a:r>
            <a:r>
              <a:rPr lang="nb-NO" sz="2400" dirty="0" smtClean="0"/>
              <a:t> from Centre for </a:t>
            </a:r>
            <a:r>
              <a:rPr lang="nb-NO" sz="2400" dirty="0" err="1" smtClean="0"/>
              <a:t>Disease</a:t>
            </a:r>
            <a:r>
              <a:rPr lang="nb-NO" sz="2400" dirty="0" smtClean="0"/>
              <a:t> </a:t>
            </a:r>
            <a:r>
              <a:rPr lang="nb-NO" sz="2400" dirty="0" err="1" smtClean="0"/>
              <a:t>Burden</a:t>
            </a:r>
            <a:r>
              <a:rPr lang="nb-NO" sz="2400" dirty="0" smtClean="0"/>
              <a:t>)</a:t>
            </a:r>
            <a:endParaRPr lang="nb-NO" sz="24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457200" y="1300845"/>
            <a:ext cx="79723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nb-NO" dirty="0" err="1" smtClean="0"/>
              <a:t>Societal</a:t>
            </a:r>
            <a:r>
              <a:rPr lang="nb-NO" dirty="0" smtClean="0"/>
              <a:t> </a:t>
            </a:r>
            <a:r>
              <a:rPr lang="nb-NO" dirty="0" err="1" smtClean="0"/>
              <a:t>costs</a:t>
            </a:r>
            <a:r>
              <a:rPr lang="nb-NO" dirty="0" smtClean="0"/>
              <a:t> from </a:t>
            </a:r>
            <a:r>
              <a:rPr lang="nb-NO" dirty="0" err="1" smtClean="0"/>
              <a:t>diseases</a:t>
            </a:r>
            <a:r>
              <a:rPr lang="nb-NO" dirty="0" smtClean="0"/>
              <a:t> and injuries 2013: Health </a:t>
            </a:r>
            <a:r>
              <a:rPr lang="nb-NO" dirty="0" err="1" smtClean="0"/>
              <a:t>care</a:t>
            </a:r>
            <a:r>
              <a:rPr lang="nb-NO" dirty="0" smtClean="0"/>
              <a:t> </a:t>
            </a:r>
            <a:r>
              <a:rPr lang="nb-NO" dirty="0" err="1" smtClean="0"/>
              <a:t>cost</a:t>
            </a:r>
            <a:r>
              <a:rPr lang="nb-NO" dirty="0" smtClean="0"/>
              <a:t> and </a:t>
            </a:r>
            <a:r>
              <a:rPr lang="nb-NO" dirty="0" err="1" smtClean="0"/>
              <a:t>production</a:t>
            </a:r>
            <a:r>
              <a:rPr lang="nb-NO" dirty="0" smtClean="0"/>
              <a:t> </a:t>
            </a:r>
          </a:p>
          <a:p>
            <a:r>
              <a:rPr lang="nb-NO" dirty="0" smtClean="0"/>
              <a:t>loss by </a:t>
            </a:r>
            <a:r>
              <a:rPr lang="nb-NO" dirty="0" err="1" smtClean="0"/>
              <a:t>disease</a:t>
            </a:r>
            <a:r>
              <a:rPr lang="nb-NO" dirty="0" smtClean="0"/>
              <a:t> </a:t>
            </a:r>
            <a:r>
              <a:rPr lang="nb-NO" dirty="0" err="1" smtClean="0"/>
              <a:t>groups</a:t>
            </a:r>
            <a:endParaRPr lang="nb-NO" dirty="0" smtClean="0"/>
          </a:p>
          <a:p>
            <a:r>
              <a:rPr lang="nb-NO" dirty="0" smtClean="0"/>
              <a:t>2. </a:t>
            </a:r>
            <a:r>
              <a:rPr lang="nb-NO" dirty="0" err="1" smtClean="0"/>
              <a:t>Fruit</a:t>
            </a:r>
            <a:r>
              <a:rPr lang="nb-NO" dirty="0" smtClean="0"/>
              <a:t> and </a:t>
            </a:r>
            <a:r>
              <a:rPr lang="nb-NO" dirty="0" err="1" smtClean="0"/>
              <a:t>vegetables</a:t>
            </a:r>
            <a:r>
              <a:rPr lang="nb-NO" dirty="0" smtClean="0"/>
              <a:t> to </a:t>
            </a:r>
            <a:r>
              <a:rPr lang="nb-NO" dirty="0" err="1" smtClean="0"/>
              <a:t>school</a:t>
            </a:r>
            <a:r>
              <a:rPr lang="nb-NO" dirty="0" smtClean="0"/>
              <a:t> </a:t>
            </a:r>
            <a:r>
              <a:rPr lang="nb-NO" dirty="0" err="1" smtClean="0"/>
              <a:t>children</a:t>
            </a:r>
            <a:r>
              <a:rPr lang="nb-NO" dirty="0" smtClean="0"/>
              <a:t> – </a:t>
            </a:r>
            <a:r>
              <a:rPr lang="nb-NO" dirty="0" err="1" smtClean="0"/>
              <a:t>health</a:t>
            </a:r>
            <a:r>
              <a:rPr lang="nb-NO" dirty="0" smtClean="0"/>
              <a:t> </a:t>
            </a:r>
            <a:r>
              <a:rPr lang="nb-NO" dirty="0" err="1" smtClean="0"/>
              <a:t>economic</a:t>
            </a:r>
            <a:r>
              <a:rPr lang="nb-NO" dirty="0" smtClean="0"/>
              <a:t> </a:t>
            </a:r>
            <a:r>
              <a:rPr lang="nb-NO" dirty="0" err="1" smtClean="0"/>
              <a:t>assessment</a:t>
            </a:r>
            <a:endParaRPr lang="nb-NO" dirty="0" smtClean="0"/>
          </a:p>
          <a:p>
            <a:r>
              <a:rPr lang="nb-NO" dirty="0" smtClean="0"/>
              <a:t>3. </a:t>
            </a:r>
            <a:r>
              <a:rPr lang="nb-NO" dirty="0" err="1" smtClean="0"/>
              <a:t>Societal</a:t>
            </a:r>
            <a:r>
              <a:rPr lang="nb-NO" dirty="0" smtClean="0"/>
              <a:t> </a:t>
            </a:r>
            <a:r>
              <a:rPr lang="nb-NO" dirty="0" err="1" smtClean="0"/>
              <a:t>gains</a:t>
            </a:r>
            <a:r>
              <a:rPr lang="nb-NO" dirty="0" smtClean="0"/>
              <a:t> by </a:t>
            </a:r>
            <a:r>
              <a:rPr lang="nb-NO" dirty="0" err="1" smtClean="0"/>
              <a:t>adherance</a:t>
            </a:r>
            <a:r>
              <a:rPr lang="nb-NO" dirty="0" smtClean="0"/>
              <a:t> to </a:t>
            </a:r>
            <a:r>
              <a:rPr lang="nb-NO" dirty="0" err="1" smtClean="0"/>
              <a:t>dietary</a:t>
            </a:r>
            <a:r>
              <a:rPr lang="nb-NO" dirty="0" smtClean="0"/>
              <a:t> guidelines from </a:t>
            </a:r>
            <a:r>
              <a:rPr lang="nb-NO" dirty="0" err="1" smtClean="0"/>
              <a:t>Directorate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Health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66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r>
              <a:rPr lang="nb-NO" dirty="0" smtClean="0"/>
              <a:t>The Norwegian </a:t>
            </a:r>
            <a:r>
              <a:rPr lang="nb-NO" dirty="0" err="1" smtClean="0"/>
              <a:t>BoD</a:t>
            </a:r>
            <a:r>
              <a:rPr lang="nb-NO" dirty="0" smtClean="0"/>
              <a:t> 2013</a:t>
            </a:r>
            <a:br>
              <a:rPr lang="nb-NO" dirty="0" smtClean="0"/>
            </a:br>
            <a:r>
              <a:rPr lang="nb-NO" dirty="0" smtClean="0"/>
              <a:t>from NIPH report 20016:1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(</a:t>
            </a:r>
            <a:r>
              <a:rPr lang="nb-NO" sz="3600" dirty="0" smtClean="0"/>
              <a:t>GBD</a:t>
            </a:r>
            <a:r>
              <a:rPr lang="nb-NO" dirty="0" smtClean="0"/>
              <a:t> </a:t>
            </a:r>
            <a:r>
              <a:rPr lang="nb-NO" sz="3600" dirty="0" smtClean="0"/>
              <a:t>2015-numbers </a:t>
            </a:r>
            <a:r>
              <a:rPr lang="nb-NO" sz="3600" dirty="0" err="1" smtClean="0"/>
              <a:t>third</a:t>
            </a:r>
            <a:r>
              <a:rPr lang="nb-NO" sz="3600" dirty="0" smtClean="0"/>
              <a:t> quarter2016)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8421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747</Words>
  <Application>Microsoft Office PowerPoint</Application>
  <PresentationFormat>On-screen Show 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FHI</vt:lpstr>
      <vt:lpstr>Burden of Disease work in Norway –  Centre for Disease Burden at the Norwegian Institute of Public Health     </vt:lpstr>
      <vt:lpstr>Norwegian Institute of Public Health (NIPH)</vt:lpstr>
      <vt:lpstr>NIPH Organisation</vt:lpstr>
      <vt:lpstr>Centre for Disease Burden at the Norwegian Institute of Public Health (NIPH)</vt:lpstr>
      <vt:lpstr>PowerPoint Presentation</vt:lpstr>
      <vt:lpstr>PowerPoint Presentation</vt:lpstr>
      <vt:lpstr>Hva is happening in Norway?</vt:lpstr>
      <vt:lpstr>PowerPoint Presentation</vt:lpstr>
      <vt:lpstr>The Norwegian BoD 2013 from NIPH report 20016:1    (GBD 2015-numbers third quarter2016)</vt:lpstr>
      <vt:lpstr>PowerPoint Presentation</vt:lpstr>
      <vt:lpstr>Kosthold: mer planter og mindre salt</vt:lpstr>
      <vt:lpstr>NIPH – future directions</vt:lpstr>
      <vt:lpstr>Nordic BoD collaboration</vt:lpstr>
    </vt:vector>
  </TitlesOfParts>
  <Company>UiB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interest for HUNT4</dc:title>
  <dc:creator>Stein Emil Vollset</dc:creator>
  <cp:lastModifiedBy>Diane Stockton</cp:lastModifiedBy>
  <cp:revision>103</cp:revision>
  <dcterms:created xsi:type="dcterms:W3CDTF">2015-06-10T08:19:14Z</dcterms:created>
  <dcterms:modified xsi:type="dcterms:W3CDTF">2016-09-20T09:29:03Z</dcterms:modified>
</cp:coreProperties>
</file>