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6"/>
  </p:notesMasterIdLst>
  <p:sldIdLst>
    <p:sldId id="256" r:id="rId3"/>
    <p:sldId id="297" r:id="rId4"/>
    <p:sldId id="300" r:id="rId5"/>
    <p:sldId id="303" r:id="rId6"/>
    <p:sldId id="304" r:id="rId7"/>
    <p:sldId id="288" r:id="rId8"/>
    <p:sldId id="305" r:id="rId9"/>
    <p:sldId id="306" r:id="rId10"/>
    <p:sldId id="307" r:id="rId11"/>
    <p:sldId id="310" r:id="rId12"/>
    <p:sldId id="311" r:id="rId13"/>
    <p:sldId id="308" r:id="rId14"/>
    <p:sldId id="30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139" autoAdjust="0"/>
  </p:normalViewPr>
  <p:slideViewPr>
    <p:cSldViewPr>
      <p:cViewPr varScale="1">
        <p:scale>
          <a:sx n="69" d="100"/>
          <a:sy n="69" d="100"/>
        </p:scale>
        <p:origin x="-1518" y="-10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D1F8E-06A5-4C58-9A3B-62878B291D76}" type="datetimeFigureOut">
              <a:rPr lang="en-GB" smtClean="0"/>
              <a:t>15/09/2016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B5D66-155A-4C5B-A1FB-DD426BCAF80D}" type="slidenum">
              <a:rPr lang="en-GB" smtClean="0"/>
              <a:t>‹#›</a:t>
            </a:fld>
            <a:endParaRPr lang="en-GB" dirty="0"/>
          </a:p>
        </p:txBody>
      </p:sp>
    </p:spTree>
    <p:extLst>
      <p:ext uri="{BB962C8B-B14F-4D97-AF65-F5344CB8AC3E}">
        <p14:creationId xmlns:p14="http://schemas.microsoft.com/office/powerpoint/2010/main" val="94519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2B5D66-155A-4C5B-A1FB-DD426BCAF80D}" type="slidenum">
              <a:rPr lang="en-GB" smtClean="0"/>
              <a:t>2</a:t>
            </a:fld>
            <a:endParaRPr lang="en-GB" dirty="0"/>
          </a:p>
        </p:txBody>
      </p:sp>
    </p:spTree>
    <p:extLst>
      <p:ext uri="{BB962C8B-B14F-4D97-AF65-F5344CB8AC3E}">
        <p14:creationId xmlns:p14="http://schemas.microsoft.com/office/powerpoint/2010/main" val="217596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2B5D66-155A-4C5B-A1FB-DD426BCAF80D}" type="slidenum">
              <a:rPr lang="en-GB" smtClean="0"/>
              <a:t>4</a:t>
            </a:fld>
            <a:endParaRPr lang="en-GB" dirty="0"/>
          </a:p>
        </p:txBody>
      </p:sp>
    </p:spTree>
    <p:extLst>
      <p:ext uri="{BB962C8B-B14F-4D97-AF65-F5344CB8AC3E}">
        <p14:creationId xmlns:p14="http://schemas.microsoft.com/office/powerpoint/2010/main" val="217596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Gill Sans MT" panose="020B0502020104020203" pitchFamily="34" charset="0"/>
            </a:endParaRPr>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Gill Sans MT" panose="020B0502020104020203" pitchFamily="34" charset="0"/>
              <a:ea typeface="+mn-ea"/>
              <a:cs typeface="+mn-cs"/>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latin typeface="Gill Sans MT" panose="020B05020201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Gill Sans MT" panose="020B0502020104020203" pitchFamily="34" charset="0"/>
            </a:endParaRPr>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latin typeface="Gill Sans MT" panose="020B0502020104020203" pitchFamily="34" charset="0"/>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latin typeface="Gill Sans MT" panose="020B05020201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Rectangle 6"/>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sp>
        <p:nvSpPr>
          <p:cNvPr id="8" name="Rectangle 7"/>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panose="020B0502020104020203" pitchFamily="34" charset="0"/>
            </a:endParaRPr>
          </a:p>
        </p:txBody>
      </p:sp>
      <p:pic>
        <p:nvPicPr>
          <p:cNvPr id="9" name="Picture 8" descr="PHE_3268_SML_AW.png"/>
          <p:cNvPicPr>
            <a:picLocks noChangeAspect="1"/>
          </p:cNvPicPr>
          <p:nvPr userDrawn="1"/>
        </p:nvPicPr>
        <p:blipFill>
          <a:blip r:embed="rId3"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174145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atin typeface="Gill Sans MT" panose="020B0502020104020203" pitchFamily="34" charset="0"/>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Gill Sans MT" panose="020B0502020104020203"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7" name="Picture 6"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97596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7" name="Picture 6"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08339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284777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02063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7" name="Picture 6"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117322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107298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sp>
        <p:nvSpPr>
          <p:cNvPr id="9" name="Rectangle 8"/>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400696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spTree>
    <p:extLst>
      <p:ext uri="{BB962C8B-B14F-4D97-AF65-F5344CB8AC3E}">
        <p14:creationId xmlns:p14="http://schemas.microsoft.com/office/powerpoint/2010/main" val="276588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31587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196752"/>
            <a:ext cx="8028000" cy="648072"/>
          </a:xfrm>
        </p:spPr>
        <p:txBody>
          <a:bodyPr anchor="t" anchorCtr="0">
            <a:normAutofit/>
          </a:bodyPr>
          <a:lstStyle>
            <a:lvl1pPr algn="l" rtl="0" eaLnBrk="0" fontAlgn="base" hangingPunct="0">
              <a:spcBef>
                <a:spcPct val="0"/>
              </a:spcBef>
              <a:spcAft>
                <a:spcPct val="0"/>
              </a:spcAft>
              <a:defRPr lang="en-US" sz="3200" kern="1200" spc="-150" baseline="0" dirty="0">
                <a:solidFill>
                  <a:srgbClr val="00AE9E"/>
                </a:solidFill>
                <a:latin typeface="Gill Sans MT" panose="020B0502020104020203" pitchFamily="34" charset="0"/>
                <a:ea typeface="ヒラギノ角ゴ Pro W3" pitchFamily="84" charset="-128"/>
                <a:cs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1916832"/>
            <a:ext cx="8028000" cy="4248472"/>
          </a:xfrm>
        </p:spPr>
        <p:txBody>
          <a:bodyPr/>
          <a:lstStyle>
            <a:lvl1pPr>
              <a:spcBef>
                <a:spcPts val="1200"/>
              </a:spcBef>
              <a:defRPr sz="1800" b="0">
                <a:solidFill>
                  <a:schemeClr val="tx1"/>
                </a:solidFill>
                <a:latin typeface="Gill Sans MT" panose="020B0502020104020203" pitchFamily="34" charset="0"/>
              </a:defRPr>
            </a:lvl1pPr>
            <a:lvl2pPr>
              <a:defRPr>
                <a:latin typeface="Gill Sans MT" panose="020B0502020104020203" pitchFamily="34" charset="0"/>
              </a:defRPr>
            </a:lvl2pPr>
            <a:lvl4pPr>
              <a:defRPr>
                <a:latin typeface="Gill Sans MT" panose="020B0502020104020203" pitchFamily="34" charset="0"/>
              </a:defRPr>
            </a:lvl4pPr>
            <a:lvl5pPr>
              <a:defRPr>
                <a:latin typeface="Gill Sans MT" panose="020B0502020104020203" pitchFamily="34" charset="0"/>
              </a:defRPr>
            </a:lvl5pPr>
            <a:lvl6pPr>
              <a:defRPr>
                <a:latin typeface="Gill Sans MT" panose="020B0502020104020203" pitchFamily="34" charset="0"/>
              </a:defRPr>
            </a:lvl6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433462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225166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solidFill>
                  <a:prstClr val="white"/>
                </a:solidFill>
              </a:rPr>
              <a:t>PHE's Burden of Disease programme</a:t>
            </a:r>
            <a:endParaRPr lang="en-US" dirty="0">
              <a:solidFill>
                <a:prstClr val="white"/>
              </a:solidFill>
            </a:endParaRPr>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extLst>
      <p:ext uri="{BB962C8B-B14F-4D97-AF65-F5344CB8AC3E}">
        <p14:creationId xmlns:p14="http://schemas.microsoft.com/office/powerpoint/2010/main" val="130542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B8DE9359-C672-4788-A4A2-8E29E8EF4EF3}" type="slidenum">
              <a:rPr lang="en-GB" smtClean="0"/>
              <a:t>‹#›</a:t>
            </a:fld>
            <a:endParaRPr lang="en-GB"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t>Burden of Disease Methodological Workshop</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B8DE9359-C672-4788-A4A2-8E29E8EF4EF3}" type="slidenum">
              <a:rPr lang="en-GB" smtClean="0"/>
              <a:t>‹#›</a:t>
            </a:fld>
            <a:endParaRPr lang="en-GB"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t>Burden of Disease Methodological Workshop</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B8DE9359-C672-4788-A4A2-8E29E8EF4EF3}" type="slidenum">
              <a:rPr lang="en-GB" smtClean="0"/>
              <a:t>‹#›</a:t>
            </a:fld>
            <a:endParaRPr lang="en-GB"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t>Burden of Disease Methodological Workshop</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fld id="{B8DE9359-C672-4788-A4A2-8E29E8EF4EF3}" type="slidenum">
              <a:rPr lang="en-GB" smtClean="0"/>
              <a:t>‹#›</a:t>
            </a:fld>
            <a:endParaRPr lang="en-GB"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r>
              <a:rPr lang="en-GB" smtClean="0"/>
              <a:t>Burden of Disease Methodological Workshop</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fld id="{B8DE9359-C672-4788-A4A2-8E29E8EF4EF3}" type="slidenum">
              <a:rPr lang="en-GB" smtClean="0"/>
              <a:t>‹#›</a:t>
            </a:fld>
            <a:endParaRPr lang="en-GB"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r>
              <a:rPr lang="en-GB" smtClean="0"/>
              <a:t>Burden of Disease Methodological Workshop</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Gill Sans MT" panose="020B0502020104020203" pitchFamily="34" charset="0"/>
              </a:defRPr>
            </a:lvl1pPr>
          </a:lstStyle>
          <a:p>
            <a:fld id="{B8DE9359-C672-4788-A4A2-8E29E8EF4EF3}" type="slidenum">
              <a:rPr lang="en-GB" smtClean="0"/>
              <a:pPr/>
              <a:t>‹#›</a:t>
            </a:fld>
            <a:endParaRPr lang="en-GB"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Gill Sans MT" panose="020B0502020104020203" pitchFamily="34" charset="0"/>
                <a:ea typeface="+mn-ea"/>
                <a:cs typeface="+mn-cs"/>
              </a:defRPr>
            </a:lvl1pPr>
          </a:lstStyle>
          <a:p>
            <a:r>
              <a:rPr lang="en-GB" smtClean="0"/>
              <a:t>Burden of Disease Methodological Workshop</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0" fontAlgn="base" hangingPunct="0">
        <a:spcBef>
          <a:spcPct val="0"/>
        </a:spcBef>
        <a:spcAft>
          <a:spcPct val="0"/>
        </a:spcAft>
        <a:defRPr sz="4000" kern="1200" spc="-15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marL="354013" indent="-176213" algn="l" rtl="0" eaLnBrk="0" fontAlgn="base" hangingPunct="0">
        <a:spcBef>
          <a:spcPts val="600"/>
        </a:spcBef>
        <a:spcAft>
          <a:spcPct val="0"/>
        </a:spcAft>
        <a:defRPr kern="1200" baseline="0">
          <a:solidFill>
            <a:schemeClr val="tx1"/>
          </a:solidFill>
          <a:latin typeface="Gill Sans MT" panose="020B0502020104020203"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Gill Sans MT" panose="020B0502020104020203"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Gill Sans MT" panose="020B0502020104020203"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Gill Sans MT" panose="020B0502020104020203"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Gill Sans MT" panose="020B0502020104020203" pitchFamily="34" charset="0"/>
              </a:defRPr>
            </a:lvl1pPr>
          </a:lstStyle>
          <a:p>
            <a:fld id="{E051598E-9D06-4046-8EF2-7702044C4E81}" type="slidenum">
              <a:rPr lang="en-US" smtClean="0">
                <a:solidFill>
                  <a:prstClr val="white"/>
                </a:solidFill>
              </a:rPr>
              <a:pPr/>
              <a:t>‹#›</a:t>
            </a:fld>
            <a:r>
              <a:rPr lang="en-US" smtClean="0">
                <a:solidFill>
                  <a:prstClr val="white"/>
                </a:solidFill>
              </a:rPr>
              <a:t> </a:t>
            </a:r>
            <a:endParaRPr lang="en-US" dirty="0">
              <a:solidFill>
                <a:prstClr val="white"/>
              </a:solidFill>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Gill Sans MT" panose="020B0502020104020203" pitchFamily="34" charset="0"/>
                <a:ea typeface="+mn-ea"/>
                <a:cs typeface="+mn-cs"/>
              </a:defRPr>
            </a:lvl1pPr>
          </a:lstStyle>
          <a:p>
            <a:r>
              <a:rPr lang="en-GB" smtClean="0">
                <a:solidFill>
                  <a:prstClr val="white"/>
                </a:solidFill>
              </a:rPr>
              <a:t>PHE's Burden of Disease programme</a:t>
            </a:r>
            <a:endParaRPr lang="en-US" dirty="0">
              <a:solidFill>
                <a:prstClr val="white"/>
              </a:solidFill>
            </a:endParaRPr>
          </a:p>
        </p:txBody>
      </p:sp>
    </p:spTree>
    <p:extLst>
      <p:ext uri="{BB962C8B-B14F-4D97-AF65-F5344CB8AC3E}">
        <p14:creationId xmlns:p14="http://schemas.microsoft.com/office/powerpoint/2010/main" val="16508945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dt="0"/>
  <p:txStyles>
    <p:titleStyle>
      <a:lvl1pPr algn="l" rtl="0" eaLnBrk="1" fontAlgn="base" hangingPunct="1">
        <a:spcBef>
          <a:spcPct val="0"/>
        </a:spcBef>
        <a:spcAft>
          <a:spcPct val="0"/>
        </a:spcAft>
        <a:defRPr sz="4000" kern="1200" spc="-15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marL="354013" indent="-176213" algn="l" rtl="0" eaLnBrk="1" fontAlgn="base" hangingPunct="1">
        <a:spcBef>
          <a:spcPts val="600"/>
        </a:spcBef>
        <a:spcAft>
          <a:spcPct val="0"/>
        </a:spcAft>
        <a:defRPr kern="1200" baseline="0">
          <a:solidFill>
            <a:schemeClr val="tx1"/>
          </a:solidFill>
          <a:latin typeface="Gill Sans MT" panose="020B0502020104020203"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Gill Sans MT" panose="020B0502020104020203"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Gill Sans MT" panose="020B0502020104020203"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Gill Sans MT" panose="020B0502020104020203"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2520280"/>
          </a:xfrm>
        </p:spPr>
        <p:txBody>
          <a:bodyPr/>
          <a:lstStyle/>
          <a:p>
            <a:r>
              <a:rPr lang="en-GB" sz="3600" b="1" dirty="0" smtClean="0"/>
              <a:t>Burden </a:t>
            </a:r>
            <a:r>
              <a:rPr lang="en-GB" sz="3600" b="1" dirty="0"/>
              <a:t>of Disease: </a:t>
            </a:r>
            <a:r>
              <a:rPr lang="en-GB" sz="3600" b="1" dirty="0" smtClean="0"/>
              <a:t/>
            </a:r>
            <a:br>
              <a:rPr lang="en-GB" sz="3600" b="1" dirty="0" smtClean="0"/>
            </a:br>
            <a:r>
              <a:rPr lang="en-GB" sz="3600" b="1" dirty="0" smtClean="0"/>
              <a:t>Methodological </a:t>
            </a:r>
            <a:r>
              <a:rPr lang="en-GB" sz="3600" b="1" dirty="0"/>
              <a:t>Workshop </a:t>
            </a:r>
            <a:r>
              <a:rPr lang="en-GB" sz="3600" dirty="0"/>
              <a:t/>
            </a:r>
            <a:br>
              <a:rPr lang="en-GB" sz="3600" dirty="0"/>
            </a:br>
            <a:r>
              <a:rPr lang="en-GB" sz="3600" dirty="0" smtClean="0"/>
              <a:t/>
            </a:r>
            <a:br>
              <a:rPr lang="en-GB" sz="3600" dirty="0" smtClean="0"/>
            </a:br>
            <a:r>
              <a:rPr lang="en-GB" sz="2800" b="1" dirty="0" smtClean="0"/>
              <a:t>15th </a:t>
            </a:r>
            <a:r>
              <a:rPr lang="en-GB" sz="2800" b="1" dirty="0"/>
              <a:t>and 16th September </a:t>
            </a:r>
            <a:r>
              <a:rPr lang="en-GB" sz="2800" dirty="0"/>
              <a:t/>
            </a:r>
            <a:br>
              <a:rPr lang="en-GB" sz="2800" dirty="0"/>
            </a:br>
            <a:r>
              <a:rPr lang="en-GB" sz="2800" b="1" dirty="0"/>
              <a:t>Royal Society of Edinburgh, Scotland </a:t>
            </a:r>
            <a:endParaRPr lang="en-GB" sz="2800" dirty="0"/>
          </a:p>
        </p:txBody>
      </p:sp>
      <p:sp>
        <p:nvSpPr>
          <p:cNvPr id="3" name="Subtitle 2"/>
          <p:cNvSpPr>
            <a:spLocks noGrp="1"/>
          </p:cNvSpPr>
          <p:nvPr>
            <p:ph type="subTitle" idx="1"/>
          </p:nvPr>
        </p:nvSpPr>
        <p:spPr/>
        <p:txBody>
          <a:bodyPr/>
          <a:lstStyle/>
          <a:p>
            <a:r>
              <a:rPr lang="en-GB" dirty="0" smtClean="0"/>
              <a:t>Jürgen C Schmidt, Deputy Head, Public Health Data Science</a:t>
            </a:r>
            <a:endParaRPr lang="en-GB" dirty="0"/>
          </a:p>
        </p:txBody>
      </p:sp>
    </p:spTree>
    <p:extLst>
      <p:ext uri="{BB962C8B-B14F-4D97-AF65-F5344CB8AC3E}">
        <p14:creationId xmlns:p14="http://schemas.microsoft.com/office/powerpoint/2010/main" val="3964170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208" y="476672"/>
            <a:ext cx="2141792" cy="548832"/>
          </a:xfrm>
        </p:spPr>
        <p:txBody>
          <a:bodyPr>
            <a:normAutofit/>
          </a:bodyPr>
          <a:lstStyle/>
          <a:p>
            <a:pPr algn="r"/>
            <a:r>
              <a:rPr lang="en-GB" sz="3200" dirty="0" smtClean="0"/>
              <a:t>Infographics/1</a:t>
            </a:r>
            <a:endParaRPr lang="en-GB" sz="3200" dirty="0"/>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10</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340768"/>
            <a:ext cx="69865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55109" y="3244334"/>
            <a:ext cx="1475404" cy="369332"/>
          </a:xfrm>
          <a:prstGeom prst="rect">
            <a:avLst/>
          </a:prstGeom>
        </p:spPr>
        <p:txBody>
          <a:bodyPr wrap="none">
            <a:spAutoFit/>
          </a:bodyPr>
          <a:lstStyle/>
          <a:p>
            <a:r>
              <a:rPr lang="en-GB" dirty="0">
                <a:latin typeface="Gill Sans MT" panose="020B0502020104020203" pitchFamily="34" charset="0"/>
              </a:rPr>
              <a:t>Infographics/1</a:t>
            </a:r>
          </a:p>
        </p:txBody>
      </p:sp>
    </p:spTree>
    <p:extLst>
      <p:ext uri="{BB962C8B-B14F-4D97-AF65-F5344CB8AC3E}">
        <p14:creationId xmlns:p14="http://schemas.microsoft.com/office/powerpoint/2010/main" val="4223920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476672"/>
            <a:ext cx="2213800" cy="620840"/>
          </a:xfrm>
        </p:spPr>
        <p:txBody>
          <a:bodyPr>
            <a:normAutofit/>
          </a:bodyPr>
          <a:lstStyle/>
          <a:p>
            <a:pPr algn="r"/>
            <a:r>
              <a:rPr lang="en-GB" sz="3200" dirty="0" smtClean="0"/>
              <a:t>Infographics/2</a:t>
            </a:r>
            <a:endParaRPr lang="en-GB" sz="3200" dirty="0"/>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11</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7" name="Picture 6" descr="slide_10_Risk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68760"/>
            <a:ext cx="6984776" cy="500977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8752"/>
            <a:ext cx="66690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33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548680"/>
            <a:ext cx="4590064" cy="620840"/>
          </a:xfrm>
        </p:spPr>
        <p:txBody>
          <a:bodyPr>
            <a:normAutofit/>
          </a:bodyPr>
          <a:lstStyle/>
          <a:p>
            <a:pPr algn="r"/>
            <a:r>
              <a:rPr lang="en-GB" sz="3200" spc="-100" dirty="0" smtClean="0"/>
              <a:t>next steps for England’s GBD</a:t>
            </a:r>
            <a:endParaRPr lang="en-GB" sz="3200" dirty="0"/>
          </a:p>
        </p:txBody>
      </p:sp>
      <p:sp>
        <p:nvSpPr>
          <p:cNvPr id="3" name="Content Placeholder 2"/>
          <p:cNvSpPr>
            <a:spLocks noGrp="1"/>
          </p:cNvSpPr>
          <p:nvPr>
            <p:ph sz="half" idx="1"/>
          </p:nvPr>
        </p:nvSpPr>
        <p:spPr>
          <a:xfrm>
            <a:off x="467544" y="1556792"/>
            <a:ext cx="8280920" cy="4464496"/>
          </a:xfrm>
        </p:spPr>
        <p:txBody>
          <a:bodyPr/>
          <a:lstStyle/>
          <a:p>
            <a:pPr>
              <a:spcBef>
                <a:spcPts val="600"/>
              </a:spcBef>
              <a:buFont typeface="Arial" panose="020B0604020202020204" pitchFamily="34" charset="0"/>
              <a:buChar char="•"/>
            </a:pPr>
            <a:r>
              <a:rPr lang="en-GB" sz="2400" dirty="0">
                <a:solidFill>
                  <a:schemeClr val="tx1"/>
                </a:solidFill>
              </a:rPr>
              <a:t>Enhanced data sources (e.g.: on distribution of causes of morbidity) – routine data and surveys</a:t>
            </a:r>
          </a:p>
          <a:p>
            <a:pPr>
              <a:spcBef>
                <a:spcPts val="600"/>
              </a:spcBef>
              <a:buFont typeface="Arial" panose="020B0604020202020204" pitchFamily="34" charset="0"/>
              <a:buChar char="•"/>
            </a:pPr>
            <a:r>
              <a:rPr lang="en-GB" sz="2400" dirty="0">
                <a:solidFill>
                  <a:schemeClr val="tx1"/>
                </a:solidFill>
              </a:rPr>
              <a:t>Break-down of data at local level – regions to </a:t>
            </a:r>
            <a:r>
              <a:rPr lang="en-GB" sz="2400" dirty="0" smtClean="0">
                <a:solidFill>
                  <a:schemeClr val="tx1"/>
                </a:solidFill>
              </a:rPr>
              <a:t>local authorities</a:t>
            </a:r>
            <a:endParaRPr lang="en-GB" sz="2400" dirty="0">
              <a:solidFill>
                <a:schemeClr val="tx1"/>
              </a:solidFill>
            </a:endParaRPr>
          </a:p>
          <a:p>
            <a:pPr>
              <a:spcBef>
                <a:spcPts val="600"/>
              </a:spcBef>
              <a:buFont typeface="Arial" panose="020B0604020202020204" pitchFamily="34" charset="0"/>
              <a:buChar char="•"/>
            </a:pPr>
            <a:r>
              <a:rPr lang="en-GB" sz="2400" dirty="0">
                <a:solidFill>
                  <a:schemeClr val="tx1"/>
                </a:solidFill>
              </a:rPr>
              <a:t>GBD data to model future projections and resource planning</a:t>
            </a:r>
          </a:p>
          <a:p>
            <a:pPr>
              <a:spcBef>
                <a:spcPts val="600"/>
              </a:spcBef>
              <a:buFont typeface="Arial" panose="020B0604020202020204" pitchFamily="34" charset="0"/>
              <a:buChar char="•"/>
            </a:pPr>
            <a:r>
              <a:rPr lang="en-GB" sz="2400" dirty="0">
                <a:solidFill>
                  <a:schemeClr val="tx1"/>
                </a:solidFill>
              </a:rPr>
              <a:t>Incorporate analysis of socio-economic determinants </a:t>
            </a:r>
          </a:p>
          <a:p>
            <a:pPr>
              <a:spcBef>
                <a:spcPts val="600"/>
              </a:spcBef>
              <a:buFont typeface="Arial" panose="020B0604020202020204" pitchFamily="34" charset="0"/>
              <a:buChar char="•"/>
            </a:pPr>
            <a:r>
              <a:rPr lang="en-GB" sz="2400" dirty="0">
                <a:solidFill>
                  <a:schemeClr val="tx1"/>
                </a:solidFill>
              </a:rPr>
              <a:t>Research questions around impact of deprivation, climate change, specific conditions  or risk factors (mental health, neurological conditions, air pollution), </a:t>
            </a:r>
            <a:r>
              <a:rPr lang="en-US" sz="2400" dirty="0">
                <a:solidFill>
                  <a:schemeClr val="tx1"/>
                </a:solidFill>
              </a:rPr>
              <a:t>Interaction of health and care systems</a:t>
            </a:r>
            <a:endParaRPr lang="en-GB" sz="2400" dirty="0">
              <a:solidFill>
                <a:schemeClr val="tx1"/>
              </a:solidFill>
            </a:endParaRPr>
          </a:p>
          <a:p>
            <a:pPr>
              <a:spcBef>
                <a:spcPts val="600"/>
              </a:spcBef>
              <a:buFont typeface="Arial" panose="020B0604020202020204" pitchFamily="34" charset="0"/>
              <a:buChar char="•"/>
            </a:pPr>
            <a:r>
              <a:rPr lang="en-GB" sz="2400" dirty="0">
                <a:solidFill>
                  <a:schemeClr val="tx1"/>
                </a:solidFill>
              </a:rPr>
              <a:t>Encourage users to explore the wealth of data in GBD on the web site and the interactive tool</a:t>
            </a:r>
          </a:p>
          <a:p>
            <a:pPr marL="0" indent="0">
              <a:spcBef>
                <a:spcPts val="600"/>
              </a:spcBef>
            </a:pPr>
            <a:endParaRPr lang="en-GB" dirty="0">
              <a:solidFill>
                <a:schemeClr val="tx1"/>
              </a:solidFill>
            </a:endParaRPr>
          </a:p>
          <a:p>
            <a:pPr marL="0" indent="0">
              <a:spcBef>
                <a:spcPts val="600"/>
              </a:spcBef>
            </a:pPr>
            <a:endParaRPr lang="en-GB" dirty="0">
              <a:solidFill>
                <a:schemeClr val="tx1"/>
              </a:solidFill>
            </a:endParaRPr>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12</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spTree>
    <p:extLst>
      <p:ext uri="{BB962C8B-B14F-4D97-AF65-F5344CB8AC3E}">
        <p14:creationId xmlns:p14="http://schemas.microsoft.com/office/powerpoint/2010/main" val="65720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176" y="620688"/>
            <a:ext cx="2429824" cy="620840"/>
          </a:xfrm>
        </p:spPr>
        <p:txBody>
          <a:bodyPr>
            <a:normAutofit/>
          </a:bodyPr>
          <a:lstStyle/>
          <a:p>
            <a:pPr algn="r"/>
            <a:r>
              <a:rPr lang="en-GB" sz="3200" dirty="0" smtClean="0"/>
              <a:t>This workshop</a:t>
            </a:r>
            <a:endParaRPr lang="en-GB" sz="3200" dirty="0"/>
          </a:p>
        </p:txBody>
      </p:sp>
      <p:sp>
        <p:nvSpPr>
          <p:cNvPr id="3" name="Content Placeholder 2"/>
          <p:cNvSpPr>
            <a:spLocks noGrp="1"/>
          </p:cNvSpPr>
          <p:nvPr>
            <p:ph sz="half" idx="1"/>
          </p:nvPr>
        </p:nvSpPr>
        <p:spPr>
          <a:xfrm>
            <a:off x="558000" y="1412776"/>
            <a:ext cx="8046448" cy="4680520"/>
          </a:xfrm>
        </p:spPr>
        <p:txBody>
          <a:bodyPr/>
          <a:lstStyle/>
          <a:p>
            <a:pPr lvl="0">
              <a:spcBef>
                <a:spcPts val="600"/>
              </a:spcBef>
              <a:buFont typeface="Arial" panose="020B0604020202020204" pitchFamily="34" charset="0"/>
              <a:buChar char="•"/>
            </a:pPr>
            <a:r>
              <a:rPr lang="en-GB" sz="2400" dirty="0">
                <a:solidFill>
                  <a:schemeClr val="tx1"/>
                </a:solidFill>
              </a:rPr>
              <a:t>Current and future </a:t>
            </a:r>
            <a:r>
              <a:rPr lang="en-GB" sz="2400" dirty="0" smtClean="0">
                <a:solidFill>
                  <a:schemeClr val="tx1"/>
                </a:solidFill>
              </a:rPr>
              <a:t>collaboration</a:t>
            </a:r>
          </a:p>
          <a:p>
            <a:pPr lvl="0">
              <a:spcBef>
                <a:spcPts val="600"/>
              </a:spcBef>
              <a:buFont typeface="Arial" panose="020B0604020202020204" pitchFamily="34" charset="0"/>
              <a:buChar char="•"/>
            </a:pPr>
            <a:r>
              <a:rPr lang="en-GB" sz="2400" dirty="0" smtClean="0">
                <a:solidFill>
                  <a:schemeClr val="tx1"/>
                </a:solidFill>
              </a:rPr>
              <a:t>Areas of consensus</a:t>
            </a:r>
          </a:p>
          <a:p>
            <a:pPr lvl="0">
              <a:spcBef>
                <a:spcPts val="600"/>
              </a:spcBef>
              <a:buFont typeface="Arial" panose="020B0604020202020204" pitchFamily="34" charset="0"/>
              <a:buChar char="•"/>
            </a:pPr>
            <a:r>
              <a:rPr lang="en-GB" sz="2400" dirty="0" smtClean="0">
                <a:solidFill>
                  <a:schemeClr val="tx1"/>
                </a:solidFill>
              </a:rPr>
              <a:t>Methodological clarification</a:t>
            </a:r>
            <a:endParaRPr lang="en-GB" sz="2400" dirty="0">
              <a:solidFill>
                <a:schemeClr val="tx1"/>
              </a:solidFill>
            </a:endParaRPr>
          </a:p>
          <a:p>
            <a:pPr marL="0" indent="0">
              <a:spcBef>
                <a:spcPts val="600"/>
              </a:spcBef>
            </a:pPr>
            <a:r>
              <a:rPr lang="en-GB" sz="2400" dirty="0">
                <a:solidFill>
                  <a:schemeClr val="tx1"/>
                </a:solidFill>
              </a:rPr>
              <a:t> Topic 1. Key parameters: redistribution of ill-defined deaths, disability weights, severity distributions and more </a:t>
            </a:r>
            <a:endParaRPr lang="en-GB" sz="2400" dirty="0" smtClean="0">
              <a:solidFill>
                <a:schemeClr val="tx1"/>
              </a:solidFill>
            </a:endParaRPr>
          </a:p>
          <a:p>
            <a:pPr marL="0" indent="0">
              <a:spcBef>
                <a:spcPts val="600"/>
              </a:spcBef>
            </a:pPr>
            <a:r>
              <a:rPr lang="en-GB" sz="2400" dirty="0">
                <a:solidFill>
                  <a:schemeClr val="tx1"/>
                </a:solidFill>
              </a:rPr>
              <a:t>Topic 2. Prevalence estimation (including uncertainty) </a:t>
            </a:r>
            <a:endParaRPr lang="en-GB" sz="2400" dirty="0" smtClean="0">
              <a:solidFill>
                <a:schemeClr val="tx1"/>
              </a:solidFill>
            </a:endParaRPr>
          </a:p>
          <a:p>
            <a:pPr marL="0" indent="0">
              <a:spcBef>
                <a:spcPts val="600"/>
              </a:spcBef>
            </a:pPr>
            <a:r>
              <a:rPr lang="en-GB" sz="2400" dirty="0">
                <a:solidFill>
                  <a:schemeClr val="tx1"/>
                </a:solidFill>
              </a:rPr>
              <a:t>Topic 3. Comorbidity adjustment </a:t>
            </a:r>
            <a:endParaRPr lang="en-GB" sz="2400" dirty="0" smtClean="0">
              <a:solidFill>
                <a:schemeClr val="tx1"/>
              </a:solidFill>
            </a:endParaRPr>
          </a:p>
          <a:p>
            <a:pPr marL="0" indent="0">
              <a:spcBef>
                <a:spcPts val="600"/>
              </a:spcBef>
            </a:pPr>
            <a:r>
              <a:rPr lang="en-GB" sz="2400" dirty="0">
                <a:solidFill>
                  <a:schemeClr val="tx1"/>
                </a:solidFill>
              </a:rPr>
              <a:t>Topic 4. Projections </a:t>
            </a:r>
            <a:endParaRPr lang="en-GB" sz="2400" dirty="0" smtClean="0">
              <a:solidFill>
                <a:schemeClr val="tx1"/>
              </a:solidFill>
            </a:endParaRPr>
          </a:p>
          <a:p>
            <a:pPr marL="0" indent="0">
              <a:spcBef>
                <a:spcPts val="600"/>
              </a:spcBef>
            </a:pPr>
            <a:r>
              <a:rPr lang="en-GB" sz="2400" dirty="0">
                <a:solidFill>
                  <a:schemeClr val="tx1"/>
                </a:solidFill>
              </a:rPr>
              <a:t>Topic 5. Risk factor analysis </a:t>
            </a:r>
            <a:endParaRPr lang="en-GB" sz="2400" dirty="0" smtClean="0">
              <a:solidFill>
                <a:schemeClr val="tx1"/>
              </a:solidFill>
            </a:endParaRPr>
          </a:p>
          <a:p>
            <a:pPr marL="0" indent="0">
              <a:spcBef>
                <a:spcPts val="600"/>
              </a:spcBef>
            </a:pPr>
            <a:r>
              <a:rPr lang="en-GB" sz="2400" dirty="0">
                <a:solidFill>
                  <a:schemeClr val="tx1"/>
                </a:solidFill>
              </a:rPr>
              <a:t>Topic 6. Health economics </a:t>
            </a:r>
            <a:endParaRPr lang="en-GB" sz="2400" dirty="0" smtClean="0">
              <a:solidFill>
                <a:schemeClr val="tx1"/>
              </a:solidFill>
            </a:endParaRPr>
          </a:p>
          <a:p>
            <a:pPr marL="0" indent="0">
              <a:spcBef>
                <a:spcPts val="600"/>
              </a:spcBef>
            </a:pPr>
            <a:r>
              <a:rPr lang="en-GB" sz="2400" dirty="0">
                <a:solidFill>
                  <a:schemeClr val="tx1"/>
                </a:solidFill>
              </a:rPr>
              <a:t>Topic 7. Presentational approaches and Impact </a:t>
            </a:r>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13</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spTree>
    <p:extLst>
      <p:ext uri="{BB962C8B-B14F-4D97-AF65-F5344CB8AC3E}">
        <p14:creationId xmlns:p14="http://schemas.microsoft.com/office/powerpoint/2010/main" val="290828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76672"/>
            <a:ext cx="6246248" cy="1188000"/>
          </a:xfrm>
        </p:spPr>
        <p:txBody>
          <a:bodyPr>
            <a:normAutofit/>
          </a:bodyPr>
          <a:lstStyle/>
          <a:p>
            <a:pPr algn="r"/>
            <a:r>
              <a:rPr lang="en-GB" sz="3200" dirty="0" smtClean="0"/>
              <a:t>Introducing the Public Health England Global Burden of Disease programme</a:t>
            </a:r>
            <a:endParaRPr lang="en-GB" sz="3200" dirty="0"/>
          </a:p>
        </p:txBody>
      </p:sp>
      <p:sp>
        <p:nvSpPr>
          <p:cNvPr id="3" name="Content Placeholder 2"/>
          <p:cNvSpPr>
            <a:spLocks noGrp="1"/>
          </p:cNvSpPr>
          <p:nvPr>
            <p:ph sz="half" idx="1"/>
          </p:nvPr>
        </p:nvSpPr>
        <p:spPr>
          <a:xfrm>
            <a:off x="558000" y="1772816"/>
            <a:ext cx="8262472" cy="4320480"/>
          </a:xfrm>
        </p:spPr>
        <p:txBody>
          <a:bodyPr/>
          <a:lstStyle/>
          <a:p>
            <a:pPr marL="0" indent="0">
              <a:spcBef>
                <a:spcPts val="600"/>
              </a:spcBef>
              <a:spcAft>
                <a:spcPts val="0"/>
              </a:spcAft>
            </a:pPr>
            <a:r>
              <a:rPr lang="en-GB" sz="2400" dirty="0" smtClean="0">
                <a:solidFill>
                  <a:schemeClr val="tx1"/>
                </a:solidFill>
                <a:ea typeface="Calibri"/>
                <a:cs typeface="Times New Roman"/>
              </a:rPr>
              <a:t>Professor </a:t>
            </a:r>
            <a:r>
              <a:rPr lang="en-GB" sz="2400" dirty="0">
                <a:solidFill>
                  <a:schemeClr val="tx1"/>
                </a:solidFill>
                <a:ea typeface="Calibri"/>
                <a:cs typeface="Times New Roman"/>
              </a:rPr>
              <a:t>John Newton, Chief Knowledge Officer</a:t>
            </a:r>
          </a:p>
          <a:p>
            <a:pPr marL="409575" lvl="3" indent="-127000">
              <a:spcAft>
                <a:spcPts val="0"/>
              </a:spcAft>
            </a:pPr>
            <a:r>
              <a:rPr lang="en-GB" sz="1800" dirty="0">
                <a:solidFill>
                  <a:schemeClr val="tx1"/>
                </a:solidFill>
                <a:ea typeface="Calibri"/>
                <a:cs typeface="Times New Roman"/>
              </a:rPr>
              <a:t>Responsible for delivering an effective knowledge and intelligence service that covers research, statistics and know-how, to inform the practice of public health and public health improvement.</a:t>
            </a:r>
          </a:p>
          <a:p>
            <a:pPr marL="0" indent="0">
              <a:spcBef>
                <a:spcPts val="600"/>
              </a:spcBef>
              <a:spcAft>
                <a:spcPts val="0"/>
              </a:spcAft>
            </a:pPr>
            <a:r>
              <a:rPr lang="en-GB" sz="2400" dirty="0" smtClean="0">
                <a:solidFill>
                  <a:schemeClr val="tx1"/>
                </a:solidFill>
                <a:ea typeface="Calibri"/>
                <a:cs typeface="Times New Roman"/>
              </a:rPr>
              <a:t>Dr </a:t>
            </a:r>
            <a:r>
              <a:rPr lang="en-GB" sz="2400" dirty="0">
                <a:solidFill>
                  <a:schemeClr val="tx1"/>
                </a:solidFill>
                <a:ea typeface="Calibri"/>
                <a:cs typeface="Times New Roman"/>
              </a:rPr>
              <a:t>Julian Flowers, Head of Function, Public Health Data Science</a:t>
            </a:r>
          </a:p>
          <a:p>
            <a:pPr marL="409575" lvl="3" indent="-127000">
              <a:spcAft>
                <a:spcPts val="0"/>
              </a:spcAft>
            </a:pPr>
            <a:r>
              <a:rPr lang="en-GB" sz="1800" dirty="0">
                <a:solidFill>
                  <a:schemeClr val="tx1"/>
                </a:solidFill>
                <a:ea typeface="Calibri"/>
                <a:cs typeface="Times New Roman"/>
              </a:rPr>
              <a:t>Data science is fully embedded in all aspects of data within PHE, there are partnerships in place to allow us to work rapidly and flexibly, data science skills and awareness are seen as core for analysts and team members respectively, and innovation and cross team working becomes the norm</a:t>
            </a:r>
          </a:p>
          <a:p>
            <a:pPr marL="0" indent="0">
              <a:spcBef>
                <a:spcPts val="600"/>
              </a:spcBef>
              <a:spcAft>
                <a:spcPts val="0"/>
              </a:spcAft>
            </a:pPr>
            <a:r>
              <a:rPr lang="en-GB" sz="2400" dirty="0">
                <a:solidFill>
                  <a:schemeClr val="tx1"/>
                </a:solidFill>
                <a:ea typeface="Calibri"/>
                <a:cs typeface="Times New Roman"/>
              </a:rPr>
              <a:t>Dr Jürgen C Schmidt, Deputy Head, Public Health Data Science </a:t>
            </a:r>
          </a:p>
          <a:p>
            <a:pPr marL="409575" lvl="3" indent="-127000">
              <a:spcAft>
                <a:spcPts val="0"/>
              </a:spcAft>
            </a:pPr>
            <a:r>
              <a:rPr lang="en-GB" sz="1800" dirty="0" smtClean="0">
                <a:solidFill>
                  <a:schemeClr val="tx1"/>
                </a:solidFill>
                <a:ea typeface="Calibri"/>
                <a:cs typeface="Times New Roman"/>
              </a:rPr>
              <a:t>The </a:t>
            </a:r>
            <a:r>
              <a:rPr lang="en-GB" sz="1800" dirty="0">
                <a:solidFill>
                  <a:schemeClr val="tx1"/>
                </a:solidFill>
                <a:ea typeface="Calibri"/>
                <a:cs typeface="Times New Roman"/>
              </a:rPr>
              <a:t>Analytical Projects workstream in particular assists in developing specific projects around queries coming from within Public Health England, or from outside partners, using modelling and analytical </a:t>
            </a:r>
            <a:r>
              <a:rPr lang="en-GB" sz="1800" dirty="0" smtClean="0">
                <a:solidFill>
                  <a:schemeClr val="tx1"/>
                </a:solidFill>
                <a:ea typeface="Calibri"/>
                <a:cs typeface="Times New Roman"/>
              </a:rPr>
              <a:t>tools.</a:t>
            </a:r>
            <a:endParaRPr lang="en-GB" sz="1800" dirty="0">
              <a:solidFill>
                <a:schemeClr val="tx1"/>
              </a:solidFill>
              <a:ea typeface="Calibri"/>
              <a:cs typeface="Times New Roman"/>
            </a:endParaRPr>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2</a:t>
            </a:fld>
            <a:endParaRPr lang="en-GB" dirty="0"/>
          </a:p>
        </p:txBody>
      </p:sp>
      <p:sp>
        <p:nvSpPr>
          <p:cNvPr id="6" name="Footer Placeholder 5"/>
          <p:cNvSpPr>
            <a:spLocks noGrp="1"/>
          </p:cNvSpPr>
          <p:nvPr>
            <p:ph type="ftr" sz="quarter" idx="11"/>
          </p:nvPr>
        </p:nvSpPr>
        <p:spPr>
          <a:xfrm>
            <a:off x="899592" y="6308725"/>
            <a:ext cx="8064375" cy="549275"/>
          </a:xfrm>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spTree>
    <p:extLst>
      <p:ext uri="{BB962C8B-B14F-4D97-AF65-F5344CB8AC3E}">
        <p14:creationId xmlns:p14="http://schemas.microsoft.com/office/powerpoint/2010/main" val="2531662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476672"/>
            <a:ext cx="2573840" cy="504056"/>
          </a:xfrm>
        </p:spPr>
        <p:txBody>
          <a:bodyPr>
            <a:normAutofit/>
          </a:bodyPr>
          <a:lstStyle/>
          <a:p>
            <a:pPr algn="r"/>
            <a:r>
              <a:rPr lang="en-GB" sz="3200" dirty="0" smtClean="0"/>
              <a:t>A bit of history</a:t>
            </a:r>
            <a:endParaRPr lang="en-GB" sz="3200" dirty="0"/>
          </a:p>
        </p:txBody>
      </p:sp>
      <p:sp>
        <p:nvSpPr>
          <p:cNvPr id="7" name="Content Placeholder 6"/>
          <p:cNvSpPr>
            <a:spLocks noGrp="1"/>
          </p:cNvSpPr>
          <p:nvPr>
            <p:ph idx="1"/>
          </p:nvPr>
        </p:nvSpPr>
        <p:spPr>
          <a:xfrm>
            <a:off x="558000" y="1628800"/>
            <a:ext cx="8028000" cy="4248472"/>
          </a:xfrm>
        </p:spPr>
        <p:txBody>
          <a:bodyPr/>
          <a:lstStyle/>
          <a:p>
            <a:pPr marL="0" lvl="0" indent="0">
              <a:spcBef>
                <a:spcPts val="600"/>
              </a:spcBef>
            </a:pPr>
            <a:r>
              <a:rPr lang="en-GB" sz="2800" dirty="0"/>
              <a:t>Global Burden of Disease 2010 UK paper in the Lancet (2013): a powerful tool for policy</a:t>
            </a:r>
          </a:p>
          <a:p>
            <a:pPr marL="0" lvl="0" indent="0">
              <a:spcBef>
                <a:spcPts val="600"/>
              </a:spcBef>
            </a:pPr>
            <a:r>
              <a:rPr lang="en-GB" sz="2800" dirty="0"/>
              <a:t>Data cover UK, not England</a:t>
            </a:r>
          </a:p>
          <a:p>
            <a:pPr marL="0" lvl="0" indent="0">
              <a:spcBef>
                <a:spcPts val="600"/>
              </a:spcBef>
            </a:pPr>
            <a:r>
              <a:rPr lang="en-GB" sz="2800" dirty="0"/>
              <a:t>Data from different sources, methodologies, boundaries</a:t>
            </a:r>
          </a:p>
          <a:p>
            <a:pPr marL="0" lvl="0" indent="0">
              <a:spcBef>
                <a:spcPts val="600"/>
              </a:spcBef>
            </a:pPr>
            <a:r>
              <a:rPr lang="en-GB" sz="2800" dirty="0"/>
              <a:t>No complete models showing overall disease burden and trends</a:t>
            </a:r>
          </a:p>
          <a:p>
            <a:pPr marL="0" lvl="0" indent="0">
              <a:spcBef>
                <a:spcPts val="600"/>
              </a:spcBef>
            </a:pPr>
            <a:r>
              <a:rPr lang="en-GB" sz="2800" dirty="0"/>
              <a:t>Various models on either specific disease patterns/ trends in terms of mortality outcomes or morbidity, but nothing combined.</a:t>
            </a:r>
          </a:p>
        </p:txBody>
      </p:sp>
      <p:sp>
        <p:nvSpPr>
          <p:cNvPr id="5" name="Slide Number Placeholder 4"/>
          <p:cNvSpPr>
            <a:spLocks noGrp="1"/>
          </p:cNvSpPr>
          <p:nvPr>
            <p:ph type="sldNum" sz="quarter" idx="4294967295"/>
          </p:nvPr>
        </p:nvSpPr>
        <p:spPr>
          <a:xfrm>
            <a:off x="0" y="6308725"/>
            <a:ext cx="9144000" cy="549275"/>
          </a:xfrm>
        </p:spPr>
        <p:txBody>
          <a:bodyPr/>
          <a:lstStyle/>
          <a:p>
            <a:r>
              <a:rPr lang="en-GB" sz="1400" b="1" dirty="0" smtClean="0"/>
              <a:t>  </a:t>
            </a:r>
            <a:fld id="{B8DE9359-C672-4788-A4A2-8E29E8EF4EF3}" type="slidenum">
              <a:rPr lang="en-GB" sz="1400" smtClean="0"/>
              <a:t>3</a:t>
            </a:fld>
            <a:endParaRPr lang="en-GB" dirty="0"/>
          </a:p>
        </p:txBody>
      </p:sp>
      <p:sp>
        <p:nvSpPr>
          <p:cNvPr id="6" name="Footer Placeholder 5"/>
          <p:cNvSpPr>
            <a:spLocks noGrp="1"/>
          </p:cNvSpPr>
          <p:nvPr>
            <p:ph type="ftr" sz="quarter" idx="4294967295"/>
          </p:nvPr>
        </p:nvSpPr>
        <p:spPr>
          <a:xfrm>
            <a:off x="899592" y="6309320"/>
            <a:ext cx="8064500" cy="549275"/>
          </a:xfrm>
        </p:spPr>
        <p:txBody>
          <a:bodyPr/>
          <a:lstStyle/>
          <a:p>
            <a:r>
              <a:rPr lang="en-GB" sz="1600" dirty="0" smtClean="0"/>
              <a:t>Burden of Disease Methodological Workshop</a:t>
            </a:r>
            <a:endParaRPr lang="en-GB" sz="1600" dirty="0"/>
          </a:p>
        </p:txBody>
      </p:sp>
    </p:spTree>
    <p:extLst>
      <p:ext uri="{BB962C8B-B14F-4D97-AF65-F5344CB8AC3E}">
        <p14:creationId xmlns:p14="http://schemas.microsoft.com/office/powerpoint/2010/main" val="215819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0" y="476672"/>
            <a:ext cx="1853760" cy="576064"/>
          </a:xfrm>
        </p:spPr>
        <p:txBody>
          <a:bodyPr>
            <a:normAutofit/>
          </a:bodyPr>
          <a:lstStyle/>
          <a:p>
            <a:pPr algn="r"/>
            <a:r>
              <a:rPr lang="en-GB" sz="3200" dirty="0"/>
              <a:t>The origins</a:t>
            </a:r>
          </a:p>
        </p:txBody>
      </p:sp>
      <p:sp>
        <p:nvSpPr>
          <p:cNvPr id="3" name="Content Placeholder 2"/>
          <p:cNvSpPr>
            <a:spLocks noGrp="1"/>
          </p:cNvSpPr>
          <p:nvPr>
            <p:ph sz="half" idx="1"/>
          </p:nvPr>
        </p:nvSpPr>
        <p:spPr>
          <a:xfrm>
            <a:off x="558000" y="1196752"/>
            <a:ext cx="8262472" cy="4896544"/>
          </a:xfrm>
        </p:spPr>
        <p:txBody>
          <a:bodyPr/>
          <a:lstStyle/>
          <a:p>
            <a:pPr lvl="0">
              <a:spcBef>
                <a:spcPts val="0"/>
              </a:spcBef>
              <a:buFont typeface="Arial" panose="020B0604020202020204" pitchFamily="34" charset="0"/>
              <a:buChar char="•"/>
            </a:pPr>
            <a:r>
              <a:rPr lang="en-GB" sz="2400" dirty="0">
                <a:solidFill>
                  <a:schemeClr val="tx1"/>
                </a:solidFill>
              </a:rPr>
              <a:t>August 2013: newly established PHE GBD team </a:t>
            </a:r>
            <a:r>
              <a:rPr lang="en-GB" sz="2400" dirty="0" smtClean="0">
                <a:solidFill>
                  <a:schemeClr val="tx1"/>
                </a:solidFill>
              </a:rPr>
              <a:t>started </a:t>
            </a:r>
            <a:r>
              <a:rPr lang="en-GB" sz="2400" dirty="0">
                <a:solidFill>
                  <a:schemeClr val="tx1"/>
                </a:solidFill>
              </a:rPr>
              <a:t>providing England inputs</a:t>
            </a:r>
          </a:p>
          <a:p>
            <a:pPr lvl="0">
              <a:spcBef>
                <a:spcPts val="0"/>
              </a:spcBef>
              <a:buFont typeface="Arial" panose="020B0604020202020204" pitchFamily="34" charset="0"/>
              <a:buChar char="•"/>
            </a:pPr>
            <a:r>
              <a:rPr lang="en-GB" sz="2400" dirty="0">
                <a:solidFill>
                  <a:schemeClr val="tx1"/>
                </a:solidFill>
              </a:rPr>
              <a:t>Challenge: “one source of the truth”, standards, quality assurance</a:t>
            </a:r>
          </a:p>
          <a:p>
            <a:pPr>
              <a:spcBef>
                <a:spcPts val="0"/>
              </a:spcBef>
              <a:buFont typeface="Arial" panose="020B0604020202020204" pitchFamily="34" charset="0"/>
              <a:buChar char="•"/>
            </a:pPr>
            <a:r>
              <a:rPr lang="en-GB" sz="2400" dirty="0">
                <a:solidFill>
                  <a:schemeClr val="tx1"/>
                </a:solidFill>
              </a:rPr>
              <a:t>Methodological and process issues:</a:t>
            </a:r>
          </a:p>
          <a:p>
            <a:pPr lvl="3">
              <a:spcBef>
                <a:spcPts val="0"/>
              </a:spcBef>
            </a:pPr>
            <a:r>
              <a:rPr lang="en-GB" sz="2000" dirty="0"/>
              <a:t>Sub-England data required for processing outside of the EU, not currently in the public domain</a:t>
            </a:r>
          </a:p>
          <a:p>
            <a:pPr lvl="3">
              <a:spcBef>
                <a:spcPts val="0"/>
              </a:spcBef>
            </a:pPr>
            <a:r>
              <a:rPr lang="en-GB" sz="2000" dirty="0"/>
              <a:t>Lack of consistent sub-England data on morbidity</a:t>
            </a:r>
          </a:p>
          <a:p>
            <a:pPr lvl="3">
              <a:spcBef>
                <a:spcPts val="0"/>
              </a:spcBef>
            </a:pPr>
            <a:r>
              <a:rPr lang="en-GB" sz="2000" dirty="0"/>
              <a:t>Limited set of sub-England data on covariates for the modelling process available</a:t>
            </a:r>
          </a:p>
          <a:p>
            <a:pPr lvl="3">
              <a:spcBef>
                <a:spcPts val="0"/>
              </a:spcBef>
            </a:pPr>
            <a:r>
              <a:rPr lang="en-GB" sz="2000" dirty="0"/>
              <a:t>Administrative boundaries: low level population numbers, 45 subgroups, LSOAs and the Census</a:t>
            </a:r>
          </a:p>
          <a:p>
            <a:pPr lvl="3">
              <a:spcBef>
                <a:spcPts val="0"/>
              </a:spcBef>
            </a:pPr>
            <a:r>
              <a:rPr lang="en-GB" sz="2000" dirty="0"/>
              <a:t>Methodological issues, e.g. coding</a:t>
            </a:r>
          </a:p>
          <a:p>
            <a:pPr lvl="3">
              <a:spcBef>
                <a:spcPts val="0"/>
              </a:spcBef>
            </a:pPr>
            <a:r>
              <a:rPr lang="en-GB" sz="2000" dirty="0"/>
              <a:t>Currency</a:t>
            </a:r>
          </a:p>
          <a:p>
            <a:pPr lvl="3">
              <a:spcBef>
                <a:spcPts val="0"/>
              </a:spcBef>
            </a:pPr>
            <a:r>
              <a:rPr lang="en-GB" sz="2000" dirty="0"/>
              <a:t>Unique source vs multi-agency controlled </a:t>
            </a:r>
            <a:r>
              <a:rPr lang="en-GB" sz="2000" dirty="0" smtClean="0"/>
              <a:t>datasets</a:t>
            </a:r>
            <a:endParaRPr lang="en-GB" sz="2000" dirty="0"/>
          </a:p>
        </p:txBody>
      </p:sp>
      <p:sp>
        <p:nvSpPr>
          <p:cNvPr id="5" name="Slide Number Placeholder 4"/>
          <p:cNvSpPr>
            <a:spLocks noGrp="1"/>
          </p:cNvSpPr>
          <p:nvPr>
            <p:ph type="sldNum" sz="quarter" idx="10"/>
          </p:nvPr>
        </p:nvSpPr>
        <p:spPr/>
        <p:txBody>
          <a:bodyPr/>
          <a:lstStyle/>
          <a:p>
            <a:r>
              <a:rPr lang="en-GB" dirty="0" smtClean="0"/>
              <a:t>  </a:t>
            </a:r>
            <a:fld id="{B8DE9359-C672-4788-A4A2-8E29E8EF4EF3}" type="slidenum">
              <a:rPr lang="en-GB" sz="1400" smtClean="0"/>
              <a:t>4</a:t>
            </a:fld>
            <a:endParaRPr lang="en-GB" dirty="0"/>
          </a:p>
        </p:txBody>
      </p:sp>
      <p:sp>
        <p:nvSpPr>
          <p:cNvPr id="6" name="Footer Placeholder 5"/>
          <p:cNvSpPr>
            <a:spLocks noGrp="1"/>
          </p:cNvSpPr>
          <p:nvPr>
            <p:ph type="ftr" sz="quarter" idx="11"/>
          </p:nvPr>
        </p:nvSpPr>
        <p:spPr/>
        <p:txBody>
          <a:bodyPr vert="horz" lIns="0" tIns="0" rIns="0" bIns="0" rtlCol="0" anchor="ctr"/>
          <a:lstStyle/>
          <a:p>
            <a:r>
              <a:rPr lang="en-GB" sz="1600" dirty="0">
                <a:latin typeface="Gill Sans MT" panose="020B0502020104020203" pitchFamily="34" charset="0"/>
              </a:rPr>
              <a:t>Burden of Disease Methodological Workshop</a:t>
            </a:r>
          </a:p>
        </p:txBody>
      </p:sp>
    </p:spTree>
    <p:extLst>
      <p:ext uri="{BB962C8B-B14F-4D97-AF65-F5344CB8AC3E}">
        <p14:creationId xmlns:p14="http://schemas.microsoft.com/office/powerpoint/2010/main" val="7021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GB" sz="1400" b="1" dirty="0" smtClean="0"/>
              <a:t>  </a:t>
            </a:r>
            <a:fld id="{B8DE9359-C672-4788-A4A2-8E29E8EF4EF3}" type="slidenum">
              <a:rPr lang="en-GB" sz="1400" smtClean="0"/>
              <a:t>5</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015" y="260648"/>
            <a:ext cx="4405449" cy="59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9552" y="1772816"/>
            <a:ext cx="3312368"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Gill Sans MT" panose="020B0502020104020203" pitchFamily="34" charset="0"/>
              </a:rPr>
              <a:t>LSOA-based </a:t>
            </a:r>
            <a:r>
              <a:rPr lang="en-GB" sz="2400" dirty="0" smtClean="0">
                <a:latin typeface="Gill Sans MT" panose="020B0502020104020203" pitchFamily="34" charset="0"/>
              </a:rPr>
              <a:t>deprivation</a:t>
            </a:r>
          </a:p>
          <a:p>
            <a:pPr marL="342900" indent="-342900">
              <a:buFont typeface="Arial" panose="020B0604020202020204" pitchFamily="34" charset="0"/>
              <a:buChar char="•"/>
            </a:pPr>
            <a:r>
              <a:rPr lang="en-GB" sz="2400" dirty="0" smtClean="0">
                <a:latin typeface="Gill Sans MT" panose="020B0502020104020203" pitchFamily="34" charset="0"/>
              </a:rPr>
              <a:t>Administrative regions,</a:t>
            </a:r>
          </a:p>
          <a:p>
            <a:pPr marL="342900" indent="-342900">
              <a:buFont typeface="Arial" panose="020B0604020202020204" pitchFamily="34" charset="0"/>
              <a:buChar char="•"/>
            </a:pPr>
            <a:r>
              <a:rPr lang="en-GB" sz="2400" dirty="0" smtClean="0">
                <a:latin typeface="Gill Sans MT" panose="020B0502020104020203" pitchFamily="34" charset="0"/>
              </a:rPr>
              <a:t>45 </a:t>
            </a:r>
            <a:r>
              <a:rPr lang="en-GB" sz="2400" dirty="0">
                <a:latin typeface="Gill Sans MT" panose="020B0502020104020203" pitchFamily="34" charset="0"/>
              </a:rPr>
              <a:t>subnational areas</a:t>
            </a:r>
          </a:p>
        </p:txBody>
      </p:sp>
    </p:spTree>
    <p:extLst>
      <p:ext uri="{BB962C8B-B14F-4D97-AF65-F5344CB8AC3E}">
        <p14:creationId xmlns:p14="http://schemas.microsoft.com/office/powerpoint/2010/main" val="335747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548680"/>
            <a:ext cx="3869984" cy="548832"/>
          </a:xfrm>
        </p:spPr>
        <p:txBody>
          <a:bodyPr/>
          <a:lstStyle/>
          <a:p>
            <a:pPr algn="r"/>
            <a:r>
              <a:rPr lang="en-GB" sz="3200" dirty="0"/>
              <a:t>GBD England Data Flow</a:t>
            </a:r>
          </a:p>
        </p:txBody>
      </p:sp>
      <p:sp>
        <p:nvSpPr>
          <p:cNvPr id="5" name="Slide Number Placeholder 4"/>
          <p:cNvSpPr>
            <a:spLocks noGrp="1"/>
          </p:cNvSpPr>
          <p:nvPr>
            <p:ph type="sldNum" sz="quarter" idx="10"/>
          </p:nvPr>
        </p:nvSpPr>
        <p:spPr/>
        <p:txBody>
          <a:bodyPr/>
          <a:lstStyle/>
          <a:p>
            <a:r>
              <a:rPr lang="en-GB" sz="1400" b="1" dirty="0" smtClean="0"/>
              <a:t>  </a:t>
            </a:r>
            <a:fld id="{B8DE9359-C672-4788-A4A2-8E29E8EF4EF3}" type="slidenum">
              <a:rPr lang="en-GB" sz="1400" smtClean="0"/>
              <a:t>6</a:t>
            </a:fld>
            <a:endParaRPr lang="en-GB" dirty="0"/>
          </a:p>
        </p:txBody>
      </p:sp>
      <p:sp>
        <p:nvSpPr>
          <p:cNvPr id="6" name="Footer Placeholder 5"/>
          <p:cNvSpPr>
            <a:spLocks noGrp="1"/>
          </p:cNvSpPr>
          <p:nvPr>
            <p:ph type="ftr" sz="quarter" idx="11"/>
          </p:nvPr>
        </p:nvSpPr>
        <p:spPr/>
        <p:txBody>
          <a:bodyPr/>
          <a:lstStyle/>
          <a:p>
            <a:r>
              <a:rPr lang="en-GB" sz="160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21953"/>
            <a:ext cx="885825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535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304" y="548680"/>
            <a:ext cx="1277696" cy="548832"/>
          </a:xfrm>
        </p:spPr>
        <p:txBody>
          <a:bodyPr>
            <a:normAutofit/>
          </a:bodyPr>
          <a:lstStyle/>
          <a:p>
            <a:pPr algn="r"/>
            <a:r>
              <a:rPr lang="en-GB" sz="3200" dirty="0" smtClean="0"/>
              <a:t>Results</a:t>
            </a:r>
            <a:endParaRPr lang="en-GB" sz="3200" dirty="0"/>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7</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514732"/>
            <a:ext cx="4032447" cy="467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4662000" y="1484784"/>
            <a:ext cx="4158472" cy="4752528"/>
          </a:xfrm>
        </p:spPr>
        <p:txBody>
          <a:bodyPr/>
          <a:lstStyle/>
          <a:p>
            <a:pPr marL="0" lvl="0" indent="0" eaLnBrk="1" hangingPunct="1">
              <a:spcBef>
                <a:spcPts val="600"/>
              </a:spcBef>
            </a:pPr>
            <a:r>
              <a:rPr lang="en-GB" dirty="0">
                <a:solidFill>
                  <a:prstClr val="black"/>
                </a:solidFill>
              </a:rPr>
              <a:t>England performs above average vs other high income countries on key health outcomes</a:t>
            </a:r>
          </a:p>
          <a:p>
            <a:pPr marL="0" lvl="0" indent="0" eaLnBrk="1" hangingPunct="1">
              <a:spcBef>
                <a:spcPts val="600"/>
              </a:spcBef>
            </a:pPr>
            <a:r>
              <a:rPr lang="en-GB" dirty="0">
                <a:solidFill>
                  <a:prstClr val="black"/>
                </a:solidFill>
              </a:rPr>
              <a:t>Life expectancy from birth +5.4 years 1990-2013 from 75.9 years to 81.3 years</a:t>
            </a:r>
          </a:p>
          <a:p>
            <a:pPr marL="0" lvl="0" indent="0" eaLnBrk="1" hangingPunct="1">
              <a:spcBef>
                <a:spcPts val="600"/>
              </a:spcBef>
            </a:pPr>
            <a:r>
              <a:rPr lang="en-GB" dirty="0">
                <a:solidFill>
                  <a:prstClr val="black"/>
                </a:solidFill>
              </a:rPr>
              <a:t>Big improvements in rates of premature mortality but not in morbidity: we’re living longer but spending more years in ill-health</a:t>
            </a:r>
          </a:p>
          <a:p>
            <a:pPr marL="0" lvl="0" indent="0" eaLnBrk="1" hangingPunct="1">
              <a:spcBef>
                <a:spcPts val="600"/>
              </a:spcBef>
            </a:pPr>
            <a:r>
              <a:rPr lang="en-GB" dirty="0">
                <a:solidFill>
                  <a:prstClr val="black"/>
                </a:solidFill>
              </a:rPr>
              <a:t>Morbidity and especially multiple morbidity a major challenge </a:t>
            </a:r>
          </a:p>
          <a:p>
            <a:pPr marL="0" lvl="0" indent="0" eaLnBrk="1" hangingPunct="1">
              <a:spcBef>
                <a:spcPts val="600"/>
              </a:spcBef>
            </a:pPr>
            <a:r>
              <a:rPr lang="en-GB" dirty="0">
                <a:solidFill>
                  <a:prstClr val="black"/>
                </a:solidFill>
              </a:rPr>
              <a:t>Persistent health inequalities –  largely driven by deprivation; important within regions as well as between regions</a:t>
            </a:r>
          </a:p>
          <a:p>
            <a:pPr marL="0" lvl="0" indent="0" eaLnBrk="1" hangingPunct="1">
              <a:spcBef>
                <a:spcPts val="600"/>
              </a:spcBef>
            </a:pPr>
            <a:r>
              <a:rPr lang="en-GB" dirty="0">
                <a:solidFill>
                  <a:prstClr val="black"/>
                </a:solidFill>
              </a:rPr>
              <a:t>40% of ill health in England is due to potentially preventable risk factors (unhealthy diet and tobacco) </a:t>
            </a:r>
          </a:p>
        </p:txBody>
      </p:sp>
    </p:spTree>
    <p:extLst>
      <p:ext uri="{BB962C8B-B14F-4D97-AF65-F5344CB8AC3E}">
        <p14:creationId xmlns:p14="http://schemas.microsoft.com/office/powerpoint/2010/main" val="3741150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solidFill>
                  <a:prstClr val="white"/>
                </a:solidFill>
              </a:rPr>
              <a:t>   </a:t>
            </a:r>
            <a:fld id="{2565FA6D-D4C8-4C4C-AC4B-3269734D34D8}" type="slidenum">
              <a:rPr lang="en-US" sz="1400" smtClean="0">
                <a:solidFill>
                  <a:prstClr val="white"/>
                </a:solidFill>
              </a:rPr>
              <a:pPr>
                <a:defRPr/>
              </a:pPr>
              <a:t>8</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GB" sz="1600" dirty="0"/>
              <a:t>Burden of Disease Methodological Workshop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186" y="188640"/>
            <a:ext cx="5040560" cy="606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7092280" y="1484784"/>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7" name="Left Arrow 6"/>
          <p:cNvSpPr/>
          <p:nvPr/>
        </p:nvSpPr>
        <p:spPr>
          <a:xfrm>
            <a:off x="7092280" y="1628800"/>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8" name="Left Arrow 7"/>
          <p:cNvSpPr/>
          <p:nvPr/>
        </p:nvSpPr>
        <p:spPr>
          <a:xfrm>
            <a:off x="7092280" y="2420888"/>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0" name="Left Arrow 9"/>
          <p:cNvSpPr/>
          <p:nvPr/>
        </p:nvSpPr>
        <p:spPr>
          <a:xfrm>
            <a:off x="7092280" y="3356992"/>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1" name="Left Arrow 10"/>
          <p:cNvSpPr/>
          <p:nvPr/>
        </p:nvSpPr>
        <p:spPr>
          <a:xfrm>
            <a:off x="7092280" y="3717032"/>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2" name="Left Arrow 11"/>
          <p:cNvSpPr/>
          <p:nvPr/>
        </p:nvSpPr>
        <p:spPr>
          <a:xfrm>
            <a:off x="7092280" y="4293096"/>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3" name="Left Arrow 12"/>
          <p:cNvSpPr/>
          <p:nvPr/>
        </p:nvSpPr>
        <p:spPr>
          <a:xfrm>
            <a:off x="7092280" y="5399505"/>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4" name="Left Arrow 13"/>
          <p:cNvSpPr/>
          <p:nvPr/>
        </p:nvSpPr>
        <p:spPr>
          <a:xfrm>
            <a:off x="7092280" y="5805264"/>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15" name="Left Arrow 14"/>
          <p:cNvSpPr/>
          <p:nvPr/>
        </p:nvSpPr>
        <p:spPr>
          <a:xfrm>
            <a:off x="7092280" y="5957664"/>
            <a:ext cx="72008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latin typeface="Gill Sans MT" panose="020B0502020104020203" pitchFamily="34" charset="0"/>
            </a:endParaRPr>
          </a:p>
        </p:txBody>
      </p:sp>
      <p:sp>
        <p:nvSpPr>
          <p:cNvPr id="6" name="TextBox 5"/>
          <p:cNvSpPr txBox="1"/>
          <p:nvPr/>
        </p:nvSpPr>
        <p:spPr>
          <a:xfrm>
            <a:off x="179512" y="1916832"/>
            <a:ext cx="1872208" cy="2062103"/>
          </a:xfrm>
          <a:prstGeom prst="rect">
            <a:avLst/>
          </a:prstGeom>
          <a:noFill/>
        </p:spPr>
        <p:txBody>
          <a:bodyPr wrap="square" rtlCol="0">
            <a:spAutoFit/>
          </a:bodyPr>
          <a:lstStyle/>
          <a:p>
            <a:pPr fontAlgn="base">
              <a:spcBef>
                <a:spcPct val="0"/>
              </a:spcBef>
              <a:spcAft>
                <a:spcPct val="0"/>
              </a:spcAft>
            </a:pPr>
            <a:r>
              <a:rPr lang="en-GB" sz="1600" dirty="0">
                <a:solidFill>
                  <a:prstClr val="black"/>
                </a:solidFill>
                <a:latin typeface="Gill Sans MT" panose="020B0502020104020203" pitchFamily="34" charset="0"/>
                <a:ea typeface="ヒラギノ角ゴ Pro W3" pitchFamily="84" charset="-128"/>
              </a:rPr>
              <a:t>Change in life expectancy at birth for EU15+, British Nations, and English regions -</a:t>
            </a:r>
          </a:p>
          <a:p>
            <a:pPr fontAlgn="base">
              <a:spcBef>
                <a:spcPct val="0"/>
              </a:spcBef>
              <a:spcAft>
                <a:spcPct val="0"/>
              </a:spcAft>
            </a:pPr>
            <a:r>
              <a:rPr lang="en-GB" sz="1600" dirty="0">
                <a:solidFill>
                  <a:prstClr val="black"/>
                </a:solidFill>
                <a:latin typeface="Gill Sans MT" panose="020B0502020104020203" pitchFamily="34" charset="0"/>
                <a:ea typeface="ヒラギノ角ゴ Pro W3" pitchFamily="84" charset="-128"/>
              </a:rPr>
              <a:t>both sexes from 1990−2013 by broad cause group</a:t>
            </a:r>
          </a:p>
        </p:txBody>
      </p:sp>
    </p:spTree>
    <p:extLst>
      <p:ext uri="{BB962C8B-B14F-4D97-AF65-F5344CB8AC3E}">
        <p14:creationId xmlns:p14="http://schemas.microsoft.com/office/powerpoint/2010/main" val="3414368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476672"/>
            <a:ext cx="3581952" cy="548832"/>
          </a:xfrm>
        </p:spPr>
        <p:txBody>
          <a:bodyPr>
            <a:normAutofit/>
          </a:bodyPr>
          <a:lstStyle/>
          <a:p>
            <a:pPr algn="r"/>
            <a:r>
              <a:rPr lang="en-GB" sz="3200" dirty="0" smtClean="0"/>
              <a:t>GBD England compare</a:t>
            </a:r>
            <a:endParaRPr lang="en-GB" sz="3200" dirty="0"/>
          </a:p>
        </p:txBody>
      </p:sp>
      <p:sp>
        <p:nvSpPr>
          <p:cNvPr id="5" name="Slide Number Placeholder 4"/>
          <p:cNvSpPr>
            <a:spLocks noGrp="1"/>
          </p:cNvSpPr>
          <p:nvPr>
            <p:ph type="sldNum" sz="quarter" idx="10"/>
          </p:nvPr>
        </p:nvSpPr>
        <p:spPr/>
        <p:txBody>
          <a:bodyPr/>
          <a:lstStyle/>
          <a:p>
            <a:r>
              <a:rPr lang="en-GB" sz="1400" dirty="0" smtClean="0"/>
              <a:t>  </a:t>
            </a:r>
            <a:fld id="{B8DE9359-C672-4788-A4A2-8E29E8EF4EF3}" type="slidenum">
              <a:rPr lang="en-GB" sz="1400" smtClean="0"/>
              <a:t>9</a:t>
            </a:fld>
            <a:endParaRPr lang="en-GB" dirty="0"/>
          </a:p>
        </p:txBody>
      </p:sp>
      <p:sp>
        <p:nvSpPr>
          <p:cNvPr id="6" name="Footer Placeholder 5"/>
          <p:cNvSpPr>
            <a:spLocks noGrp="1"/>
          </p:cNvSpPr>
          <p:nvPr>
            <p:ph type="ftr" sz="quarter" idx="11"/>
          </p:nvPr>
        </p:nvSpPr>
        <p:spPr/>
        <p:txBody>
          <a:bodyPr/>
          <a:lstStyle/>
          <a:p>
            <a:r>
              <a:rPr lang="en-GB" sz="1600" dirty="0" smtClean="0">
                <a:latin typeface="Gill Sans MT" panose="020B0502020104020203" pitchFamily="34" charset="0"/>
              </a:rPr>
              <a:t>Burden of Disease Methodological Workshop</a:t>
            </a:r>
            <a:endParaRPr lang="en-GB" sz="1600" dirty="0">
              <a:latin typeface="Gill Sans MT" panose="020B0502020104020203" pitchFamily="34"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415780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40768"/>
            <a:ext cx="4392488" cy="238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861048"/>
            <a:ext cx="4085793" cy="221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6328" y="3794562"/>
            <a:ext cx="4229973" cy="229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1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standard">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3337</TotalTime>
  <Words>716</Words>
  <Application>Microsoft Office PowerPoint</Application>
  <PresentationFormat>On-screen Show (4:3)</PresentationFormat>
  <Paragraphs>87</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Presentation-standard</vt:lpstr>
      <vt:lpstr>Burden of Disease:  Methodological Workshop   15th and 16th September  Royal Society of Edinburgh, Scotland </vt:lpstr>
      <vt:lpstr>Introducing the Public Health England Global Burden of Disease programme</vt:lpstr>
      <vt:lpstr>A bit of history</vt:lpstr>
      <vt:lpstr>The origins</vt:lpstr>
      <vt:lpstr>PowerPoint Presentation</vt:lpstr>
      <vt:lpstr>GBD England Data Flow</vt:lpstr>
      <vt:lpstr>Results</vt:lpstr>
      <vt:lpstr>PowerPoint Presentation</vt:lpstr>
      <vt:lpstr>GBD England compare</vt:lpstr>
      <vt:lpstr>Infographics/1</vt:lpstr>
      <vt:lpstr>Infographics/2</vt:lpstr>
      <vt:lpstr>next steps for England’s GBD</vt:lpstr>
      <vt:lpstr>This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Data Science Modelling agenda</dc:title>
  <dc:creator>Jurgen Schmidt</dc:creator>
  <cp:lastModifiedBy>Jurgen Schmidt</cp:lastModifiedBy>
  <cp:revision>74</cp:revision>
  <dcterms:created xsi:type="dcterms:W3CDTF">2016-05-18T08:00:44Z</dcterms:created>
  <dcterms:modified xsi:type="dcterms:W3CDTF">2016-09-15T08:46:59Z</dcterms:modified>
</cp:coreProperties>
</file>