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 id="2147483676" r:id="rId3"/>
    <p:sldMasterId id="2147483678" r:id="rId4"/>
    <p:sldMasterId id="2147483680" r:id="rId5"/>
    <p:sldMasterId id="2147483682" r:id="rId6"/>
  </p:sldMasterIdLst>
  <p:notesMasterIdLst>
    <p:notesMasterId r:id="rId24"/>
  </p:notesMasterIdLst>
  <p:handoutMasterIdLst>
    <p:handoutMasterId r:id="rId25"/>
  </p:handoutMasterIdLst>
  <p:sldIdLst>
    <p:sldId id="263" r:id="rId7"/>
    <p:sldId id="341" r:id="rId8"/>
    <p:sldId id="342" r:id="rId9"/>
    <p:sldId id="370" r:id="rId10"/>
    <p:sldId id="386" r:id="rId11"/>
    <p:sldId id="387" r:id="rId12"/>
    <p:sldId id="383" r:id="rId13"/>
    <p:sldId id="380" r:id="rId14"/>
    <p:sldId id="351" r:id="rId15"/>
    <p:sldId id="381" r:id="rId16"/>
    <p:sldId id="382" r:id="rId17"/>
    <p:sldId id="374" r:id="rId18"/>
    <p:sldId id="375" r:id="rId19"/>
    <p:sldId id="377" r:id="rId20"/>
    <p:sldId id="388" r:id="rId21"/>
    <p:sldId id="368" r:id="rId22"/>
    <p:sldId id="371" r:id="rId23"/>
  </p:sldIdLst>
  <p:sldSz cx="9144000" cy="6858000" type="screen4x3"/>
  <p:notesSz cx="6805613" cy="99441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13" autoAdjust="0"/>
    <p:restoredTop sz="99271" autoAdjust="0"/>
  </p:normalViewPr>
  <p:slideViewPr>
    <p:cSldViewPr>
      <p:cViewPr varScale="1">
        <p:scale>
          <a:sx n="69" d="100"/>
          <a:sy n="69" d="100"/>
        </p:scale>
        <p:origin x="-10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buFontTx/>
              <a:buNone/>
              <a:defRPr sz="1200">
                <a:latin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0" y="9445625"/>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buFontTx/>
              <a:buNone/>
              <a:defRPr sz="1200">
                <a:latin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854450" y="9445625"/>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pPr>
              <a:defRPr/>
            </a:pPr>
            <a:fld id="{DDFCD3FA-E19B-49C4-94F0-CADFEA10C057}" type="slidenum">
              <a:rPr lang="en-US"/>
              <a:pPr>
                <a:defRPr/>
              </a:pPr>
              <a:t>‹#›</a:t>
            </a:fld>
            <a:endParaRPr lang="en-US"/>
          </a:p>
        </p:txBody>
      </p:sp>
    </p:spTree>
    <p:extLst>
      <p:ext uri="{BB962C8B-B14F-4D97-AF65-F5344CB8AC3E}">
        <p14:creationId xmlns:p14="http://schemas.microsoft.com/office/powerpoint/2010/main" val="379226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buFontTx/>
              <a:buNone/>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22813"/>
            <a:ext cx="5443537" cy="447516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45625"/>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buFontTx/>
              <a:buNone/>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54450" y="9445625"/>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pPr>
              <a:defRPr/>
            </a:pPr>
            <a:fld id="{A1964312-9E03-4D2E-94B5-4D2C268EDB3C}" type="slidenum">
              <a:rPr lang="en-US"/>
              <a:pPr>
                <a:defRPr/>
              </a:pPr>
              <a:t>‹#›</a:t>
            </a:fld>
            <a:endParaRPr lang="en-US"/>
          </a:p>
        </p:txBody>
      </p:sp>
    </p:spTree>
    <p:extLst>
      <p:ext uri="{BB962C8B-B14F-4D97-AF65-F5344CB8AC3E}">
        <p14:creationId xmlns:p14="http://schemas.microsoft.com/office/powerpoint/2010/main" val="1855189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80A67F8F-FDBE-48E2-A377-A7F8ED732078}" type="slidenum">
              <a:rPr lang="en-US" smtClean="0"/>
              <a:pPr/>
              <a:t>1</a:t>
            </a:fld>
            <a:endParaRPr lang="en-US" smtClean="0"/>
          </a:p>
        </p:txBody>
      </p:sp>
      <p:sp>
        <p:nvSpPr>
          <p:cNvPr id="36866" name="Rectangle 2"/>
          <p:cNvSpPr>
            <a:spLocks noGrp="1" noRot="1" noChangeAspect="1" noChangeArrowheads="1" noTextEdit="1"/>
          </p:cNvSpPr>
          <p:nvPr>
            <p:ph type="sldImg"/>
          </p:nvPr>
        </p:nvSpPr>
        <p:spPr>
          <a:xfrm>
            <a:off x="917575" y="747713"/>
            <a:ext cx="4970463" cy="3727450"/>
          </a:xfrm>
          <a:ln/>
        </p:spPr>
      </p:sp>
      <p:sp>
        <p:nvSpPr>
          <p:cNvPr id="36867" name="Rectangle 3"/>
          <p:cNvSpPr>
            <a:spLocks noGrp="1" noChangeArrowheads="1"/>
          </p:cNvSpPr>
          <p:nvPr>
            <p:ph type="body" idx="1"/>
          </p:nvPr>
        </p:nvSpPr>
        <p:spPr>
          <a:xfrm>
            <a:off x="908050" y="4722813"/>
            <a:ext cx="4989513" cy="4473575"/>
          </a:xfrm>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7575" y="744538"/>
            <a:ext cx="4970463" cy="3729037"/>
          </a:xfrm>
          <a:ln/>
        </p:spPr>
      </p:sp>
      <p:sp>
        <p:nvSpPr>
          <p:cNvPr id="20483" name="Rectangle 3"/>
          <p:cNvSpPr>
            <a:spLocks noGrp="1" noChangeArrowheads="1"/>
          </p:cNvSpPr>
          <p:nvPr>
            <p:ph type="body" idx="1"/>
          </p:nvPr>
        </p:nvSpPr>
        <p:spPr>
          <a:xfrm>
            <a:off x="680562" y="4724128"/>
            <a:ext cx="5444490" cy="4474506"/>
          </a:xfrm>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7575" y="744538"/>
            <a:ext cx="4970463" cy="3729037"/>
          </a:xfrm>
          <a:ln/>
        </p:spPr>
      </p:sp>
      <p:sp>
        <p:nvSpPr>
          <p:cNvPr id="20483" name="Rectangle 3"/>
          <p:cNvSpPr>
            <a:spLocks noGrp="1" noChangeArrowheads="1"/>
          </p:cNvSpPr>
          <p:nvPr>
            <p:ph type="body" idx="1"/>
          </p:nvPr>
        </p:nvSpPr>
        <p:spPr>
          <a:xfrm>
            <a:off x="680562" y="4724128"/>
            <a:ext cx="5444490" cy="4474506"/>
          </a:xfrm>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7575" y="744538"/>
            <a:ext cx="4970463" cy="3729037"/>
          </a:xfrm>
          <a:ln/>
        </p:spPr>
      </p:sp>
      <p:sp>
        <p:nvSpPr>
          <p:cNvPr id="20483" name="Rectangle 3"/>
          <p:cNvSpPr>
            <a:spLocks noGrp="1" noChangeArrowheads="1"/>
          </p:cNvSpPr>
          <p:nvPr>
            <p:ph type="body" idx="1"/>
          </p:nvPr>
        </p:nvSpPr>
        <p:spPr>
          <a:xfrm>
            <a:off x="680562" y="4724128"/>
            <a:ext cx="5444490" cy="4474506"/>
          </a:xfrm>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p:spPr>
        <p:txBody>
          <a:bodyPr/>
          <a:lstStyle/>
          <a:p>
            <a:pPr eaLnBrk="1" hangingPunct="1"/>
            <a:r>
              <a:rPr lang="en-GB" smtClean="0"/>
              <a:t>Ken's method does not capture the HIV / AIDS epidemic as most recent data point is after the HIV / AIDS epidemic (peak). For estimates 2007.5 and 2008.5, estimates will differ significantly (by more than 5%) for 16 of the 17 countries (Cameroon sees no difference) when Ken's method is compared to WHO method for each of the Spline and Loess Regressions. As Ken's method doesn’t capture full information (e.g. South Africa) and assumes HIV-free q5 constant after most recent data point, and as estimates differ between WHO method and Ken's, then we suggest WHO method.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7575" y="744538"/>
            <a:ext cx="4970463" cy="3729037"/>
          </a:xfrm>
          <a:ln/>
        </p:spPr>
      </p:sp>
      <p:sp>
        <p:nvSpPr>
          <p:cNvPr id="20483" name="Rectangle 3"/>
          <p:cNvSpPr>
            <a:spLocks noGrp="1" noChangeArrowheads="1"/>
          </p:cNvSpPr>
          <p:nvPr>
            <p:ph type="body" idx="1"/>
          </p:nvPr>
        </p:nvSpPr>
        <p:spPr>
          <a:xfrm>
            <a:off x="680562" y="4724128"/>
            <a:ext cx="5444490" cy="4474506"/>
          </a:xfrm>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0D778-6ED2-4433-AB20-A397F6866FF8}" type="slidenum">
              <a:rPr lang="en-US" altLang="en-US"/>
              <a:pPr/>
              <a:t>5</a:t>
            </a:fld>
            <a:endParaRPr lang="en-US" altLang="en-US"/>
          </a:p>
        </p:txBody>
      </p:sp>
      <p:sp>
        <p:nvSpPr>
          <p:cNvPr id="29698" name="Rectangle 2"/>
          <p:cNvSpPr>
            <a:spLocks noRot="1" noChangeArrowheads="1" noTextEdit="1"/>
          </p:cNvSpPr>
          <p:nvPr>
            <p:ph type="sldImg"/>
          </p:nvPr>
        </p:nvSpPr>
        <p:spPr>
          <a:xfrm>
            <a:off x="919163" y="747713"/>
            <a:ext cx="4968875" cy="3727450"/>
          </a:xfrm>
          <a:ln/>
        </p:spPr>
      </p:sp>
      <p:sp>
        <p:nvSpPr>
          <p:cNvPr id="29699" name="Rectangle 3"/>
          <p:cNvSpPr>
            <a:spLocks noGrp="1" noChangeArrowheads="1"/>
          </p:cNvSpPr>
          <p:nvPr>
            <p:ph type="body" idx="1"/>
          </p:nvPr>
        </p:nvSpPr>
        <p:spPr>
          <a:xfrm>
            <a:off x="907415" y="4725175"/>
            <a:ext cx="4990783" cy="4471392"/>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55B72-992B-40D6-A315-EB02B35CAD56}" type="slidenum">
              <a:rPr lang="en-US" altLang="en-US"/>
              <a:pPr/>
              <a:t>6</a:t>
            </a:fld>
            <a:endParaRPr lang="en-US" altLang="en-US"/>
          </a:p>
        </p:txBody>
      </p:sp>
      <p:sp>
        <p:nvSpPr>
          <p:cNvPr id="35842" name="Rectangle 2"/>
          <p:cNvSpPr>
            <a:spLocks noRot="1" noChangeArrowheads="1" noTextEdit="1"/>
          </p:cNvSpPr>
          <p:nvPr>
            <p:ph type="sldImg"/>
          </p:nvPr>
        </p:nvSpPr>
        <p:spPr>
          <a:xfrm>
            <a:off x="919163" y="747713"/>
            <a:ext cx="4968875" cy="3727450"/>
          </a:xfrm>
          <a:ln/>
        </p:spPr>
      </p:sp>
      <p:sp>
        <p:nvSpPr>
          <p:cNvPr id="35843" name="Rectangle 3"/>
          <p:cNvSpPr>
            <a:spLocks noGrp="1" noChangeArrowheads="1"/>
          </p:cNvSpPr>
          <p:nvPr>
            <p:ph type="body" idx="1"/>
          </p:nvPr>
        </p:nvSpPr>
        <p:spPr>
          <a:xfrm>
            <a:off x="907415" y="4725175"/>
            <a:ext cx="4990783" cy="4471392"/>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7575" y="744538"/>
            <a:ext cx="4970463" cy="3729037"/>
          </a:xfrm>
          <a:ln/>
        </p:spPr>
      </p:sp>
      <p:sp>
        <p:nvSpPr>
          <p:cNvPr id="20483" name="Rectangle 3"/>
          <p:cNvSpPr>
            <a:spLocks noGrp="1" noChangeArrowheads="1"/>
          </p:cNvSpPr>
          <p:nvPr>
            <p:ph type="body" idx="1"/>
          </p:nvPr>
        </p:nvSpPr>
        <p:spPr>
          <a:xfrm>
            <a:off x="680562" y="4724128"/>
            <a:ext cx="5444490" cy="4474506"/>
          </a:xfrm>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5E828-75A7-448D-9819-653236B7F72E}" type="slidenum">
              <a:rPr lang="en-US">
                <a:solidFill>
                  <a:prstClr val="black"/>
                </a:solidFill>
              </a:rPr>
              <a:pPr/>
              <a:t>10</a:t>
            </a:fld>
            <a:endParaRPr lang="en-US">
              <a:solidFill>
                <a:prstClr val="black"/>
              </a:solidFill>
            </a:endParaRPr>
          </a:p>
        </p:txBody>
      </p:sp>
      <p:sp>
        <p:nvSpPr>
          <p:cNvPr id="244738" name="Rectangle 2"/>
          <p:cNvSpPr>
            <a:spLocks noGrp="1" noRot="1" noChangeAspect="1" noChangeArrowheads="1" noTextEdit="1"/>
          </p:cNvSpPr>
          <p:nvPr>
            <p:ph type="sldImg"/>
          </p:nvPr>
        </p:nvSpPr>
        <p:spPr>
          <a:xfrm>
            <a:off x="919163" y="747713"/>
            <a:ext cx="4965700" cy="3725862"/>
          </a:xfrm>
          <a:ln/>
        </p:spPr>
      </p:sp>
      <p:sp>
        <p:nvSpPr>
          <p:cNvPr id="244739" name="Rectangle 3"/>
          <p:cNvSpPr>
            <a:spLocks noGrp="1" noChangeArrowheads="1"/>
          </p:cNvSpPr>
          <p:nvPr>
            <p:ph type="body" idx="1"/>
          </p:nvPr>
        </p:nvSpPr>
        <p:spPr>
          <a:xfrm>
            <a:off x="907622" y="4724466"/>
            <a:ext cx="4990374" cy="4471793"/>
          </a:xfrm>
        </p:spPr>
        <p:txBody>
          <a:bodyPr/>
          <a:lstStyle/>
          <a:p>
            <a:r>
              <a:rPr lang="en-US" dirty="0" smtClean="0"/>
              <a:t>This point can be broken</a:t>
            </a:r>
            <a:r>
              <a:rPr lang="en-US" baseline="0" dirty="0" smtClean="0"/>
              <a:t> down into (1) data (2) biases and (3) estimates for all populations of interest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73637" cy="3730625"/>
          </a:xfrm>
        </p:spPr>
      </p:sp>
      <p:sp>
        <p:nvSpPr>
          <p:cNvPr id="3" name="Notes Placeholder 2"/>
          <p:cNvSpPr>
            <a:spLocks noGrp="1"/>
          </p:cNvSpPr>
          <p:nvPr>
            <p:ph type="body" idx="1"/>
          </p:nvPr>
        </p:nvSpPr>
        <p:spPr/>
        <p:txBody>
          <a:bodyPr/>
          <a:lstStyle/>
          <a:p>
            <a:pPr algn="l" rtl="0"/>
            <a:endParaRPr lang="en-GB"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7FE6C02B-2AA8-43A7-B324-027C17D7B24A}" type="datetime3">
              <a:rPr lang="en-GB" smtClean="0"/>
              <a:pPr/>
              <a:t>15 September, 2016</a:t>
            </a:fld>
            <a:endParaRPr lang="en-GB"/>
          </a:p>
        </p:txBody>
      </p:sp>
      <p:sp>
        <p:nvSpPr>
          <p:cNvPr id="6" name="Slide Number Placeholder 5"/>
          <p:cNvSpPr>
            <a:spLocks noGrp="1"/>
          </p:cNvSpPr>
          <p:nvPr>
            <p:ph type="sldNum" sz="quarter" idx="12"/>
          </p:nvPr>
        </p:nvSpPr>
        <p:spPr/>
        <p:txBody>
          <a:bodyPr/>
          <a:lstStyle/>
          <a:p>
            <a:fld id="{1275D956-5291-4DA5-B063-3A3AD3903103}" type="slidenum">
              <a:rPr lang="en-GB" smtClean="0"/>
              <a:pPr/>
              <a:t>11</a:t>
            </a:fld>
            <a:endParaRPr lang="en-GB"/>
          </a:p>
        </p:txBody>
      </p:sp>
    </p:spTree>
    <p:extLst>
      <p:ext uri="{BB962C8B-B14F-4D97-AF65-F5344CB8AC3E}">
        <p14:creationId xmlns:p14="http://schemas.microsoft.com/office/powerpoint/2010/main" val="3387857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1E7FB8"/>
          </a:solidFill>
          <a:ln>
            <a:noFill/>
          </a:ln>
          <a:effectLst/>
          <a:extLst/>
        </p:spPr>
        <p:txBody>
          <a:bodyPr wrap="none" anchor="ctr"/>
          <a:lstStyle/>
          <a:p>
            <a:pPr algn="ctr">
              <a:buFontTx/>
              <a:buChar char="•"/>
              <a:defRPr/>
            </a:pPr>
            <a:endParaRPr lang="en-US"/>
          </a:p>
        </p:txBody>
      </p:sp>
      <p:sp>
        <p:nvSpPr>
          <p:cNvPr id="5" name="Rectangle 5"/>
          <p:cNvSpPr>
            <a:spLocks noChangeArrowheads="1"/>
          </p:cNvSpPr>
          <p:nvPr/>
        </p:nvSpPr>
        <p:spPr bwMode="auto">
          <a:xfrm>
            <a:off x="152400" y="6477000"/>
            <a:ext cx="3629025" cy="117475"/>
          </a:xfrm>
          <a:prstGeom prst="rect">
            <a:avLst/>
          </a:prstGeom>
          <a:noFill/>
          <a:ln>
            <a:noFill/>
          </a:ln>
          <a:effectLst/>
          <a:extLst/>
        </p:spPr>
        <p:txBody>
          <a:bodyPr lIns="0" tIns="0" rIns="0" bIns="0"/>
          <a:lstStyle/>
          <a:p>
            <a:pPr defTabSz="1042988">
              <a:defRPr/>
            </a:pPr>
            <a:r>
              <a:rPr lang="en-GB" sz="1400" b="1">
                <a:solidFill>
                  <a:srgbClr val="FFFFFF"/>
                </a:solidFill>
                <a:latin typeface="Arial Narrow" pitchFamily="34" charset="0"/>
              </a:rPr>
              <a:t>Health Statistics and Informatics</a:t>
            </a:r>
          </a:p>
        </p:txBody>
      </p:sp>
      <p:pic>
        <p:nvPicPr>
          <p:cNvPr id="6" name="Picture 6" descr="WHO-EN-BW-H"/>
          <p:cNvPicPr>
            <a:picLocks noChangeAspect="1" noChangeArrowheads="1"/>
          </p:cNvPicPr>
          <p:nvPr/>
        </p:nvPicPr>
        <p:blipFill>
          <a:blip r:embed="rId2">
            <a:lum contrast="12000"/>
            <a:grayscl/>
            <a:biLevel thresh="50000"/>
          </a:blip>
          <a:srcRect/>
          <a:stretch>
            <a:fillRect/>
          </a:stretch>
        </p:blipFill>
        <p:spPr bwMode="auto">
          <a:xfrm>
            <a:off x="3048000" y="4567238"/>
            <a:ext cx="2819400" cy="919162"/>
          </a:xfrm>
          <a:prstGeom prst="rect">
            <a:avLst/>
          </a:prstGeom>
          <a:noFill/>
          <a:ln w="9525">
            <a:noFill/>
            <a:miter lim="800000"/>
            <a:headEnd/>
            <a:tailEnd/>
          </a:ln>
        </p:spPr>
      </p:pic>
      <p:sp>
        <p:nvSpPr>
          <p:cNvPr id="154627" name="Rectangle 3"/>
          <p:cNvSpPr>
            <a:spLocks noGrp="1" noChangeArrowheads="1"/>
          </p:cNvSpPr>
          <p:nvPr>
            <p:ph type="ctrTitle"/>
          </p:nvPr>
        </p:nvSpPr>
        <p:spPr>
          <a:xfrm>
            <a:off x="685800" y="2130425"/>
            <a:ext cx="7772400" cy="1470025"/>
          </a:xfrm>
        </p:spPr>
        <p:txBody>
          <a:bodyPr/>
          <a:lstStyle>
            <a:lvl1pPr>
              <a:defRPr>
                <a:solidFill>
                  <a:schemeClr val="tx1"/>
                </a:solidFill>
              </a:defRPr>
            </a:lvl1pPr>
          </a:lstStyle>
          <a:p>
            <a:pPr lvl="0"/>
            <a:r>
              <a:rPr lang="en-US" noProof="0" smtClean="0"/>
              <a:t>Click to edit Master title style</a:t>
            </a:r>
          </a:p>
        </p:txBody>
      </p:sp>
      <p:sp>
        <p:nvSpPr>
          <p:cNvPr id="154628" name="Rectangle 4"/>
          <p:cNvSpPr>
            <a:spLocks noGrp="1" noChangeArrowheads="1"/>
          </p:cNvSpPr>
          <p:nvPr>
            <p:ph type="subTitle" idx="1"/>
          </p:nvPr>
        </p:nvSpPr>
        <p:spPr>
          <a:xfrm>
            <a:off x="1371600" y="3886200"/>
            <a:ext cx="6400800" cy="1752600"/>
          </a:xfrm>
        </p:spPr>
        <p:txBody>
          <a:bodyPr/>
          <a:lstStyle>
            <a:lvl1pPr marL="0" indent="0" algn="ctr">
              <a:defRPr>
                <a:solidFill>
                  <a:schemeClr val="tx1"/>
                </a:solidFill>
              </a:defRPr>
            </a:lvl1pPr>
          </a:lstStyle>
          <a:p>
            <a:pPr lvl="0"/>
            <a:r>
              <a:rPr lang="en-US" altLang="ja-JP" noProof="0" smtClean="0"/>
              <a:t>Gretchen Stevens</a:t>
            </a:r>
            <a:br>
              <a:rPr lang="en-US" altLang="ja-JP" noProof="0" smtClean="0"/>
            </a:br>
            <a:r>
              <a:rPr lang="en-US" altLang="ja-JP" noProof="0" smtClean="0"/>
              <a:t/>
            </a:r>
            <a:br>
              <a:rPr lang="en-US" altLang="ja-JP" noProof="0" smtClean="0"/>
            </a:br>
            <a:r>
              <a:rPr lang="en-US" altLang="ja-JP" noProof="0" smtClean="0"/>
              <a:t>Health Statistics and Informatics Department</a:t>
            </a:r>
            <a:br>
              <a:rPr lang="en-US" altLang="ja-JP" noProof="0" smtClean="0"/>
            </a:b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82423"/>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28600"/>
            <a:ext cx="8001000" cy="9144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81000" y="12954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954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81000" y="38481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8481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7828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0B3774-D229-4E2D-8AD9-620815D2ABE7}" type="datetimeFigureOut">
              <a:rPr lang="en-US"/>
              <a:pPr>
                <a:defRPr/>
              </a:pPr>
              <a:t>9/15/2016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400493-5330-47D0-BAE7-4F0C3682020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47E380-CF6D-4F6B-8E8A-8C877AE27C5C}" type="datetimeFigureOut">
              <a:rPr lang="en-US"/>
              <a:pPr>
                <a:defRPr/>
              </a:pPr>
              <a:t>9/15/2016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092257-1059-42E4-B59F-E6182942B17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D037E1-E797-431F-B455-F7D2A74129A8}" type="datetimeFigureOut">
              <a:rPr lang="en-US"/>
              <a:pPr>
                <a:defRPr/>
              </a:pPr>
              <a:t>9/15/2016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4EB60-1A8C-4BD0-9D8C-718C44E7D48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1B9B87-98C4-431E-B343-76AB8950F084}" type="datetimeFigureOut">
              <a:rPr lang="en-US"/>
              <a:pPr>
                <a:defRPr/>
              </a:pPr>
              <a:t>9/15/2016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0CA76A-7FC6-421C-AB89-00D187BAF4A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A76277-40CE-4F2B-9213-B238D989CE3E}" type="datetimeFigureOut">
              <a:rPr lang="en-US"/>
              <a:pPr>
                <a:defRPr/>
              </a:pPr>
              <a:t>9/15/2016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971A29-E9DB-464C-B4ED-F7E752145EE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DB2EE6-14DF-4D95-B39C-5CFD96C6AEA5}" type="datetimeFigureOut">
              <a:rPr lang="en-US"/>
              <a:pPr>
                <a:defRPr/>
              </a:pPr>
              <a:t>9/15/2016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B507ED-B6AE-4308-922D-0FFFBFDF22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5A7E93-C4DF-4BE8-B009-FB1837E5EB14}" type="datetimeFigureOut">
              <a:rPr lang="en-US"/>
              <a:pPr>
                <a:defRPr/>
              </a:pPr>
              <a:t>9/15/2016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386776-B85B-4A8F-81D5-0E08DB30CBB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95C2DB-8217-4A20-97DB-6DB76DC1B161}" type="datetimeFigureOut">
              <a:rPr lang="en-US"/>
              <a:pPr>
                <a:defRPr/>
              </a:pPr>
              <a:t>9/15/2016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68A586-2CEB-46FF-BD93-1B3E5C5C265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1FE0E4-C7D0-49BA-94CF-225803B30D6E}" type="datetimeFigureOut">
              <a:rPr lang="en-US"/>
              <a:pPr>
                <a:defRPr/>
              </a:pPr>
              <a:t>9/15/2016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72E4A0-F999-47D2-B5B3-54B5A265884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46AAF2-C3B5-42FA-B470-F19371307DB2}" type="datetimeFigureOut">
              <a:rPr lang="en-US"/>
              <a:pPr>
                <a:defRPr/>
              </a:pPr>
              <a:t>9/15/2016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78258B-86B1-4F42-839A-91B5F23E446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9240D-7D96-4AA8-832E-7AFD04E26DAE}" type="datetimeFigureOut">
              <a:rPr lang="en-US"/>
              <a:pPr>
                <a:defRPr/>
              </a:pPr>
              <a:t>9/15/2016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A793E9-FB8C-4909-BC5F-7775C8CDE54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srcRect b="10498"/>
          <a:stretch>
            <a:fillRect/>
          </a:stretch>
        </p:blipFill>
        <p:spPr bwMode="auto">
          <a:xfrm>
            <a:off x="0" y="0"/>
            <a:ext cx="9145588" cy="61388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381000" y="228600"/>
            <a:ext cx="8001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2954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5" name="Rectangle 5"/>
          <p:cNvSpPr>
            <a:spLocks noChangeArrowheads="1"/>
          </p:cNvSpPr>
          <p:nvPr/>
        </p:nvSpPr>
        <p:spPr bwMode="auto">
          <a:xfrm>
            <a:off x="0" y="6248400"/>
            <a:ext cx="9144000" cy="609600"/>
          </a:xfrm>
          <a:prstGeom prst="rect">
            <a:avLst/>
          </a:prstGeom>
          <a:solidFill>
            <a:srgbClr val="1E7FB8"/>
          </a:solidFill>
          <a:ln>
            <a:noFill/>
          </a:ln>
          <a:effectLst/>
          <a:extLst/>
        </p:spPr>
        <p:txBody>
          <a:bodyPr wrap="none" anchor="ctr"/>
          <a:lstStyle/>
          <a:p>
            <a:pPr algn="ctr">
              <a:buFontTx/>
              <a:buChar char="•"/>
              <a:defRPr/>
            </a:pPr>
            <a:endParaRPr lang="en-US"/>
          </a:p>
        </p:txBody>
      </p:sp>
      <p:pic>
        <p:nvPicPr>
          <p:cNvPr id="1030" name="Picture 6" descr="WHO-EN-BW-H"/>
          <p:cNvPicPr>
            <a:picLocks noChangeAspect="1" noChangeArrowheads="1"/>
          </p:cNvPicPr>
          <p:nvPr/>
        </p:nvPicPr>
        <p:blipFill>
          <a:blip r:embed="rId16">
            <a:grayscl/>
            <a:biLevel thresh="50000"/>
          </a:blip>
          <a:srcRect/>
          <a:stretch>
            <a:fillRect/>
          </a:stretch>
        </p:blipFill>
        <p:spPr bwMode="auto">
          <a:xfrm>
            <a:off x="7315200" y="6324600"/>
            <a:ext cx="1600200" cy="492125"/>
          </a:xfrm>
          <a:prstGeom prst="rect">
            <a:avLst/>
          </a:prstGeom>
          <a:noFill/>
          <a:ln w="9525">
            <a:noFill/>
            <a:miter lim="800000"/>
            <a:headEnd/>
            <a:tailEnd/>
          </a:ln>
        </p:spPr>
      </p:pic>
      <p:sp>
        <p:nvSpPr>
          <p:cNvPr id="153607" name="Rectangle 7"/>
          <p:cNvSpPr>
            <a:spLocks noChangeArrowheads="1"/>
          </p:cNvSpPr>
          <p:nvPr/>
        </p:nvSpPr>
        <p:spPr bwMode="auto">
          <a:xfrm>
            <a:off x="152400" y="6477000"/>
            <a:ext cx="3629025" cy="117475"/>
          </a:xfrm>
          <a:prstGeom prst="rect">
            <a:avLst/>
          </a:prstGeom>
          <a:noFill/>
          <a:ln>
            <a:noFill/>
          </a:ln>
          <a:effectLst/>
          <a:extLst/>
        </p:spPr>
        <p:txBody>
          <a:bodyPr lIns="0" tIns="0" rIns="0" bIns="0"/>
          <a:lstStyle/>
          <a:p>
            <a:pPr defTabSz="1042988">
              <a:defRPr/>
            </a:pPr>
            <a:r>
              <a:rPr lang="en-GB" sz="1400" b="1" dirty="0">
                <a:solidFill>
                  <a:srgbClr val="FFFFFF"/>
                </a:solidFill>
                <a:latin typeface="Arial Narrow" pitchFamily="34" charset="0"/>
              </a:rPr>
              <a:t>Health Statistics and Information Systems</a:t>
            </a:r>
          </a:p>
        </p:txBody>
      </p:sp>
    </p:spTree>
  </p:cSld>
  <p:clrMap bg1="dk2" tx1="lt1" bg2="dk1" tx2="lt2" accent1="accent1" accent2="accent2" accent3="accent3" accent4="accent4" accent5="accent5" accent6="accent6" hlink="hlink" folHlink="folHlink"/>
  <p:sldLayoutIdLst>
    <p:sldLayoutId id="2147483709"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710" r:id="rId12"/>
    <p:sldLayoutId id="2147483711" r:id="rId13"/>
  </p:sldLayoutIdLst>
  <p:txStyles>
    <p:titleStyle>
      <a:lvl1pPr algn="ctr" rtl="0" eaLnBrk="0" fontAlgn="base" hangingPunct="0">
        <a:spcBef>
          <a:spcPct val="0"/>
        </a:spcBef>
        <a:spcAft>
          <a:spcPct val="0"/>
        </a:spcAft>
        <a:defRPr sz="3600">
          <a:solidFill>
            <a:schemeClr val="bg2"/>
          </a:solidFill>
          <a:latin typeface="+mj-lt"/>
          <a:ea typeface="+mj-ea"/>
          <a:cs typeface="+mj-cs"/>
        </a:defRPr>
      </a:lvl1pPr>
      <a:lvl2pPr algn="ctr" rtl="0" eaLnBrk="0" fontAlgn="base" hangingPunct="0">
        <a:spcBef>
          <a:spcPct val="0"/>
        </a:spcBef>
        <a:spcAft>
          <a:spcPct val="0"/>
        </a:spcAft>
        <a:defRPr sz="3600">
          <a:solidFill>
            <a:schemeClr val="bg2"/>
          </a:solidFill>
          <a:latin typeface="Tahoma" pitchFamily="34" charset="0"/>
        </a:defRPr>
      </a:lvl2pPr>
      <a:lvl3pPr algn="ctr" rtl="0" eaLnBrk="0" fontAlgn="base" hangingPunct="0">
        <a:spcBef>
          <a:spcPct val="0"/>
        </a:spcBef>
        <a:spcAft>
          <a:spcPct val="0"/>
        </a:spcAft>
        <a:defRPr sz="3600">
          <a:solidFill>
            <a:schemeClr val="bg2"/>
          </a:solidFill>
          <a:latin typeface="Tahoma" pitchFamily="34" charset="0"/>
        </a:defRPr>
      </a:lvl3pPr>
      <a:lvl4pPr algn="ctr" rtl="0" eaLnBrk="0" fontAlgn="base" hangingPunct="0">
        <a:spcBef>
          <a:spcPct val="0"/>
        </a:spcBef>
        <a:spcAft>
          <a:spcPct val="0"/>
        </a:spcAft>
        <a:defRPr sz="3600">
          <a:solidFill>
            <a:schemeClr val="bg2"/>
          </a:solidFill>
          <a:latin typeface="Tahoma" pitchFamily="34" charset="0"/>
        </a:defRPr>
      </a:lvl4pPr>
      <a:lvl5pPr algn="ctr" rtl="0" eaLnBrk="0" fontAlgn="base" hangingPunct="0">
        <a:spcBef>
          <a:spcPct val="0"/>
        </a:spcBef>
        <a:spcAft>
          <a:spcPct val="0"/>
        </a:spcAft>
        <a:defRPr sz="3600">
          <a:solidFill>
            <a:schemeClr val="bg2"/>
          </a:solidFill>
          <a:latin typeface="Tahoma" pitchFamily="34" charset="0"/>
        </a:defRPr>
      </a:lvl5pPr>
      <a:lvl6pPr marL="457200" algn="ctr" rtl="0" fontAlgn="base">
        <a:spcBef>
          <a:spcPct val="0"/>
        </a:spcBef>
        <a:spcAft>
          <a:spcPct val="0"/>
        </a:spcAft>
        <a:defRPr sz="3600">
          <a:solidFill>
            <a:schemeClr val="bg2"/>
          </a:solidFill>
          <a:latin typeface="Tahoma" pitchFamily="34" charset="0"/>
        </a:defRPr>
      </a:lvl6pPr>
      <a:lvl7pPr marL="914400" algn="ctr" rtl="0" fontAlgn="base">
        <a:spcBef>
          <a:spcPct val="0"/>
        </a:spcBef>
        <a:spcAft>
          <a:spcPct val="0"/>
        </a:spcAft>
        <a:defRPr sz="3600">
          <a:solidFill>
            <a:schemeClr val="bg2"/>
          </a:solidFill>
          <a:latin typeface="Tahoma" pitchFamily="34" charset="0"/>
        </a:defRPr>
      </a:lvl7pPr>
      <a:lvl8pPr marL="1371600" algn="ctr" rtl="0" fontAlgn="base">
        <a:spcBef>
          <a:spcPct val="0"/>
        </a:spcBef>
        <a:spcAft>
          <a:spcPct val="0"/>
        </a:spcAft>
        <a:defRPr sz="3600">
          <a:solidFill>
            <a:schemeClr val="bg2"/>
          </a:solidFill>
          <a:latin typeface="Tahoma" pitchFamily="34" charset="0"/>
        </a:defRPr>
      </a:lvl8pPr>
      <a:lvl9pPr marL="1828800" algn="ctr" rtl="0" fontAlgn="base">
        <a:spcBef>
          <a:spcPct val="0"/>
        </a:spcBef>
        <a:spcAft>
          <a:spcPct val="0"/>
        </a:spcAft>
        <a:defRPr sz="3600">
          <a:solidFill>
            <a:schemeClr val="bg2"/>
          </a:solidFill>
          <a:latin typeface="Tahoma" pitchFamily="34" charset="0"/>
        </a:defRPr>
      </a:lvl9pPr>
    </p:titleStyle>
    <p:bodyStyle>
      <a:lvl1pPr marL="342900" indent="-342900" algn="l" rtl="0" eaLnBrk="0" fontAlgn="base" hangingPunct="0">
        <a:spcBef>
          <a:spcPct val="20000"/>
        </a:spcBef>
        <a:spcAft>
          <a:spcPct val="0"/>
        </a:spcAft>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800">
          <a:solidFill>
            <a:schemeClr val="bg2"/>
          </a:solidFill>
          <a:latin typeface="+mn-lt"/>
        </a:defRPr>
      </a:lvl4pPr>
      <a:lvl5pPr marL="2057400" indent="-228600" algn="l" rtl="0" eaLnBrk="0" fontAlgn="base" hangingPunct="0">
        <a:spcBef>
          <a:spcPct val="20000"/>
        </a:spcBef>
        <a:spcAft>
          <a:spcPct val="0"/>
        </a:spcAft>
        <a:buClr>
          <a:srgbClr val="4D4D4D"/>
        </a:buClr>
        <a:buChar char="•"/>
        <a:defRPr sz="2800">
          <a:solidFill>
            <a:schemeClr val="bg2"/>
          </a:solidFill>
          <a:latin typeface="+mn-lt"/>
        </a:defRPr>
      </a:lvl5pPr>
      <a:lvl6pPr marL="2514600" indent="-228600" algn="l" rtl="0" fontAlgn="base">
        <a:spcBef>
          <a:spcPct val="20000"/>
        </a:spcBef>
        <a:spcAft>
          <a:spcPct val="0"/>
        </a:spcAft>
        <a:buClr>
          <a:srgbClr val="4D4D4D"/>
        </a:buClr>
        <a:buChar char="•"/>
        <a:defRPr sz="2800">
          <a:solidFill>
            <a:schemeClr val="bg2"/>
          </a:solidFill>
          <a:latin typeface="+mn-lt"/>
        </a:defRPr>
      </a:lvl6pPr>
      <a:lvl7pPr marL="2971800" indent="-228600" algn="l" rtl="0" fontAlgn="base">
        <a:spcBef>
          <a:spcPct val="20000"/>
        </a:spcBef>
        <a:spcAft>
          <a:spcPct val="0"/>
        </a:spcAft>
        <a:buClr>
          <a:srgbClr val="4D4D4D"/>
        </a:buClr>
        <a:buChar char="•"/>
        <a:defRPr sz="2800">
          <a:solidFill>
            <a:schemeClr val="bg2"/>
          </a:solidFill>
          <a:latin typeface="+mn-lt"/>
        </a:defRPr>
      </a:lvl7pPr>
      <a:lvl8pPr marL="3429000" indent="-228600" algn="l" rtl="0" fontAlgn="base">
        <a:spcBef>
          <a:spcPct val="20000"/>
        </a:spcBef>
        <a:spcAft>
          <a:spcPct val="0"/>
        </a:spcAft>
        <a:buClr>
          <a:srgbClr val="4D4D4D"/>
        </a:buClr>
        <a:buChar char="•"/>
        <a:defRPr sz="2800">
          <a:solidFill>
            <a:schemeClr val="bg2"/>
          </a:solidFill>
          <a:latin typeface="+mn-lt"/>
        </a:defRPr>
      </a:lvl8pPr>
      <a:lvl9pPr marL="3886200" indent="-228600" algn="l" rtl="0" fontAlgn="base">
        <a:spcBef>
          <a:spcPct val="20000"/>
        </a:spcBef>
        <a:spcAft>
          <a:spcPct val="0"/>
        </a:spcAft>
        <a:buClr>
          <a:srgbClr val="4D4D4D"/>
        </a:buClr>
        <a:buChar char="•"/>
        <a:defRPr sz="28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Char char="•"/>
              <a:defRPr sz="1200">
                <a:solidFill>
                  <a:schemeClr val="tx1">
                    <a:tint val="75000"/>
                  </a:schemeClr>
                </a:solidFill>
              </a:defRPr>
            </a:lvl1pPr>
          </a:lstStyle>
          <a:p>
            <a:pPr>
              <a:defRPr/>
            </a:pPr>
            <a:fld id="{06ACA6FA-7F24-40D3-A73F-9FFE7865EFAA}" type="datetimeFigureOut">
              <a:rPr lang="en-US"/>
              <a:pPr>
                <a:defRPr/>
              </a:pPr>
              <a:t>9/15/2016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Char cha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FontTx/>
              <a:buChar char="•"/>
              <a:defRPr sz="1200">
                <a:solidFill>
                  <a:schemeClr val="tx1">
                    <a:tint val="75000"/>
                  </a:schemeClr>
                </a:solidFill>
              </a:defRPr>
            </a:lvl1pPr>
          </a:lstStyle>
          <a:p>
            <a:pPr>
              <a:defRPr/>
            </a:pPr>
            <a:fld id="{9FC61A09-E2C3-47B1-8609-853B3E759F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42913" y="1381125"/>
            <a:ext cx="8291512" cy="4611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6"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p:spPr>
        <p:txBody>
          <a:bodyPr/>
          <a:lstStyle/>
          <a:p>
            <a:pPr algn="ctr">
              <a:buFontTx/>
              <a:buChar char="•"/>
              <a:defRPr/>
            </a:pPr>
            <a:endParaRPr lang="en-US" sz="3200" b="1">
              <a:solidFill>
                <a:srgbClr val="000000"/>
              </a:solidFill>
              <a:latin typeface="Arial" charset="0"/>
            </a:endParaRPr>
          </a:p>
        </p:txBody>
      </p:sp>
      <p:sp>
        <p:nvSpPr>
          <p:cNvPr id="3077" name="Rectangle 5"/>
          <p:cNvSpPr>
            <a:spLocks noChangeArrowheads="1"/>
          </p:cNvSpPr>
          <p:nvPr/>
        </p:nvSpPr>
        <p:spPr bwMode="auto">
          <a:xfrm>
            <a:off x="1588" y="6015038"/>
            <a:ext cx="9144000" cy="842962"/>
          </a:xfrm>
          <a:prstGeom prst="rect">
            <a:avLst/>
          </a:prstGeom>
          <a:solidFill>
            <a:srgbClr val="1E7FB8"/>
          </a:solidFill>
          <a:ln>
            <a:noFill/>
          </a:ln>
          <a:effectLst/>
          <a:extLst/>
        </p:spPr>
        <p:txBody>
          <a:bodyPr wrap="none" anchor="ctr"/>
          <a:lstStyle/>
          <a:p>
            <a:pPr algn="ctr">
              <a:buFontTx/>
              <a:buChar char="•"/>
              <a:defRPr/>
            </a:pPr>
            <a:endParaRPr lang="en-US">
              <a:solidFill>
                <a:srgbClr val="000000"/>
              </a:solidFill>
              <a:latin typeface="Arial" charset="0"/>
            </a:endParaRPr>
          </a:p>
        </p:txBody>
      </p:sp>
      <p:sp>
        <p:nvSpPr>
          <p:cNvPr id="3078" name="Rectangle 6"/>
          <p:cNvSpPr>
            <a:spLocks noChangeArrowheads="1"/>
          </p:cNvSpPr>
          <p:nvPr/>
        </p:nvSpPr>
        <p:spPr bwMode="auto">
          <a:xfrm>
            <a:off x="927100" y="6426200"/>
            <a:ext cx="4248150" cy="431800"/>
          </a:xfrm>
          <a:prstGeom prst="rect">
            <a:avLst/>
          </a:prstGeom>
          <a:noFill/>
          <a:ln>
            <a:noFill/>
          </a:ln>
          <a:effectLst/>
          <a:extLst/>
        </p:spPr>
        <p:txBody>
          <a:bodyPr lIns="0" tIns="0" rIns="0" bIns="0"/>
          <a:lstStyle/>
          <a:p>
            <a:pPr algn="ctr">
              <a:buFontTx/>
              <a:buChar char="•"/>
              <a:defRPr/>
            </a:pPr>
            <a:r>
              <a:rPr lang="en-US" sz="1200" b="1">
                <a:solidFill>
                  <a:srgbClr val="96CCEE"/>
                </a:solidFill>
                <a:latin typeface="Arial Narrow" pitchFamily="34" charset="0"/>
              </a:rPr>
              <a:t>GHO update on theme pages</a:t>
            </a:r>
            <a:r>
              <a:rPr lang="en-US" sz="1200" b="1">
                <a:solidFill>
                  <a:srgbClr val="72BBE8"/>
                </a:solidFill>
                <a:latin typeface="Arial Narrow" pitchFamily="34" charset="0"/>
              </a:rPr>
              <a:t> </a:t>
            </a:r>
            <a:r>
              <a:rPr lang="en-US" sz="1200" b="1">
                <a:solidFill>
                  <a:srgbClr val="FFFFFF"/>
                </a:solidFill>
                <a:latin typeface="Arial Narrow" pitchFamily="34" charset="0"/>
              </a:rPr>
              <a:t> </a:t>
            </a:r>
            <a:r>
              <a:rPr lang="en-US" b="1" baseline="12000">
                <a:solidFill>
                  <a:srgbClr val="FFFFFF"/>
                </a:solidFill>
                <a:latin typeface="Arial Narrow" pitchFamily="34" charset="0"/>
              </a:rPr>
              <a:t>|</a:t>
            </a:r>
            <a:r>
              <a:rPr lang="en-US" sz="1200" b="1">
                <a:solidFill>
                  <a:srgbClr val="96CCEE"/>
                </a:solidFill>
                <a:latin typeface="Arial Narrow" pitchFamily="34" charset="0"/>
              </a:rPr>
              <a:t>  </a:t>
            </a:r>
            <a:fld id="{F2029749-FA31-46FE-A108-B80E0985279F}" type="datetime4">
              <a:rPr lang="en-US" sz="1200">
                <a:solidFill>
                  <a:srgbClr val="96CCEE"/>
                </a:solidFill>
                <a:latin typeface="Arial Narrow" pitchFamily="34" charset="0"/>
              </a:rPr>
              <a:pPr algn="ctr">
                <a:buFontTx/>
                <a:buChar char="•"/>
                <a:defRPr/>
              </a:pPr>
              <a:t>September 15, 2016</a:t>
            </a:fld>
            <a:endParaRPr lang="en-US" sz="1200" b="1">
              <a:solidFill>
                <a:srgbClr val="96CCEE"/>
              </a:solidFill>
              <a:latin typeface="Arial Narrow" pitchFamily="34" charset="0"/>
            </a:endParaRPr>
          </a:p>
        </p:txBody>
      </p:sp>
      <p:sp>
        <p:nvSpPr>
          <p:cNvPr id="3079" name="Rectangle 7"/>
          <p:cNvSpPr>
            <a:spLocks noChangeArrowheads="1"/>
          </p:cNvSpPr>
          <p:nvPr/>
        </p:nvSpPr>
        <p:spPr bwMode="auto">
          <a:xfrm>
            <a:off x="360363" y="6399213"/>
            <a:ext cx="355600" cy="331787"/>
          </a:xfrm>
          <a:prstGeom prst="rect">
            <a:avLst/>
          </a:prstGeom>
          <a:noFill/>
          <a:ln>
            <a:noFill/>
          </a:ln>
          <a:effectLst/>
          <a:extLst/>
        </p:spPr>
        <p:txBody>
          <a:bodyPr lIns="0" tIns="0" rIns="0" bIns="0"/>
          <a:lstStyle/>
          <a:p>
            <a:pPr algn="r">
              <a:buFontTx/>
              <a:buChar char="•"/>
              <a:defRPr/>
            </a:pPr>
            <a:fld id="{D557870C-DBF6-497B-B809-8044B1C9FF1F}" type="slidenum">
              <a:rPr lang="ar-SA" sz="1500" b="1">
                <a:solidFill>
                  <a:srgbClr val="72BBE8"/>
                </a:solidFill>
                <a:latin typeface="Arial Narrow" pitchFamily="34" charset="0"/>
              </a:rPr>
              <a:pPr algn="r">
                <a:buFontTx/>
                <a:buChar char="•"/>
                <a:def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25608" name="Picture 8" descr="WHO-EN-white-H"/>
          <p:cNvPicPr>
            <a:picLocks noChangeAspect="1" noChangeArrowheads="1"/>
          </p:cNvPicPr>
          <p:nvPr/>
        </p:nvPicPr>
        <p:blipFill>
          <a:blip r:embed="rId3"/>
          <a:srcRect/>
          <a:stretch>
            <a:fillRect/>
          </a:stretch>
        </p:blipFill>
        <p:spPr bwMode="auto">
          <a:xfrm>
            <a:off x="6430963" y="6040438"/>
            <a:ext cx="2208212"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Calibri" pitchFamily="34" charset="0"/>
          <a:cs typeface="Arial" charset="0"/>
        </a:defRPr>
      </a:lvl2pPr>
      <a:lvl3pPr algn="ctr" rtl="0" eaLnBrk="0" fontAlgn="base" hangingPunct="0">
        <a:spcBef>
          <a:spcPct val="0"/>
        </a:spcBef>
        <a:spcAft>
          <a:spcPct val="0"/>
        </a:spcAft>
        <a:defRPr sz="3500" b="1">
          <a:solidFill>
            <a:srgbClr val="000066"/>
          </a:solidFill>
          <a:latin typeface="Calibri" pitchFamily="34" charset="0"/>
          <a:cs typeface="Arial" charset="0"/>
        </a:defRPr>
      </a:lvl3pPr>
      <a:lvl4pPr algn="ctr" rtl="0" eaLnBrk="0" fontAlgn="base" hangingPunct="0">
        <a:spcBef>
          <a:spcPct val="0"/>
        </a:spcBef>
        <a:spcAft>
          <a:spcPct val="0"/>
        </a:spcAft>
        <a:defRPr sz="3500" b="1">
          <a:solidFill>
            <a:srgbClr val="000066"/>
          </a:solidFill>
          <a:latin typeface="Calibri" pitchFamily="34" charset="0"/>
          <a:cs typeface="Arial" charset="0"/>
        </a:defRPr>
      </a:lvl4pPr>
      <a:lvl5pPr algn="ctr" rtl="0" eaLnBrk="0" fontAlgn="base" hangingPunct="0">
        <a:spcBef>
          <a:spcPct val="0"/>
        </a:spcBef>
        <a:spcAft>
          <a:spcPct val="0"/>
        </a:spcAft>
        <a:defRPr sz="3500" b="1">
          <a:solidFill>
            <a:srgbClr val="000066"/>
          </a:solidFill>
          <a:latin typeface="Calibri" pitchFamily="34" charset="0"/>
          <a:cs typeface="Arial" charset="0"/>
        </a:defRPr>
      </a:lvl5pPr>
      <a:lvl6pPr marL="457200" algn="ctr" rtl="0" eaLnBrk="1" fontAlgn="base" hangingPunct="1">
        <a:spcBef>
          <a:spcPct val="0"/>
        </a:spcBef>
        <a:spcAft>
          <a:spcPct val="0"/>
        </a:spcAft>
        <a:defRPr sz="3500" b="1">
          <a:solidFill>
            <a:srgbClr val="000066"/>
          </a:solidFill>
          <a:latin typeface="Calibri" pitchFamily="34" charset="0"/>
          <a:cs typeface="Arial" charset="0"/>
        </a:defRPr>
      </a:lvl6pPr>
      <a:lvl7pPr marL="914400" algn="ctr" rtl="0" eaLnBrk="1" fontAlgn="base" hangingPunct="1">
        <a:spcBef>
          <a:spcPct val="0"/>
        </a:spcBef>
        <a:spcAft>
          <a:spcPct val="0"/>
        </a:spcAft>
        <a:defRPr sz="3500" b="1">
          <a:solidFill>
            <a:srgbClr val="000066"/>
          </a:solidFill>
          <a:latin typeface="Calibri" pitchFamily="34" charset="0"/>
          <a:cs typeface="Arial" charset="0"/>
        </a:defRPr>
      </a:lvl7pPr>
      <a:lvl8pPr marL="1371600" algn="ctr" rtl="0" eaLnBrk="1" fontAlgn="base" hangingPunct="1">
        <a:spcBef>
          <a:spcPct val="0"/>
        </a:spcBef>
        <a:spcAft>
          <a:spcPct val="0"/>
        </a:spcAft>
        <a:defRPr sz="3500" b="1">
          <a:solidFill>
            <a:srgbClr val="000066"/>
          </a:solidFill>
          <a:latin typeface="Calibri" pitchFamily="34" charset="0"/>
          <a:cs typeface="Arial" charset="0"/>
        </a:defRPr>
      </a:lvl8pPr>
      <a:lvl9pPr marL="1828800" algn="ctr" rtl="0" eaLnBrk="1" fontAlgn="base" hangingPunct="1">
        <a:spcBef>
          <a:spcPct val="0"/>
        </a:spcBef>
        <a:spcAft>
          <a:spcPct val="0"/>
        </a:spcAft>
        <a:defRPr sz="3500" b="1">
          <a:solidFill>
            <a:srgbClr val="000066"/>
          </a:solidFill>
          <a:latin typeface="Calibri" pitchFamily="34"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16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1600">
          <a:solidFill>
            <a:srgbClr val="000066"/>
          </a:solidFill>
          <a:latin typeface="+mn-lt"/>
          <a:cs typeface="+mn-cs"/>
        </a:defRPr>
      </a:lvl3pPr>
      <a:lvl4pPr marL="1663700" indent="-227013" algn="l" rtl="0" eaLnBrk="0" fontAlgn="base" hangingPunct="0">
        <a:spcBef>
          <a:spcPct val="20000"/>
        </a:spcBef>
        <a:spcAft>
          <a:spcPct val="0"/>
        </a:spcAft>
        <a:buClr>
          <a:srgbClr val="1E7FB8"/>
        </a:buClr>
        <a:buChar char="–"/>
        <a:defRPr sz="1600">
          <a:solidFill>
            <a:srgbClr val="000066"/>
          </a:solidFill>
          <a:latin typeface="+mn-lt"/>
          <a:cs typeface="+mn-cs"/>
        </a:defRPr>
      </a:lvl4pPr>
      <a:lvl5pPr marL="1989138" indent="-146050" algn="r" rtl="1" eaLnBrk="0" fontAlgn="base" hangingPunct="0">
        <a:spcBef>
          <a:spcPct val="20000"/>
        </a:spcBef>
        <a:spcAft>
          <a:spcPct val="0"/>
        </a:spcAft>
        <a:buChar char="»"/>
        <a:defRPr sz="2000">
          <a:solidFill>
            <a:srgbClr val="000066"/>
          </a:solidFill>
          <a:latin typeface="Arial" charset="0"/>
          <a:cs typeface="+mn-cs"/>
        </a:defRPr>
      </a:lvl5pPr>
      <a:lvl6pPr marL="2446338" indent="-146050" algn="r" rtl="1" eaLnBrk="1" fontAlgn="base" hangingPunct="1">
        <a:spcBef>
          <a:spcPct val="20000"/>
        </a:spcBef>
        <a:spcAft>
          <a:spcPct val="0"/>
        </a:spcAft>
        <a:buChar char="»"/>
        <a:defRPr sz="2000">
          <a:solidFill>
            <a:srgbClr val="000066"/>
          </a:solidFill>
          <a:latin typeface="Arial" charset="0"/>
          <a:cs typeface="+mn-cs"/>
        </a:defRPr>
      </a:lvl6pPr>
      <a:lvl7pPr marL="2903538" indent="-146050" algn="r" rtl="1" eaLnBrk="1" fontAlgn="base" hangingPunct="1">
        <a:spcBef>
          <a:spcPct val="20000"/>
        </a:spcBef>
        <a:spcAft>
          <a:spcPct val="0"/>
        </a:spcAft>
        <a:buChar char="»"/>
        <a:defRPr sz="2000">
          <a:solidFill>
            <a:srgbClr val="000066"/>
          </a:solidFill>
          <a:latin typeface="Arial" charset="0"/>
          <a:cs typeface="+mn-cs"/>
        </a:defRPr>
      </a:lvl7pPr>
      <a:lvl8pPr marL="3360738" indent="-146050" algn="r" rtl="1" eaLnBrk="1" fontAlgn="base" hangingPunct="1">
        <a:spcBef>
          <a:spcPct val="20000"/>
        </a:spcBef>
        <a:spcAft>
          <a:spcPct val="0"/>
        </a:spcAft>
        <a:buChar char="»"/>
        <a:defRPr sz="2000">
          <a:solidFill>
            <a:srgbClr val="000066"/>
          </a:solidFill>
          <a:latin typeface="Arial" charset="0"/>
          <a:cs typeface="+mn-cs"/>
        </a:defRPr>
      </a:lvl8pPr>
      <a:lvl9pPr marL="3817938" indent="-146050" algn="r" rtl="1" eaLnBrk="1" fontAlgn="base" hangingPunct="1">
        <a:spcBef>
          <a:spcPct val="20000"/>
        </a:spcBef>
        <a:spcAft>
          <a:spcPct val="0"/>
        </a:spcAft>
        <a:buChar char="»"/>
        <a:defRPr sz="2000">
          <a:solidFill>
            <a:srgbClr val="000066"/>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42913" y="1381125"/>
            <a:ext cx="8291512" cy="4611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100"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p:spPr>
        <p:txBody>
          <a:bodyPr/>
          <a:lstStyle/>
          <a:p>
            <a:pPr algn="ctr">
              <a:buFontTx/>
              <a:buChar char="•"/>
              <a:defRPr/>
            </a:pPr>
            <a:endParaRPr lang="en-US" sz="3200" b="1">
              <a:solidFill>
                <a:srgbClr val="000000"/>
              </a:solidFill>
              <a:latin typeface="Arial" charset="0"/>
            </a:endParaRPr>
          </a:p>
        </p:txBody>
      </p:sp>
      <p:sp>
        <p:nvSpPr>
          <p:cNvPr id="4101" name="Rectangle 5"/>
          <p:cNvSpPr>
            <a:spLocks noChangeArrowheads="1"/>
          </p:cNvSpPr>
          <p:nvPr/>
        </p:nvSpPr>
        <p:spPr bwMode="auto">
          <a:xfrm>
            <a:off x="1588" y="6015038"/>
            <a:ext cx="9144000" cy="842962"/>
          </a:xfrm>
          <a:prstGeom prst="rect">
            <a:avLst/>
          </a:prstGeom>
          <a:solidFill>
            <a:srgbClr val="1E7FB8"/>
          </a:solidFill>
          <a:ln>
            <a:noFill/>
          </a:ln>
          <a:effectLst/>
          <a:extLst/>
        </p:spPr>
        <p:txBody>
          <a:bodyPr wrap="none" anchor="ctr"/>
          <a:lstStyle/>
          <a:p>
            <a:pPr algn="ctr">
              <a:buFontTx/>
              <a:buChar char="•"/>
              <a:defRPr/>
            </a:pPr>
            <a:endParaRPr lang="en-US">
              <a:solidFill>
                <a:srgbClr val="000000"/>
              </a:solidFill>
              <a:latin typeface="Arial" charset="0"/>
            </a:endParaRPr>
          </a:p>
        </p:txBody>
      </p:sp>
      <p:sp>
        <p:nvSpPr>
          <p:cNvPr id="4102" name="Rectangle 6"/>
          <p:cNvSpPr>
            <a:spLocks noChangeArrowheads="1"/>
          </p:cNvSpPr>
          <p:nvPr/>
        </p:nvSpPr>
        <p:spPr bwMode="auto">
          <a:xfrm>
            <a:off x="927100" y="6426200"/>
            <a:ext cx="4248150" cy="431800"/>
          </a:xfrm>
          <a:prstGeom prst="rect">
            <a:avLst/>
          </a:prstGeom>
          <a:noFill/>
          <a:ln>
            <a:noFill/>
          </a:ln>
          <a:effectLst/>
          <a:extLst/>
        </p:spPr>
        <p:txBody>
          <a:bodyPr lIns="0" tIns="0" rIns="0" bIns="0"/>
          <a:lstStyle/>
          <a:p>
            <a:pPr algn="ctr">
              <a:buFontTx/>
              <a:buChar char="•"/>
              <a:defRPr/>
            </a:pPr>
            <a:r>
              <a:rPr lang="en-US" sz="1200" b="1">
                <a:solidFill>
                  <a:srgbClr val="96CCEE"/>
                </a:solidFill>
                <a:latin typeface="Arial Narrow" pitchFamily="34" charset="0"/>
              </a:rPr>
              <a:t>GHO update on theme pages</a:t>
            </a:r>
            <a:r>
              <a:rPr lang="en-US" sz="1200" b="1">
                <a:solidFill>
                  <a:srgbClr val="72BBE8"/>
                </a:solidFill>
                <a:latin typeface="Arial Narrow" pitchFamily="34" charset="0"/>
              </a:rPr>
              <a:t> </a:t>
            </a:r>
            <a:r>
              <a:rPr lang="en-US" sz="1200" b="1">
                <a:solidFill>
                  <a:srgbClr val="FFFFFF"/>
                </a:solidFill>
                <a:latin typeface="Arial Narrow" pitchFamily="34" charset="0"/>
              </a:rPr>
              <a:t> </a:t>
            </a:r>
            <a:r>
              <a:rPr lang="en-US" b="1" baseline="12000">
                <a:solidFill>
                  <a:srgbClr val="FFFFFF"/>
                </a:solidFill>
                <a:latin typeface="Arial Narrow" pitchFamily="34" charset="0"/>
              </a:rPr>
              <a:t>|</a:t>
            </a:r>
            <a:r>
              <a:rPr lang="en-US" sz="1200" b="1">
                <a:solidFill>
                  <a:srgbClr val="96CCEE"/>
                </a:solidFill>
                <a:latin typeface="Arial Narrow" pitchFamily="34" charset="0"/>
              </a:rPr>
              <a:t>  </a:t>
            </a:r>
            <a:fld id="{14F72697-00FF-4BFB-842D-7B6AB2FD38A9}" type="datetime4">
              <a:rPr lang="en-US" sz="1200">
                <a:solidFill>
                  <a:srgbClr val="96CCEE"/>
                </a:solidFill>
                <a:latin typeface="Arial Narrow" pitchFamily="34" charset="0"/>
              </a:rPr>
              <a:pPr algn="ctr">
                <a:buFontTx/>
                <a:buChar char="•"/>
                <a:defRPr/>
              </a:pPr>
              <a:t>September 15, 2016</a:t>
            </a:fld>
            <a:endParaRPr lang="en-US" sz="1200" b="1">
              <a:solidFill>
                <a:srgbClr val="96CCEE"/>
              </a:solidFill>
              <a:latin typeface="Arial Narrow" pitchFamily="34" charset="0"/>
            </a:endParaRPr>
          </a:p>
        </p:txBody>
      </p:sp>
      <p:sp>
        <p:nvSpPr>
          <p:cNvPr id="4103" name="Rectangle 7"/>
          <p:cNvSpPr>
            <a:spLocks noChangeArrowheads="1"/>
          </p:cNvSpPr>
          <p:nvPr/>
        </p:nvSpPr>
        <p:spPr bwMode="auto">
          <a:xfrm>
            <a:off x="360363" y="6399213"/>
            <a:ext cx="355600" cy="331787"/>
          </a:xfrm>
          <a:prstGeom prst="rect">
            <a:avLst/>
          </a:prstGeom>
          <a:noFill/>
          <a:ln>
            <a:noFill/>
          </a:ln>
          <a:effectLst/>
          <a:extLst/>
        </p:spPr>
        <p:txBody>
          <a:bodyPr lIns="0" tIns="0" rIns="0" bIns="0"/>
          <a:lstStyle/>
          <a:p>
            <a:pPr algn="r">
              <a:buFontTx/>
              <a:buChar char="•"/>
              <a:defRPr/>
            </a:pPr>
            <a:fld id="{BFEDBF0F-C824-4979-9839-6C71CA797B46}" type="slidenum">
              <a:rPr lang="ar-SA" sz="1500" b="1">
                <a:solidFill>
                  <a:srgbClr val="72BBE8"/>
                </a:solidFill>
                <a:latin typeface="Arial Narrow" pitchFamily="34" charset="0"/>
              </a:rPr>
              <a:pPr algn="r">
                <a:buFontTx/>
                <a:buChar char="•"/>
                <a:def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27656" name="Picture 8" descr="WHO-EN-white-H"/>
          <p:cNvPicPr>
            <a:picLocks noChangeAspect="1" noChangeArrowheads="1"/>
          </p:cNvPicPr>
          <p:nvPr/>
        </p:nvPicPr>
        <p:blipFill>
          <a:blip r:embed="rId3"/>
          <a:srcRect/>
          <a:stretch>
            <a:fillRect/>
          </a:stretch>
        </p:blipFill>
        <p:spPr bwMode="auto">
          <a:xfrm>
            <a:off x="6430963" y="6040438"/>
            <a:ext cx="2208212"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Calibri" pitchFamily="34" charset="0"/>
          <a:cs typeface="Arial" charset="0"/>
        </a:defRPr>
      </a:lvl2pPr>
      <a:lvl3pPr algn="ctr" rtl="0" eaLnBrk="0" fontAlgn="base" hangingPunct="0">
        <a:spcBef>
          <a:spcPct val="0"/>
        </a:spcBef>
        <a:spcAft>
          <a:spcPct val="0"/>
        </a:spcAft>
        <a:defRPr sz="3500" b="1">
          <a:solidFill>
            <a:srgbClr val="000066"/>
          </a:solidFill>
          <a:latin typeface="Calibri" pitchFamily="34" charset="0"/>
          <a:cs typeface="Arial" charset="0"/>
        </a:defRPr>
      </a:lvl3pPr>
      <a:lvl4pPr algn="ctr" rtl="0" eaLnBrk="0" fontAlgn="base" hangingPunct="0">
        <a:spcBef>
          <a:spcPct val="0"/>
        </a:spcBef>
        <a:spcAft>
          <a:spcPct val="0"/>
        </a:spcAft>
        <a:defRPr sz="3500" b="1">
          <a:solidFill>
            <a:srgbClr val="000066"/>
          </a:solidFill>
          <a:latin typeface="Calibri" pitchFamily="34" charset="0"/>
          <a:cs typeface="Arial" charset="0"/>
        </a:defRPr>
      </a:lvl4pPr>
      <a:lvl5pPr algn="ctr" rtl="0" eaLnBrk="0" fontAlgn="base" hangingPunct="0">
        <a:spcBef>
          <a:spcPct val="0"/>
        </a:spcBef>
        <a:spcAft>
          <a:spcPct val="0"/>
        </a:spcAft>
        <a:defRPr sz="3500" b="1">
          <a:solidFill>
            <a:srgbClr val="000066"/>
          </a:solidFill>
          <a:latin typeface="Calibri" pitchFamily="34" charset="0"/>
          <a:cs typeface="Arial" charset="0"/>
        </a:defRPr>
      </a:lvl5pPr>
      <a:lvl6pPr marL="457200" algn="ctr" rtl="0" eaLnBrk="1" fontAlgn="base" hangingPunct="1">
        <a:spcBef>
          <a:spcPct val="0"/>
        </a:spcBef>
        <a:spcAft>
          <a:spcPct val="0"/>
        </a:spcAft>
        <a:defRPr sz="3500" b="1">
          <a:solidFill>
            <a:srgbClr val="000066"/>
          </a:solidFill>
          <a:latin typeface="Calibri" pitchFamily="34" charset="0"/>
          <a:cs typeface="Arial" charset="0"/>
        </a:defRPr>
      </a:lvl6pPr>
      <a:lvl7pPr marL="914400" algn="ctr" rtl="0" eaLnBrk="1" fontAlgn="base" hangingPunct="1">
        <a:spcBef>
          <a:spcPct val="0"/>
        </a:spcBef>
        <a:spcAft>
          <a:spcPct val="0"/>
        </a:spcAft>
        <a:defRPr sz="3500" b="1">
          <a:solidFill>
            <a:srgbClr val="000066"/>
          </a:solidFill>
          <a:latin typeface="Calibri" pitchFamily="34" charset="0"/>
          <a:cs typeface="Arial" charset="0"/>
        </a:defRPr>
      </a:lvl7pPr>
      <a:lvl8pPr marL="1371600" algn="ctr" rtl="0" eaLnBrk="1" fontAlgn="base" hangingPunct="1">
        <a:spcBef>
          <a:spcPct val="0"/>
        </a:spcBef>
        <a:spcAft>
          <a:spcPct val="0"/>
        </a:spcAft>
        <a:defRPr sz="3500" b="1">
          <a:solidFill>
            <a:srgbClr val="000066"/>
          </a:solidFill>
          <a:latin typeface="Calibri" pitchFamily="34" charset="0"/>
          <a:cs typeface="Arial" charset="0"/>
        </a:defRPr>
      </a:lvl8pPr>
      <a:lvl9pPr marL="1828800" algn="ctr" rtl="0" eaLnBrk="1" fontAlgn="base" hangingPunct="1">
        <a:spcBef>
          <a:spcPct val="0"/>
        </a:spcBef>
        <a:spcAft>
          <a:spcPct val="0"/>
        </a:spcAft>
        <a:defRPr sz="3500" b="1">
          <a:solidFill>
            <a:srgbClr val="000066"/>
          </a:solidFill>
          <a:latin typeface="Calibri" pitchFamily="34"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16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1600">
          <a:solidFill>
            <a:srgbClr val="000066"/>
          </a:solidFill>
          <a:latin typeface="+mn-lt"/>
          <a:cs typeface="+mn-cs"/>
        </a:defRPr>
      </a:lvl3pPr>
      <a:lvl4pPr marL="1663700" indent="-227013" algn="l" rtl="0" eaLnBrk="0" fontAlgn="base" hangingPunct="0">
        <a:spcBef>
          <a:spcPct val="20000"/>
        </a:spcBef>
        <a:spcAft>
          <a:spcPct val="0"/>
        </a:spcAft>
        <a:buClr>
          <a:srgbClr val="1E7FB8"/>
        </a:buClr>
        <a:buChar char="–"/>
        <a:defRPr sz="1600">
          <a:solidFill>
            <a:srgbClr val="000066"/>
          </a:solidFill>
          <a:latin typeface="+mn-lt"/>
          <a:cs typeface="+mn-cs"/>
        </a:defRPr>
      </a:lvl4pPr>
      <a:lvl5pPr marL="1989138" indent="-146050" algn="r" rtl="1" eaLnBrk="0" fontAlgn="base" hangingPunct="0">
        <a:spcBef>
          <a:spcPct val="20000"/>
        </a:spcBef>
        <a:spcAft>
          <a:spcPct val="0"/>
        </a:spcAft>
        <a:buChar char="»"/>
        <a:defRPr sz="2000">
          <a:solidFill>
            <a:srgbClr val="000066"/>
          </a:solidFill>
          <a:latin typeface="Arial" charset="0"/>
          <a:cs typeface="+mn-cs"/>
        </a:defRPr>
      </a:lvl5pPr>
      <a:lvl6pPr marL="2446338" indent="-146050" algn="r" rtl="1" eaLnBrk="1" fontAlgn="base" hangingPunct="1">
        <a:spcBef>
          <a:spcPct val="20000"/>
        </a:spcBef>
        <a:spcAft>
          <a:spcPct val="0"/>
        </a:spcAft>
        <a:buChar char="»"/>
        <a:defRPr sz="2000">
          <a:solidFill>
            <a:srgbClr val="000066"/>
          </a:solidFill>
          <a:latin typeface="Arial" charset="0"/>
          <a:cs typeface="+mn-cs"/>
        </a:defRPr>
      </a:lvl6pPr>
      <a:lvl7pPr marL="2903538" indent="-146050" algn="r" rtl="1" eaLnBrk="1" fontAlgn="base" hangingPunct="1">
        <a:spcBef>
          <a:spcPct val="20000"/>
        </a:spcBef>
        <a:spcAft>
          <a:spcPct val="0"/>
        </a:spcAft>
        <a:buChar char="»"/>
        <a:defRPr sz="2000">
          <a:solidFill>
            <a:srgbClr val="000066"/>
          </a:solidFill>
          <a:latin typeface="Arial" charset="0"/>
          <a:cs typeface="+mn-cs"/>
        </a:defRPr>
      </a:lvl7pPr>
      <a:lvl8pPr marL="3360738" indent="-146050" algn="r" rtl="1" eaLnBrk="1" fontAlgn="base" hangingPunct="1">
        <a:spcBef>
          <a:spcPct val="20000"/>
        </a:spcBef>
        <a:spcAft>
          <a:spcPct val="0"/>
        </a:spcAft>
        <a:buChar char="»"/>
        <a:defRPr sz="2000">
          <a:solidFill>
            <a:srgbClr val="000066"/>
          </a:solidFill>
          <a:latin typeface="Arial" charset="0"/>
          <a:cs typeface="+mn-cs"/>
        </a:defRPr>
      </a:lvl8pPr>
      <a:lvl9pPr marL="3817938" indent="-146050" algn="r" rtl="1" eaLnBrk="1" fontAlgn="base" hangingPunct="1">
        <a:spcBef>
          <a:spcPct val="20000"/>
        </a:spcBef>
        <a:spcAft>
          <a:spcPct val="0"/>
        </a:spcAft>
        <a:buChar char="»"/>
        <a:defRPr sz="2000">
          <a:solidFill>
            <a:srgbClr val="000066"/>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42913" y="1381125"/>
            <a:ext cx="8291512" cy="4611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5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p:spPr>
        <p:txBody>
          <a:bodyPr/>
          <a:lstStyle/>
          <a:p>
            <a:pPr algn="ctr">
              <a:buFontTx/>
              <a:buChar char="•"/>
              <a:defRPr/>
            </a:pPr>
            <a:endParaRPr lang="en-US" sz="3200" b="1">
              <a:solidFill>
                <a:srgbClr val="000000"/>
              </a:solidFill>
              <a:latin typeface="Arial" charset="0"/>
            </a:endParaRPr>
          </a:p>
        </p:txBody>
      </p:sp>
      <p:sp>
        <p:nvSpPr>
          <p:cNvPr id="2053" name="Rectangle 5"/>
          <p:cNvSpPr>
            <a:spLocks noChangeArrowheads="1"/>
          </p:cNvSpPr>
          <p:nvPr/>
        </p:nvSpPr>
        <p:spPr bwMode="auto">
          <a:xfrm>
            <a:off x="1588" y="6015038"/>
            <a:ext cx="9144000" cy="842962"/>
          </a:xfrm>
          <a:prstGeom prst="rect">
            <a:avLst/>
          </a:prstGeom>
          <a:solidFill>
            <a:srgbClr val="1E7FB8"/>
          </a:solidFill>
          <a:ln>
            <a:noFill/>
          </a:ln>
          <a:effectLst/>
          <a:extLst/>
        </p:spPr>
        <p:txBody>
          <a:bodyPr wrap="none" anchor="ctr"/>
          <a:lstStyle/>
          <a:p>
            <a:pPr algn="ctr">
              <a:buFontTx/>
              <a:buChar char="•"/>
              <a:defRPr/>
            </a:pPr>
            <a:endParaRPr lang="en-US">
              <a:solidFill>
                <a:srgbClr val="000000"/>
              </a:solidFill>
              <a:latin typeface="Arial" charset="0"/>
            </a:endParaRPr>
          </a:p>
        </p:txBody>
      </p:sp>
      <p:sp>
        <p:nvSpPr>
          <p:cNvPr id="2054" name="Rectangle 6"/>
          <p:cNvSpPr>
            <a:spLocks noChangeArrowheads="1"/>
          </p:cNvSpPr>
          <p:nvPr/>
        </p:nvSpPr>
        <p:spPr bwMode="auto">
          <a:xfrm>
            <a:off x="927100" y="6426200"/>
            <a:ext cx="4248150" cy="431800"/>
          </a:xfrm>
          <a:prstGeom prst="rect">
            <a:avLst/>
          </a:prstGeom>
          <a:noFill/>
          <a:ln>
            <a:noFill/>
          </a:ln>
          <a:effectLst/>
          <a:extLst/>
        </p:spPr>
        <p:txBody>
          <a:bodyPr lIns="0" tIns="0" rIns="0" bIns="0"/>
          <a:lstStyle/>
          <a:p>
            <a:pPr algn="ctr">
              <a:buFontTx/>
              <a:buChar char="•"/>
              <a:defRPr/>
            </a:pPr>
            <a:r>
              <a:rPr lang="en-US" sz="1200" b="1">
                <a:solidFill>
                  <a:srgbClr val="96CCEE"/>
                </a:solidFill>
                <a:latin typeface="Arial Narrow" pitchFamily="34" charset="0"/>
              </a:rPr>
              <a:t>GHO update on theme pages</a:t>
            </a:r>
            <a:r>
              <a:rPr lang="en-US" sz="1200" b="1">
                <a:solidFill>
                  <a:srgbClr val="72BBE8"/>
                </a:solidFill>
                <a:latin typeface="Arial Narrow" pitchFamily="34" charset="0"/>
              </a:rPr>
              <a:t> </a:t>
            </a:r>
            <a:r>
              <a:rPr lang="en-US" sz="1200" b="1">
                <a:solidFill>
                  <a:srgbClr val="FFFFFF"/>
                </a:solidFill>
                <a:latin typeface="Arial Narrow" pitchFamily="34" charset="0"/>
              </a:rPr>
              <a:t> </a:t>
            </a:r>
            <a:r>
              <a:rPr lang="en-US" b="1" baseline="12000">
                <a:solidFill>
                  <a:srgbClr val="FFFFFF"/>
                </a:solidFill>
                <a:latin typeface="Arial Narrow" pitchFamily="34" charset="0"/>
              </a:rPr>
              <a:t>|</a:t>
            </a:r>
            <a:r>
              <a:rPr lang="en-US" sz="1200" b="1">
                <a:solidFill>
                  <a:srgbClr val="96CCEE"/>
                </a:solidFill>
                <a:latin typeface="Arial Narrow" pitchFamily="34" charset="0"/>
              </a:rPr>
              <a:t>  </a:t>
            </a:r>
            <a:fld id="{2D0D0A30-4BAF-4253-A2DB-0F2F97892B5D}" type="datetime4">
              <a:rPr lang="en-US" sz="1200">
                <a:solidFill>
                  <a:srgbClr val="96CCEE"/>
                </a:solidFill>
                <a:latin typeface="Arial Narrow" pitchFamily="34" charset="0"/>
              </a:rPr>
              <a:pPr algn="ctr">
                <a:buFontTx/>
                <a:buChar char="•"/>
                <a:defRPr/>
              </a:pPr>
              <a:t>September 15, 2016</a:t>
            </a:fld>
            <a:endParaRPr lang="en-US" sz="1200" b="1">
              <a:solidFill>
                <a:srgbClr val="96CCEE"/>
              </a:solidFill>
              <a:latin typeface="Arial Narrow" pitchFamily="34" charset="0"/>
            </a:endParaRPr>
          </a:p>
        </p:txBody>
      </p:sp>
      <p:sp>
        <p:nvSpPr>
          <p:cNvPr id="2055" name="Rectangle 7"/>
          <p:cNvSpPr>
            <a:spLocks noChangeArrowheads="1"/>
          </p:cNvSpPr>
          <p:nvPr/>
        </p:nvSpPr>
        <p:spPr bwMode="auto">
          <a:xfrm>
            <a:off x="360363" y="6399213"/>
            <a:ext cx="355600" cy="331787"/>
          </a:xfrm>
          <a:prstGeom prst="rect">
            <a:avLst/>
          </a:prstGeom>
          <a:noFill/>
          <a:ln>
            <a:noFill/>
          </a:ln>
          <a:effectLst/>
          <a:extLst/>
        </p:spPr>
        <p:txBody>
          <a:bodyPr lIns="0" tIns="0" rIns="0" bIns="0"/>
          <a:lstStyle/>
          <a:p>
            <a:pPr algn="r">
              <a:buFontTx/>
              <a:buChar char="•"/>
              <a:defRPr/>
            </a:pPr>
            <a:fld id="{377C5594-CDB6-4D06-ABBE-CF87C97B817C}" type="slidenum">
              <a:rPr lang="ar-SA" sz="1500" b="1">
                <a:solidFill>
                  <a:srgbClr val="72BBE8"/>
                </a:solidFill>
                <a:latin typeface="Arial Narrow" pitchFamily="34" charset="0"/>
              </a:rPr>
              <a:pPr algn="r">
                <a:buFontTx/>
                <a:buChar char="•"/>
                <a:def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29704" name="Picture 8" descr="WHO-EN-white-H"/>
          <p:cNvPicPr>
            <a:picLocks noChangeAspect="1" noChangeArrowheads="1"/>
          </p:cNvPicPr>
          <p:nvPr/>
        </p:nvPicPr>
        <p:blipFill>
          <a:blip r:embed="rId3"/>
          <a:srcRect/>
          <a:stretch>
            <a:fillRect/>
          </a:stretch>
        </p:blipFill>
        <p:spPr bwMode="auto">
          <a:xfrm>
            <a:off x="6430963" y="6040438"/>
            <a:ext cx="2208212"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Calibri" pitchFamily="34" charset="0"/>
          <a:cs typeface="Arial" charset="0"/>
        </a:defRPr>
      </a:lvl2pPr>
      <a:lvl3pPr algn="ctr" rtl="0" eaLnBrk="0" fontAlgn="base" hangingPunct="0">
        <a:spcBef>
          <a:spcPct val="0"/>
        </a:spcBef>
        <a:spcAft>
          <a:spcPct val="0"/>
        </a:spcAft>
        <a:defRPr sz="3500" b="1">
          <a:solidFill>
            <a:srgbClr val="000066"/>
          </a:solidFill>
          <a:latin typeface="Calibri" pitchFamily="34" charset="0"/>
          <a:cs typeface="Arial" charset="0"/>
        </a:defRPr>
      </a:lvl3pPr>
      <a:lvl4pPr algn="ctr" rtl="0" eaLnBrk="0" fontAlgn="base" hangingPunct="0">
        <a:spcBef>
          <a:spcPct val="0"/>
        </a:spcBef>
        <a:spcAft>
          <a:spcPct val="0"/>
        </a:spcAft>
        <a:defRPr sz="3500" b="1">
          <a:solidFill>
            <a:srgbClr val="000066"/>
          </a:solidFill>
          <a:latin typeface="Calibri" pitchFamily="34" charset="0"/>
          <a:cs typeface="Arial" charset="0"/>
        </a:defRPr>
      </a:lvl4pPr>
      <a:lvl5pPr algn="ctr" rtl="0" eaLnBrk="0" fontAlgn="base" hangingPunct="0">
        <a:spcBef>
          <a:spcPct val="0"/>
        </a:spcBef>
        <a:spcAft>
          <a:spcPct val="0"/>
        </a:spcAft>
        <a:defRPr sz="3500" b="1">
          <a:solidFill>
            <a:srgbClr val="000066"/>
          </a:solidFill>
          <a:latin typeface="Calibri" pitchFamily="34" charset="0"/>
          <a:cs typeface="Arial" charset="0"/>
        </a:defRPr>
      </a:lvl5pPr>
      <a:lvl6pPr marL="457200" algn="ctr" rtl="0" eaLnBrk="1" fontAlgn="base" hangingPunct="1">
        <a:spcBef>
          <a:spcPct val="0"/>
        </a:spcBef>
        <a:spcAft>
          <a:spcPct val="0"/>
        </a:spcAft>
        <a:defRPr sz="3500" b="1">
          <a:solidFill>
            <a:srgbClr val="000066"/>
          </a:solidFill>
          <a:latin typeface="Calibri" pitchFamily="34" charset="0"/>
          <a:cs typeface="Arial" charset="0"/>
        </a:defRPr>
      </a:lvl6pPr>
      <a:lvl7pPr marL="914400" algn="ctr" rtl="0" eaLnBrk="1" fontAlgn="base" hangingPunct="1">
        <a:spcBef>
          <a:spcPct val="0"/>
        </a:spcBef>
        <a:spcAft>
          <a:spcPct val="0"/>
        </a:spcAft>
        <a:defRPr sz="3500" b="1">
          <a:solidFill>
            <a:srgbClr val="000066"/>
          </a:solidFill>
          <a:latin typeface="Calibri" pitchFamily="34" charset="0"/>
          <a:cs typeface="Arial" charset="0"/>
        </a:defRPr>
      </a:lvl7pPr>
      <a:lvl8pPr marL="1371600" algn="ctr" rtl="0" eaLnBrk="1" fontAlgn="base" hangingPunct="1">
        <a:spcBef>
          <a:spcPct val="0"/>
        </a:spcBef>
        <a:spcAft>
          <a:spcPct val="0"/>
        </a:spcAft>
        <a:defRPr sz="3500" b="1">
          <a:solidFill>
            <a:srgbClr val="000066"/>
          </a:solidFill>
          <a:latin typeface="Calibri" pitchFamily="34" charset="0"/>
          <a:cs typeface="Arial" charset="0"/>
        </a:defRPr>
      </a:lvl8pPr>
      <a:lvl9pPr marL="1828800" algn="ctr" rtl="0" eaLnBrk="1" fontAlgn="base" hangingPunct="1">
        <a:spcBef>
          <a:spcPct val="0"/>
        </a:spcBef>
        <a:spcAft>
          <a:spcPct val="0"/>
        </a:spcAft>
        <a:defRPr sz="3500" b="1">
          <a:solidFill>
            <a:srgbClr val="000066"/>
          </a:solidFill>
          <a:latin typeface="Calibri" pitchFamily="34"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16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1600">
          <a:solidFill>
            <a:srgbClr val="000066"/>
          </a:solidFill>
          <a:latin typeface="+mn-lt"/>
          <a:cs typeface="+mn-cs"/>
        </a:defRPr>
      </a:lvl3pPr>
      <a:lvl4pPr marL="1663700" indent="-227013" algn="l" rtl="0" eaLnBrk="0" fontAlgn="base" hangingPunct="0">
        <a:spcBef>
          <a:spcPct val="20000"/>
        </a:spcBef>
        <a:spcAft>
          <a:spcPct val="0"/>
        </a:spcAft>
        <a:buClr>
          <a:srgbClr val="1E7FB8"/>
        </a:buClr>
        <a:buChar char="–"/>
        <a:defRPr sz="1600">
          <a:solidFill>
            <a:srgbClr val="000066"/>
          </a:solidFill>
          <a:latin typeface="+mn-lt"/>
          <a:cs typeface="+mn-cs"/>
        </a:defRPr>
      </a:lvl4pPr>
      <a:lvl5pPr marL="1989138" indent="-146050" algn="r" rtl="1" eaLnBrk="0" fontAlgn="base" hangingPunct="0">
        <a:spcBef>
          <a:spcPct val="20000"/>
        </a:spcBef>
        <a:spcAft>
          <a:spcPct val="0"/>
        </a:spcAft>
        <a:buChar char="»"/>
        <a:defRPr sz="2000">
          <a:solidFill>
            <a:srgbClr val="000066"/>
          </a:solidFill>
          <a:latin typeface="Arial" charset="0"/>
          <a:cs typeface="+mn-cs"/>
        </a:defRPr>
      </a:lvl5pPr>
      <a:lvl6pPr marL="2446338" indent="-146050" algn="r" rtl="1" eaLnBrk="1" fontAlgn="base" hangingPunct="1">
        <a:spcBef>
          <a:spcPct val="20000"/>
        </a:spcBef>
        <a:spcAft>
          <a:spcPct val="0"/>
        </a:spcAft>
        <a:buChar char="»"/>
        <a:defRPr sz="2000">
          <a:solidFill>
            <a:srgbClr val="000066"/>
          </a:solidFill>
          <a:latin typeface="Arial" charset="0"/>
          <a:cs typeface="+mn-cs"/>
        </a:defRPr>
      </a:lvl6pPr>
      <a:lvl7pPr marL="2903538" indent="-146050" algn="r" rtl="1" eaLnBrk="1" fontAlgn="base" hangingPunct="1">
        <a:spcBef>
          <a:spcPct val="20000"/>
        </a:spcBef>
        <a:spcAft>
          <a:spcPct val="0"/>
        </a:spcAft>
        <a:buChar char="»"/>
        <a:defRPr sz="2000">
          <a:solidFill>
            <a:srgbClr val="000066"/>
          </a:solidFill>
          <a:latin typeface="Arial" charset="0"/>
          <a:cs typeface="+mn-cs"/>
        </a:defRPr>
      </a:lvl7pPr>
      <a:lvl8pPr marL="3360738" indent="-146050" algn="r" rtl="1" eaLnBrk="1" fontAlgn="base" hangingPunct="1">
        <a:spcBef>
          <a:spcPct val="20000"/>
        </a:spcBef>
        <a:spcAft>
          <a:spcPct val="0"/>
        </a:spcAft>
        <a:buChar char="»"/>
        <a:defRPr sz="2000">
          <a:solidFill>
            <a:srgbClr val="000066"/>
          </a:solidFill>
          <a:latin typeface="Arial" charset="0"/>
          <a:cs typeface="+mn-cs"/>
        </a:defRPr>
      </a:lvl8pPr>
      <a:lvl9pPr marL="3817938" indent="-146050" algn="r" rtl="1" eaLnBrk="1" fontAlgn="base" hangingPunct="1">
        <a:spcBef>
          <a:spcPct val="20000"/>
        </a:spcBef>
        <a:spcAft>
          <a:spcPct val="0"/>
        </a:spcAft>
        <a:buChar char="»"/>
        <a:defRPr sz="2000">
          <a:solidFill>
            <a:srgbClr val="000066"/>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42913" y="1381125"/>
            <a:ext cx="8291512" cy="4611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220"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p:spPr>
        <p:txBody>
          <a:bodyPr/>
          <a:lstStyle/>
          <a:p>
            <a:pPr algn="ctr">
              <a:buFontTx/>
              <a:buChar char="•"/>
              <a:defRPr/>
            </a:pPr>
            <a:endParaRPr lang="en-US" sz="3200" b="1">
              <a:solidFill>
                <a:srgbClr val="000000"/>
              </a:solidFill>
              <a:latin typeface="Arial" charset="0"/>
            </a:endParaRPr>
          </a:p>
        </p:txBody>
      </p:sp>
      <p:sp>
        <p:nvSpPr>
          <p:cNvPr id="9221" name="Rectangle 5"/>
          <p:cNvSpPr>
            <a:spLocks noChangeArrowheads="1"/>
          </p:cNvSpPr>
          <p:nvPr/>
        </p:nvSpPr>
        <p:spPr bwMode="auto">
          <a:xfrm>
            <a:off x="1588" y="6015038"/>
            <a:ext cx="9144000" cy="842962"/>
          </a:xfrm>
          <a:prstGeom prst="rect">
            <a:avLst/>
          </a:prstGeom>
          <a:solidFill>
            <a:srgbClr val="1E7FB8"/>
          </a:solidFill>
          <a:ln>
            <a:noFill/>
          </a:ln>
          <a:effectLst/>
          <a:extLst/>
        </p:spPr>
        <p:txBody>
          <a:bodyPr wrap="none" anchor="ctr"/>
          <a:lstStyle/>
          <a:p>
            <a:pPr algn="ctr">
              <a:buFontTx/>
              <a:buChar char="•"/>
              <a:defRPr/>
            </a:pPr>
            <a:endParaRPr lang="en-US">
              <a:solidFill>
                <a:srgbClr val="000000"/>
              </a:solidFill>
              <a:latin typeface="Arial" charset="0"/>
            </a:endParaRPr>
          </a:p>
        </p:txBody>
      </p:sp>
      <p:sp>
        <p:nvSpPr>
          <p:cNvPr id="9222" name="Rectangle 6"/>
          <p:cNvSpPr>
            <a:spLocks noChangeArrowheads="1"/>
          </p:cNvSpPr>
          <p:nvPr/>
        </p:nvSpPr>
        <p:spPr bwMode="auto">
          <a:xfrm>
            <a:off x="927100" y="6426200"/>
            <a:ext cx="4248150" cy="431800"/>
          </a:xfrm>
          <a:prstGeom prst="rect">
            <a:avLst/>
          </a:prstGeom>
          <a:noFill/>
          <a:ln>
            <a:noFill/>
          </a:ln>
          <a:effectLst/>
          <a:extLst/>
        </p:spPr>
        <p:txBody>
          <a:bodyPr lIns="0" tIns="0" rIns="0" bIns="0"/>
          <a:lstStyle/>
          <a:p>
            <a:pPr algn="ctr">
              <a:buFontTx/>
              <a:buChar char="•"/>
              <a:defRPr/>
            </a:pPr>
            <a:r>
              <a:rPr lang="en-US" sz="1200" b="1">
                <a:solidFill>
                  <a:srgbClr val="96CCEE"/>
                </a:solidFill>
                <a:latin typeface="Arial Narrow" pitchFamily="34" charset="0"/>
              </a:rPr>
              <a:t>GHO update on theme pages</a:t>
            </a:r>
            <a:r>
              <a:rPr lang="en-US" sz="1200" b="1">
                <a:solidFill>
                  <a:srgbClr val="72BBE8"/>
                </a:solidFill>
                <a:latin typeface="Arial Narrow" pitchFamily="34" charset="0"/>
              </a:rPr>
              <a:t> </a:t>
            </a:r>
            <a:r>
              <a:rPr lang="en-US" sz="1200" b="1">
                <a:solidFill>
                  <a:srgbClr val="FFFFFF"/>
                </a:solidFill>
                <a:latin typeface="Arial Narrow" pitchFamily="34" charset="0"/>
              </a:rPr>
              <a:t> </a:t>
            </a:r>
            <a:r>
              <a:rPr lang="en-US" b="1" baseline="12000">
                <a:solidFill>
                  <a:srgbClr val="FFFFFF"/>
                </a:solidFill>
                <a:latin typeface="Arial Narrow" pitchFamily="34" charset="0"/>
              </a:rPr>
              <a:t>|</a:t>
            </a:r>
            <a:r>
              <a:rPr lang="en-US" sz="1200" b="1">
                <a:solidFill>
                  <a:srgbClr val="96CCEE"/>
                </a:solidFill>
                <a:latin typeface="Arial Narrow" pitchFamily="34" charset="0"/>
              </a:rPr>
              <a:t>  </a:t>
            </a:r>
            <a:fld id="{9AAC400D-801E-4F54-BE86-0DAB04737E49}" type="datetime4">
              <a:rPr lang="en-US" sz="1200">
                <a:solidFill>
                  <a:srgbClr val="96CCEE"/>
                </a:solidFill>
                <a:latin typeface="Arial Narrow" pitchFamily="34" charset="0"/>
              </a:rPr>
              <a:pPr algn="ctr">
                <a:buFontTx/>
                <a:buChar char="•"/>
                <a:defRPr/>
              </a:pPr>
              <a:t>September 15, 2016</a:t>
            </a:fld>
            <a:endParaRPr lang="en-US" sz="1200" b="1">
              <a:solidFill>
                <a:srgbClr val="96CCEE"/>
              </a:solidFill>
              <a:latin typeface="Arial Narrow" pitchFamily="34" charset="0"/>
            </a:endParaRPr>
          </a:p>
        </p:txBody>
      </p:sp>
      <p:sp>
        <p:nvSpPr>
          <p:cNvPr id="9223" name="Rectangle 7"/>
          <p:cNvSpPr>
            <a:spLocks noChangeArrowheads="1"/>
          </p:cNvSpPr>
          <p:nvPr/>
        </p:nvSpPr>
        <p:spPr bwMode="auto">
          <a:xfrm>
            <a:off x="360363" y="6399213"/>
            <a:ext cx="355600" cy="331787"/>
          </a:xfrm>
          <a:prstGeom prst="rect">
            <a:avLst/>
          </a:prstGeom>
          <a:noFill/>
          <a:ln>
            <a:noFill/>
          </a:ln>
          <a:effectLst/>
          <a:extLst/>
        </p:spPr>
        <p:txBody>
          <a:bodyPr lIns="0" tIns="0" rIns="0" bIns="0"/>
          <a:lstStyle/>
          <a:p>
            <a:pPr algn="r">
              <a:buFontTx/>
              <a:buChar char="•"/>
              <a:defRPr/>
            </a:pPr>
            <a:fld id="{53CF74F1-0FEA-43E0-BAB4-BEE0271B5DBF}" type="slidenum">
              <a:rPr lang="ar-SA" sz="1500" b="1">
                <a:solidFill>
                  <a:srgbClr val="72BBE8"/>
                </a:solidFill>
                <a:latin typeface="Arial Narrow" pitchFamily="34" charset="0"/>
              </a:rPr>
              <a:pPr algn="r">
                <a:buFontTx/>
                <a:buChar char="•"/>
                <a:def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31752" name="Picture 8" descr="WHO-EN-white-H"/>
          <p:cNvPicPr>
            <a:picLocks noChangeAspect="1" noChangeArrowheads="1"/>
          </p:cNvPicPr>
          <p:nvPr/>
        </p:nvPicPr>
        <p:blipFill>
          <a:blip r:embed="rId3"/>
          <a:srcRect/>
          <a:stretch>
            <a:fillRect/>
          </a:stretch>
        </p:blipFill>
        <p:spPr bwMode="auto">
          <a:xfrm>
            <a:off x="6430963" y="6040438"/>
            <a:ext cx="2208212"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Calibri" pitchFamily="34" charset="0"/>
          <a:cs typeface="Arial" charset="0"/>
        </a:defRPr>
      </a:lvl2pPr>
      <a:lvl3pPr algn="ctr" rtl="0" eaLnBrk="0" fontAlgn="base" hangingPunct="0">
        <a:spcBef>
          <a:spcPct val="0"/>
        </a:spcBef>
        <a:spcAft>
          <a:spcPct val="0"/>
        </a:spcAft>
        <a:defRPr sz="3500" b="1">
          <a:solidFill>
            <a:srgbClr val="000066"/>
          </a:solidFill>
          <a:latin typeface="Calibri" pitchFamily="34" charset="0"/>
          <a:cs typeface="Arial" charset="0"/>
        </a:defRPr>
      </a:lvl3pPr>
      <a:lvl4pPr algn="ctr" rtl="0" eaLnBrk="0" fontAlgn="base" hangingPunct="0">
        <a:spcBef>
          <a:spcPct val="0"/>
        </a:spcBef>
        <a:spcAft>
          <a:spcPct val="0"/>
        </a:spcAft>
        <a:defRPr sz="3500" b="1">
          <a:solidFill>
            <a:srgbClr val="000066"/>
          </a:solidFill>
          <a:latin typeface="Calibri" pitchFamily="34" charset="0"/>
          <a:cs typeface="Arial" charset="0"/>
        </a:defRPr>
      </a:lvl4pPr>
      <a:lvl5pPr algn="ctr" rtl="0" eaLnBrk="0" fontAlgn="base" hangingPunct="0">
        <a:spcBef>
          <a:spcPct val="0"/>
        </a:spcBef>
        <a:spcAft>
          <a:spcPct val="0"/>
        </a:spcAft>
        <a:defRPr sz="3500" b="1">
          <a:solidFill>
            <a:srgbClr val="000066"/>
          </a:solidFill>
          <a:latin typeface="Calibri" pitchFamily="34" charset="0"/>
          <a:cs typeface="Arial" charset="0"/>
        </a:defRPr>
      </a:lvl5pPr>
      <a:lvl6pPr marL="457200" algn="ctr" rtl="0" eaLnBrk="1" fontAlgn="base" hangingPunct="1">
        <a:spcBef>
          <a:spcPct val="0"/>
        </a:spcBef>
        <a:spcAft>
          <a:spcPct val="0"/>
        </a:spcAft>
        <a:defRPr sz="3500" b="1">
          <a:solidFill>
            <a:srgbClr val="000066"/>
          </a:solidFill>
          <a:latin typeface="Calibri" pitchFamily="34" charset="0"/>
          <a:cs typeface="Arial" charset="0"/>
        </a:defRPr>
      </a:lvl6pPr>
      <a:lvl7pPr marL="914400" algn="ctr" rtl="0" eaLnBrk="1" fontAlgn="base" hangingPunct="1">
        <a:spcBef>
          <a:spcPct val="0"/>
        </a:spcBef>
        <a:spcAft>
          <a:spcPct val="0"/>
        </a:spcAft>
        <a:defRPr sz="3500" b="1">
          <a:solidFill>
            <a:srgbClr val="000066"/>
          </a:solidFill>
          <a:latin typeface="Calibri" pitchFamily="34" charset="0"/>
          <a:cs typeface="Arial" charset="0"/>
        </a:defRPr>
      </a:lvl7pPr>
      <a:lvl8pPr marL="1371600" algn="ctr" rtl="0" eaLnBrk="1" fontAlgn="base" hangingPunct="1">
        <a:spcBef>
          <a:spcPct val="0"/>
        </a:spcBef>
        <a:spcAft>
          <a:spcPct val="0"/>
        </a:spcAft>
        <a:defRPr sz="3500" b="1">
          <a:solidFill>
            <a:srgbClr val="000066"/>
          </a:solidFill>
          <a:latin typeface="Calibri" pitchFamily="34" charset="0"/>
          <a:cs typeface="Arial" charset="0"/>
        </a:defRPr>
      </a:lvl8pPr>
      <a:lvl9pPr marL="1828800" algn="ctr" rtl="0" eaLnBrk="1" fontAlgn="base" hangingPunct="1">
        <a:spcBef>
          <a:spcPct val="0"/>
        </a:spcBef>
        <a:spcAft>
          <a:spcPct val="0"/>
        </a:spcAft>
        <a:defRPr sz="3500" b="1">
          <a:solidFill>
            <a:srgbClr val="000066"/>
          </a:solidFill>
          <a:latin typeface="Calibri" pitchFamily="34"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16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1600">
          <a:solidFill>
            <a:srgbClr val="000066"/>
          </a:solidFill>
          <a:latin typeface="+mn-lt"/>
          <a:cs typeface="+mn-cs"/>
        </a:defRPr>
      </a:lvl3pPr>
      <a:lvl4pPr marL="1663700" indent="-227013" algn="l" rtl="0" eaLnBrk="0" fontAlgn="base" hangingPunct="0">
        <a:spcBef>
          <a:spcPct val="20000"/>
        </a:spcBef>
        <a:spcAft>
          <a:spcPct val="0"/>
        </a:spcAft>
        <a:buClr>
          <a:srgbClr val="1E7FB8"/>
        </a:buClr>
        <a:buChar char="–"/>
        <a:defRPr sz="1600">
          <a:solidFill>
            <a:srgbClr val="000066"/>
          </a:solidFill>
          <a:latin typeface="+mn-lt"/>
          <a:cs typeface="+mn-cs"/>
        </a:defRPr>
      </a:lvl4pPr>
      <a:lvl5pPr marL="1989138" indent="-146050" algn="r" rtl="1" eaLnBrk="0" fontAlgn="base" hangingPunct="0">
        <a:spcBef>
          <a:spcPct val="20000"/>
        </a:spcBef>
        <a:spcAft>
          <a:spcPct val="0"/>
        </a:spcAft>
        <a:buChar char="»"/>
        <a:defRPr sz="2000">
          <a:solidFill>
            <a:srgbClr val="000066"/>
          </a:solidFill>
          <a:latin typeface="Arial" charset="0"/>
          <a:cs typeface="+mn-cs"/>
        </a:defRPr>
      </a:lvl5pPr>
      <a:lvl6pPr marL="2446338" indent="-146050" algn="r" rtl="1" eaLnBrk="1" fontAlgn="base" hangingPunct="1">
        <a:spcBef>
          <a:spcPct val="20000"/>
        </a:spcBef>
        <a:spcAft>
          <a:spcPct val="0"/>
        </a:spcAft>
        <a:buChar char="»"/>
        <a:defRPr sz="2000">
          <a:solidFill>
            <a:srgbClr val="000066"/>
          </a:solidFill>
          <a:latin typeface="Arial" charset="0"/>
          <a:cs typeface="+mn-cs"/>
        </a:defRPr>
      </a:lvl6pPr>
      <a:lvl7pPr marL="2903538" indent="-146050" algn="r" rtl="1" eaLnBrk="1" fontAlgn="base" hangingPunct="1">
        <a:spcBef>
          <a:spcPct val="20000"/>
        </a:spcBef>
        <a:spcAft>
          <a:spcPct val="0"/>
        </a:spcAft>
        <a:buChar char="»"/>
        <a:defRPr sz="2000">
          <a:solidFill>
            <a:srgbClr val="000066"/>
          </a:solidFill>
          <a:latin typeface="Arial" charset="0"/>
          <a:cs typeface="+mn-cs"/>
        </a:defRPr>
      </a:lvl7pPr>
      <a:lvl8pPr marL="3360738" indent="-146050" algn="r" rtl="1" eaLnBrk="1" fontAlgn="base" hangingPunct="1">
        <a:spcBef>
          <a:spcPct val="20000"/>
        </a:spcBef>
        <a:spcAft>
          <a:spcPct val="0"/>
        </a:spcAft>
        <a:buChar char="»"/>
        <a:defRPr sz="2000">
          <a:solidFill>
            <a:srgbClr val="000066"/>
          </a:solidFill>
          <a:latin typeface="Arial" charset="0"/>
          <a:cs typeface="+mn-cs"/>
        </a:defRPr>
      </a:lvl8pPr>
      <a:lvl9pPr marL="3817938" indent="-146050" algn="r" rtl="1" eaLnBrk="1" fontAlgn="base" hangingPunct="1">
        <a:spcBef>
          <a:spcPct val="20000"/>
        </a:spcBef>
        <a:spcAft>
          <a:spcPct val="0"/>
        </a:spcAft>
        <a:buChar char="»"/>
        <a:defRPr sz="2000">
          <a:solidFill>
            <a:srgbClr val="000066"/>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0" y="228600"/>
            <a:ext cx="9144000" cy="6858000"/>
          </a:xfrm>
          <a:prstGeom prst="rect">
            <a:avLst/>
          </a:prstGeom>
          <a:solidFill>
            <a:srgbClr val="1E7FB8"/>
          </a:solidFill>
          <a:ln w="9525">
            <a:noFill/>
            <a:miter lim="800000"/>
            <a:headEnd/>
            <a:tailEnd/>
          </a:ln>
        </p:spPr>
        <p:txBody>
          <a:bodyPr wrap="none" anchor="ctr"/>
          <a:lstStyle/>
          <a:p>
            <a:pPr algn="ctr">
              <a:buFontTx/>
              <a:buChar char="•"/>
            </a:pPr>
            <a:endParaRPr lang="en-US" sz="2800" dirty="0"/>
          </a:p>
        </p:txBody>
      </p:sp>
      <p:sp>
        <p:nvSpPr>
          <p:cNvPr id="35842" name="Rectangle 4"/>
          <p:cNvSpPr>
            <a:spLocks noChangeArrowheads="1"/>
          </p:cNvSpPr>
          <p:nvPr/>
        </p:nvSpPr>
        <p:spPr bwMode="auto">
          <a:xfrm>
            <a:off x="-34925" y="5867400"/>
            <a:ext cx="9144000" cy="1066800"/>
          </a:xfrm>
          <a:prstGeom prst="rect">
            <a:avLst/>
          </a:prstGeom>
          <a:noFill/>
          <a:ln w="9525">
            <a:noFill/>
            <a:miter lim="800000"/>
            <a:headEnd/>
            <a:tailEnd/>
          </a:ln>
        </p:spPr>
        <p:txBody>
          <a:bodyPr lIns="80147" tIns="40074" rIns="80147" bIns="40074"/>
          <a:lstStyle/>
          <a:p>
            <a:pPr algn="ctr">
              <a:spcBef>
                <a:spcPct val="20000"/>
              </a:spcBef>
            </a:pPr>
            <a:r>
              <a:rPr lang="en-US" altLang="ja-JP" sz="1800" b="1" dirty="0" smtClean="0">
                <a:ea typeface="MS PGothic" pitchFamily="34" charset="-128"/>
              </a:rPr>
              <a:t>Burden of disease methodological workshop</a:t>
            </a:r>
          </a:p>
          <a:p>
            <a:pPr algn="ctr">
              <a:spcBef>
                <a:spcPct val="20000"/>
              </a:spcBef>
            </a:pPr>
            <a:r>
              <a:rPr lang="en-US" altLang="ja-JP" sz="1800" b="1" dirty="0" smtClean="0">
                <a:ea typeface="MS PGothic" pitchFamily="34" charset="-128"/>
              </a:rPr>
              <a:t>Royal Society of Edinburgh, 15-16 September 2016</a:t>
            </a:r>
            <a:r>
              <a:rPr lang="en-US" altLang="ja-JP" sz="1800" b="1" dirty="0">
                <a:ea typeface="MS PGothic" pitchFamily="34" charset="-128"/>
              </a:rPr>
              <a:t/>
            </a:r>
            <a:br>
              <a:rPr lang="en-US" altLang="ja-JP" sz="1800" b="1" dirty="0">
                <a:ea typeface="MS PGothic" pitchFamily="34" charset="-128"/>
              </a:rPr>
            </a:br>
            <a:endParaRPr lang="en-US" altLang="ja-JP" sz="1800" b="1" dirty="0">
              <a:ea typeface="MS PGothic" pitchFamily="34" charset="-128"/>
            </a:endParaRPr>
          </a:p>
          <a:p>
            <a:pPr algn="ctr">
              <a:spcBef>
                <a:spcPct val="20000"/>
              </a:spcBef>
            </a:pPr>
            <a:endParaRPr lang="en-GB" altLang="ja-JP" sz="1800" b="1" dirty="0">
              <a:solidFill>
                <a:schemeClr val="bg2"/>
              </a:solidFill>
              <a:ea typeface="MS PGothic" pitchFamily="34" charset="-128"/>
            </a:endParaRPr>
          </a:p>
        </p:txBody>
      </p:sp>
      <p:sp>
        <p:nvSpPr>
          <p:cNvPr id="35843" name="Rectangle 5"/>
          <p:cNvSpPr>
            <a:spLocks noChangeArrowheads="1"/>
          </p:cNvSpPr>
          <p:nvPr/>
        </p:nvSpPr>
        <p:spPr bwMode="auto">
          <a:xfrm>
            <a:off x="615789" y="1219200"/>
            <a:ext cx="7735888" cy="1589087"/>
          </a:xfrm>
          <a:prstGeom prst="rect">
            <a:avLst/>
          </a:prstGeom>
          <a:noFill/>
          <a:ln w="9525">
            <a:noFill/>
            <a:miter lim="800000"/>
            <a:headEnd/>
            <a:tailEnd/>
          </a:ln>
        </p:spPr>
        <p:txBody>
          <a:bodyPr lIns="80147" tIns="40074" rIns="80147" bIns="40074" anchor="ctr"/>
          <a:lstStyle/>
          <a:p>
            <a:pPr algn="ctr"/>
            <a:r>
              <a:rPr lang="en-US" sz="4800" b="1" dirty="0" smtClean="0"/>
              <a:t>Overview of WHO work on GBD and summary measures</a:t>
            </a:r>
            <a:r>
              <a:rPr lang="en-US" sz="4800" dirty="0"/>
              <a:t>	</a:t>
            </a:r>
          </a:p>
          <a:p>
            <a:pPr algn="ctr"/>
            <a:endParaRPr lang="en-GB" sz="3200" dirty="0"/>
          </a:p>
        </p:txBody>
      </p:sp>
      <p:sp>
        <p:nvSpPr>
          <p:cNvPr id="35844" name="Rectangle 6"/>
          <p:cNvSpPr>
            <a:spLocks noChangeArrowheads="1"/>
          </p:cNvSpPr>
          <p:nvPr/>
        </p:nvSpPr>
        <p:spPr bwMode="auto">
          <a:xfrm>
            <a:off x="0" y="3429000"/>
            <a:ext cx="9144000" cy="1371600"/>
          </a:xfrm>
          <a:prstGeom prst="rect">
            <a:avLst/>
          </a:prstGeom>
          <a:noFill/>
          <a:ln w="9525">
            <a:noFill/>
            <a:miter lim="800000"/>
            <a:headEnd/>
            <a:tailEnd/>
          </a:ln>
        </p:spPr>
        <p:txBody>
          <a:bodyPr lIns="80147" tIns="40074" rIns="80147" bIns="40074"/>
          <a:lstStyle/>
          <a:p>
            <a:pPr algn="ctr">
              <a:spcBef>
                <a:spcPct val="20000"/>
              </a:spcBef>
            </a:pPr>
            <a:r>
              <a:rPr lang="en-US" altLang="ja-JP" sz="2800" b="1" dirty="0">
                <a:ea typeface="MS PGothic" pitchFamily="34" charset="-128"/>
              </a:rPr>
              <a:t>Colin Mathers</a:t>
            </a:r>
            <a:br>
              <a:rPr lang="en-US" altLang="ja-JP" sz="2800" b="1" dirty="0">
                <a:ea typeface="MS PGothic" pitchFamily="34" charset="-128"/>
              </a:rPr>
            </a:br>
            <a:r>
              <a:rPr lang="en-US" altLang="ja-JP" sz="1000" b="1" dirty="0">
                <a:ea typeface="MS PGothic" pitchFamily="34" charset="-128"/>
              </a:rPr>
              <a:t/>
            </a:r>
            <a:br>
              <a:rPr lang="en-US" altLang="ja-JP" sz="1000" b="1" dirty="0">
                <a:ea typeface="MS PGothic" pitchFamily="34" charset="-128"/>
              </a:rPr>
            </a:br>
            <a:r>
              <a:rPr lang="en-US" altLang="ja-JP" sz="1800" b="1" dirty="0">
                <a:ea typeface="MS PGothic" pitchFamily="34" charset="-128"/>
              </a:rPr>
              <a:t>Coordinator, Mortality and </a:t>
            </a:r>
            <a:r>
              <a:rPr lang="en-US" altLang="ja-JP" sz="1800" b="1" dirty="0" smtClean="0">
                <a:ea typeface="MS PGothic" pitchFamily="34" charset="-128"/>
              </a:rPr>
              <a:t>Health Analysis Unit</a:t>
            </a:r>
          </a:p>
          <a:p>
            <a:pPr algn="ctr">
              <a:spcBef>
                <a:spcPct val="20000"/>
              </a:spcBef>
            </a:pPr>
            <a:r>
              <a:rPr lang="en-US" altLang="ja-JP" sz="1800" b="1" dirty="0" smtClean="0">
                <a:ea typeface="MS PGothic" pitchFamily="34" charset="-128"/>
              </a:rPr>
              <a:t>World Health Organization, Geneva</a:t>
            </a:r>
            <a:r>
              <a:rPr lang="en-US" altLang="ja-JP" sz="2400" b="1" dirty="0">
                <a:ea typeface="MS PGothic" pitchFamily="34" charset="-128"/>
              </a:rPr>
              <a:t/>
            </a:r>
            <a:br>
              <a:rPr lang="en-US" altLang="ja-JP" sz="2400" b="1" dirty="0">
                <a:ea typeface="MS PGothic" pitchFamily="34" charset="-128"/>
              </a:rPr>
            </a:br>
            <a:endParaRPr lang="en-US" altLang="ja-JP" sz="2800" b="1" dirty="0">
              <a:ea typeface="MS PGothic" pitchFamily="34" charset="-128"/>
            </a:endParaRPr>
          </a:p>
          <a:p>
            <a:pPr algn="ctr">
              <a:spcBef>
                <a:spcPct val="20000"/>
              </a:spcBef>
            </a:pPr>
            <a:endParaRPr lang="en-GB" altLang="ja-JP" sz="2800" b="1" dirty="0">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0782"/>
            <a:ext cx="8153400" cy="1143000"/>
          </a:xfrm>
          <a:noFill/>
          <a:ln/>
        </p:spPr>
        <p:txBody>
          <a:bodyPr/>
          <a:lstStyle/>
          <a:p>
            <a:r>
              <a:rPr lang="en-GB" sz="3600" b="1" dirty="0" smtClean="0"/>
              <a:t>Clearance of new health statistics</a:t>
            </a:r>
            <a:endParaRPr lang="en-GB" sz="3600" b="1" dirty="0"/>
          </a:p>
        </p:txBody>
      </p:sp>
      <p:sp>
        <p:nvSpPr>
          <p:cNvPr id="243715" name="Rectangle 3"/>
          <p:cNvSpPr>
            <a:spLocks noGrp="1" noChangeArrowheads="1"/>
          </p:cNvSpPr>
          <p:nvPr>
            <p:ph idx="1"/>
          </p:nvPr>
        </p:nvSpPr>
        <p:spPr>
          <a:xfrm>
            <a:off x="609600" y="1219200"/>
            <a:ext cx="8229600" cy="5179224"/>
          </a:xfrm>
          <a:noFill/>
          <a:ln/>
        </p:spPr>
        <p:txBody>
          <a:bodyPr/>
          <a:lstStyle/>
          <a:p>
            <a:pPr marL="544321" indent="-544321">
              <a:spcBef>
                <a:spcPct val="0"/>
              </a:spcBef>
              <a:spcAft>
                <a:spcPct val="50000"/>
              </a:spcAft>
              <a:tabLst>
                <a:tab pos="536386" algn="l"/>
              </a:tabLst>
            </a:pPr>
            <a:r>
              <a:rPr lang="en-GB" sz="2400" dirty="0"/>
              <a:t>Official WHO health statistics are cleared by IER. We evaluate:</a:t>
            </a:r>
          </a:p>
          <a:p>
            <a:pPr marL="544321" indent="-544321">
              <a:spcBef>
                <a:spcPct val="0"/>
              </a:spcBef>
              <a:spcAft>
                <a:spcPct val="50000"/>
              </a:spcAft>
              <a:buFont typeface="Arial" pitchFamily="34" charset="0"/>
              <a:buChar char="•"/>
              <a:tabLst>
                <a:tab pos="536386" algn="l"/>
              </a:tabLst>
            </a:pPr>
            <a:r>
              <a:rPr lang="en-GB" sz="2400" dirty="0"/>
              <a:t>High-quality database of evidence </a:t>
            </a:r>
          </a:p>
          <a:p>
            <a:pPr marL="544321" indent="-544321">
              <a:spcBef>
                <a:spcPct val="0"/>
              </a:spcBef>
              <a:spcAft>
                <a:spcPct val="50000"/>
              </a:spcAft>
              <a:buFont typeface="Arial" pitchFamily="34" charset="0"/>
              <a:buChar char="•"/>
              <a:tabLst>
                <a:tab pos="536386" algn="l"/>
              </a:tabLst>
            </a:pPr>
            <a:r>
              <a:rPr lang="en-GB" sz="2400" dirty="0"/>
              <a:t>Methods are appropriate (i.e. estimates are comparable)</a:t>
            </a:r>
          </a:p>
          <a:p>
            <a:pPr marL="544321" indent="-544321">
              <a:spcBef>
                <a:spcPct val="0"/>
              </a:spcBef>
              <a:spcAft>
                <a:spcPct val="50000"/>
              </a:spcAft>
              <a:buFont typeface="Arial" pitchFamily="34" charset="0"/>
              <a:buChar char="•"/>
              <a:tabLst>
                <a:tab pos="536386" algn="l"/>
              </a:tabLst>
            </a:pPr>
            <a:r>
              <a:rPr lang="en-GB" sz="2400" dirty="0"/>
              <a:t>Statistics are consistent with other health estimates </a:t>
            </a:r>
          </a:p>
          <a:p>
            <a:pPr marL="544321" indent="-544321">
              <a:spcBef>
                <a:spcPct val="0"/>
              </a:spcBef>
              <a:spcAft>
                <a:spcPct val="50000"/>
              </a:spcAft>
              <a:buFont typeface="Arial" pitchFamily="34" charset="0"/>
              <a:buChar char="•"/>
              <a:tabLst>
                <a:tab pos="536386" algn="l"/>
              </a:tabLst>
            </a:pPr>
            <a:r>
              <a:rPr lang="en-GB" sz="2400" dirty="0"/>
              <a:t>Expert review and compliance with transparency criteria</a:t>
            </a:r>
          </a:p>
          <a:p>
            <a:pPr marL="0" indent="0">
              <a:spcBef>
                <a:spcPct val="0"/>
              </a:spcBef>
              <a:spcAft>
                <a:spcPct val="50000"/>
              </a:spcAft>
              <a:tabLst>
                <a:tab pos="536386" algn="l"/>
              </a:tabLst>
            </a:pPr>
            <a:r>
              <a:rPr lang="en-GB" sz="2400" dirty="0"/>
              <a:t>Databases of primary data (literature or country reports), clearly identified as such, do not require IER clearance.</a:t>
            </a:r>
          </a:p>
          <a:p>
            <a:pPr marL="0" indent="0">
              <a:spcBef>
                <a:spcPct val="0"/>
              </a:spcBef>
              <a:spcAft>
                <a:spcPct val="50000"/>
              </a:spcAft>
              <a:tabLst>
                <a:tab pos="536386" algn="l"/>
              </a:tabLst>
            </a:pPr>
            <a:endParaRPr lang="en-GB" sz="2400" dirty="0" smtClean="0"/>
          </a:p>
          <a:p>
            <a:pPr marL="544321" indent="-544321">
              <a:spcBef>
                <a:spcPct val="0"/>
              </a:spcBef>
              <a:spcAft>
                <a:spcPct val="50000"/>
              </a:spcAft>
              <a:tabLst>
                <a:tab pos="536386" algn="l"/>
              </a:tabLst>
            </a:pPr>
            <a:endParaRPr lang="en-GB" sz="2400" dirty="0"/>
          </a:p>
          <a:p>
            <a:pPr marL="544321" indent="-544321">
              <a:spcBef>
                <a:spcPct val="0"/>
              </a:spcBef>
              <a:spcAft>
                <a:spcPct val="50000"/>
              </a:spcAft>
              <a:tabLst>
                <a:tab pos="536386" algn="l"/>
              </a:tabLst>
            </a:pPr>
            <a:endParaRPr lang="en-GB" sz="2400" dirty="0"/>
          </a:p>
        </p:txBody>
      </p:sp>
    </p:spTree>
    <p:extLst>
      <p:ext uri="{BB962C8B-B14F-4D97-AF65-F5344CB8AC3E}">
        <p14:creationId xmlns:p14="http://schemas.microsoft.com/office/powerpoint/2010/main" val="89171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14" y="482137"/>
            <a:ext cx="6008541" cy="914400"/>
          </a:xfrm>
        </p:spPr>
        <p:txBody>
          <a:bodyPr/>
          <a:lstStyle/>
          <a:p>
            <a:r>
              <a:rPr lang="en-US" sz="3200" b="1" dirty="0" smtClean="0"/>
              <a:t>G</a:t>
            </a:r>
            <a:r>
              <a:rPr lang="en-US" sz="3200" dirty="0" smtClean="0"/>
              <a:t>uidelines </a:t>
            </a:r>
            <a:r>
              <a:rPr lang="en-US" sz="3200" dirty="0"/>
              <a:t>for </a:t>
            </a:r>
            <a:r>
              <a:rPr lang="en-US" sz="3200" b="1" dirty="0"/>
              <a:t>A</a:t>
            </a:r>
            <a:r>
              <a:rPr lang="en-US" sz="3200" dirty="0"/>
              <a:t>ccurate and </a:t>
            </a:r>
            <a:r>
              <a:rPr lang="en-US" sz="3200" b="1" dirty="0"/>
              <a:t>T</a:t>
            </a:r>
            <a:r>
              <a:rPr lang="en-US" sz="3200" dirty="0"/>
              <a:t>ransparent </a:t>
            </a:r>
            <a:r>
              <a:rPr lang="en-US" sz="3200" b="1" dirty="0"/>
              <a:t>H</a:t>
            </a:r>
            <a:r>
              <a:rPr lang="en-US" sz="3200" dirty="0"/>
              <a:t>ealth </a:t>
            </a:r>
            <a:r>
              <a:rPr lang="en-US" sz="3200" b="1" dirty="0"/>
              <a:t>E</a:t>
            </a:r>
            <a:r>
              <a:rPr lang="en-US" sz="3200" dirty="0"/>
              <a:t>stimates </a:t>
            </a:r>
            <a:r>
              <a:rPr lang="en-US" sz="3200" b="1" dirty="0" smtClean="0"/>
              <a:t>R</a:t>
            </a:r>
            <a:r>
              <a:rPr lang="en-US" sz="3200" dirty="0" smtClean="0"/>
              <a:t>eporting (GATHER)</a:t>
            </a:r>
            <a:endParaRPr lang="en-GB" sz="3200" dirty="0"/>
          </a:p>
        </p:txBody>
      </p:sp>
      <p:sp>
        <p:nvSpPr>
          <p:cNvPr id="3" name="Content Placeholder 2"/>
          <p:cNvSpPr>
            <a:spLocks noGrp="1"/>
          </p:cNvSpPr>
          <p:nvPr>
            <p:ph idx="1"/>
          </p:nvPr>
        </p:nvSpPr>
        <p:spPr>
          <a:xfrm>
            <a:off x="381000" y="1905000"/>
            <a:ext cx="8291501" cy="3631757"/>
          </a:xfrm>
        </p:spPr>
        <p:txBody>
          <a:bodyPr/>
          <a:lstStyle/>
          <a:p>
            <a:r>
              <a:rPr lang="en-US" sz="1800" dirty="0"/>
              <a:t>Reporting guidelines for new estimates of health status and some health determinants (including substance use) published in Lancet and PLOS Medicine in June, 2016</a:t>
            </a:r>
            <a:endParaRPr lang="en-GB" sz="1800" dirty="0"/>
          </a:p>
          <a:p>
            <a:r>
              <a:rPr lang="en-GB" sz="1800" dirty="0"/>
              <a:t>Developed by a working group convened by WHO, including IHME and other partners, with extensive outreach and comment periods</a:t>
            </a:r>
          </a:p>
          <a:p>
            <a:r>
              <a:rPr lang="en-US" sz="1800" dirty="0"/>
              <a:t>Aim is to provide sufficient information for users to understand limitations &amp; potentially reproduce analyses</a:t>
            </a:r>
          </a:p>
          <a:p>
            <a:r>
              <a:rPr lang="en-US" sz="1800" dirty="0"/>
              <a:t>Some reporting items will be challenging for producers of estimates:</a:t>
            </a:r>
          </a:p>
          <a:p>
            <a:pPr lvl="1"/>
            <a:r>
              <a:rPr lang="en-GB" sz="1800" dirty="0"/>
              <a:t>Existing datasets may not be documented in alignment with </a:t>
            </a:r>
            <a:r>
              <a:rPr lang="en-GB" sz="1800" dirty="0" smtClean="0"/>
              <a:t>GATHER</a:t>
            </a:r>
          </a:p>
          <a:p>
            <a:pPr lvl="1"/>
            <a:r>
              <a:rPr lang="en-GB" sz="1800" dirty="0" smtClean="0"/>
              <a:t>Open-access </a:t>
            </a:r>
            <a:r>
              <a:rPr lang="en-GB" sz="1800" dirty="0"/>
              <a:t>of input data, and access to computer code are both required; these imply additional reporting burden when publishing </a:t>
            </a:r>
            <a:r>
              <a:rPr lang="en-GB" sz="1800" dirty="0" smtClean="0"/>
              <a:t>estimates</a:t>
            </a:r>
          </a:p>
          <a:p>
            <a:pPr lvl="1"/>
            <a:r>
              <a:rPr lang="en-US" sz="1800" dirty="0"/>
              <a:t>Quantification of  uncertainty is required: this is an active area of research</a:t>
            </a:r>
          </a:p>
          <a:p>
            <a:pPr marL="0" indent="0">
              <a:buNone/>
            </a:pPr>
            <a:endParaRPr lang="en-GB" sz="1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76200"/>
            <a:ext cx="2806080" cy="172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69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b="10498"/>
          <a:stretch>
            <a:fillRect/>
          </a:stretch>
        </p:blipFill>
        <p:spPr bwMode="auto">
          <a:xfrm>
            <a:off x="0" y="0"/>
            <a:ext cx="91455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6248400"/>
            <a:ext cx="9144000" cy="6096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2" name="Picture 4" descr="WHO-EN-BW-H"/>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315200" y="6324600"/>
            <a:ext cx="1600200" cy="492125"/>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FFFFFF"/>
                </a:solidFill>
                <a:miter lim="800000"/>
                <a:headEnd/>
                <a:tailEnd/>
              </a14:hiddenLine>
            </a:ext>
          </a:extLst>
        </p:spPr>
      </p:pic>
      <p:sp>
        <p:nvSpPr>
          <p:cNvPr id="2053" name="Rectangle 5"/>
          <p:cNvSpPr>
            <a:spLocks noChangeArrowheads="1"/>
          </p:cNvSpPr>
          <p:nvPr/>
        </p:nvSpPr>
        <p:spPr bwMode="auto">
          <a:xfrm>
            <a:off x="152400" y="6477000"/>
            <a:ext cx="362902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042988">
              <a:buFontTx/>
              <a:buNone/>
            </a:pPr>
            <a:endParaRPr lang="en-GB" sz="1400" b="1" dirty="0">
              <a:solidFill>
                <a:srgbClr val="FFFFFF"/>
              </a:solidFill>
              <a:latin typeface="Arial Narrow" pitchFamily="34" charset="0"/>
              <a:cs typeface="Arial" charset="0"/>
            </a:endParaRPr>
          </a:p>
        </p:txBody>
      </p:sp>
      <p:sp>
        <p:nvSpPr>
          <p:cNvPr id="6" name="Rectangle 2"/>
          <p:cNvSpPr txBox="1">
            <a:spLocks noChangeArrowheads="1"/>
          </p:cNvSpPr>
          <p:nvPr/>
        </p:nvSpPr>
        <p:spPr bwMode="auto">
          <a:xfrm>
            <a:off x="533400" y="1393825"/>
            <a:ext cx="8305800" cy="5200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Font typeface="Times" pitchFamily="18" charset="0"/>
              <a:buChar char="•"/>
              <a:defRPr sz="2400">
                <a:solidFill>
                  <a:schemeClr val="tx1"/>
                </a:solidFill>
                <a:latin typeface="+mn-lt"/>
                <a:ea typeface="+mn-ea"/>
                <a:cs typeface="+mn-cs"/>
              </a:defRPr>
            </a:lvl1pPr>
            <a:lvl2pPr marL="749300" indent="-292100" algn="l" rtl="0" eaLnBrk="0" fontAlgn="base" hangingPunct="0">
              <a:lnSpc>
                <a:spcPct val="120000"/>
              </a:lnSpc>
              <a:spcBef>
                <a:spcPct val="20000"/>
              </a:spcBef>
              <a:spcAft>
                <a:spcPct val="0"/>
              </a:spcAft>
              <a:buChar char="–"/>
              <a:defRPr sz="2200">
                <a:solidFill>
                  <a:schemeClr val="tx1"/>
                </a:solidFill>
                <a:latin typeface="+mn-lt"/>
              </a:defRPr>
            </a:lvl2pPr>
            <a:lvl3pPr marL="1028700" indent="-165100" algn="l" rtl="0" eaLnBrk="0" fontAlgn="base" hangingPunct="0">
              <a:spcBef>
                <a:spcPct val="20000"/>
              </a:spcBef>
              <a:spcAft>
                <a:spcPct val="0"/>
              </a:spcAft>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tx1"/>
                </a:solidFill>
                <a:latin typeface="+mn-lt"/>
              </a:defRPr>
            </a:lvl4pPr>
            <a:lvl5pPr marL="2057400" indent="-165100" algn="l" rtl="0" eaLnBrk="0" fontAlgn="base" hangingPunct="0">
              <a:spcBef>
                <a:spcPct val="20000"/>
              </a:spcBef>
              <a:spcAft>
                <a:spcPct val="0"/>
              </a:spcAft>
              <a:buFont typeface="Times" pitchFamily="18" charset="0"/>
              <a:buChar char="•"/>
              <a:defRPr sz="1600">
                <a:solidFill>
                  <a:schemeClr val="tx1"/>
                </a:solidFill>
                <a:latin typeface="+mn-lt"/>
              </a:defRPr>
            </a:lvl5pPr>
            <a:lvl6pPr marL="2514600" indent="-165100" algn="l" rtl="0" fontAlgn="base">
              <a:spcBef>
                <a:spcPct val="20000"/>
              </a:spcBef>
              <a:spcAft>
                <a:spcPct val="0"/>
              </a:spcAft>
              <a:buFont typeface="Times"/>
              <a:buChar char="•"/>
              <a:defRPr sz="1600">
                <a:solidFill>
                  <a:schemeClr val="tx1"/>
                </a:solidFill>
                <a:latin typeface="+mn-lt"/>
              </a:defRPr>
            </a:lvl6pPr>
            <a:lvl7pPr marL="2971800" indent="-165100" algn="l" rtl="0" fontAlgn="base">
              <a:spcBef>
                <a:spcPct val="20000"/>
              </a:spcBef>
              <a:spcAft>
                <a:spcPct val="0"/>
              </a:spcAft>
              <a:buFont typeface="Times"/>
              <a:buChar char="•"/>
              <a:defRPr sz="1600">
                <a:solidFill>
                  <a:schemeClr val="tx1"/>
                </a:solidFill>
                <a:latin typeface="+mn-lt"/>
              </a:defRPr>
            </a:lvl7pPr>
            <a:lvl8pPr marL="3429000" indent="-165100" algn="l" rtl="0" fontAlgn="base">
              <a:spcBef>
                <a:spcPct val="20000"/>
              </a:spcBef>
              <a:spcAft>
                <a:spcPct val="0"/>
              </a:spcAft>
              <a:buFont typeface="Times"/>
              <a:buChar char="•"/>
              <a:defRPr sz="1600">
                <a:solidFill>
                  <a:schemeClr val="tx1"/>
                </a:solidFill>
                <a:latin typeface="+mn-lt"/>
              </a:defRPr>
            </a:lvl8pPr>
            <a:lvl9pPr marL="3886200" indent="-165100" algn="l" rtl="0" fontAlgn="base">
              <a:spcBef>
                <a:spcPct val="20000"/>
              </a:spcBef>
              <a:spcAft>
                <a:spcPct val="0"/>
              </a:spcAft>
              <a:buFont typeface="Times"/>
              <a:buChar char="•"/>
              <a:defRPr sz="1600">
                <a:solidFill>
                  <a:schemeClr val="tx1"/>
                </a:solidFill>
                <a:latin typeface="+mn-lt"/>
              </a:defRPr>
            </a:lvl9pPr>
          </a:lstStyle>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Child mortality: Interagency Group on Child Mortality Estimates (IGME) – UNICEF (lead), WHO, UN Pop Division, World Bank, UNFPA</a:t>
            </a:r>
          </a:p>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Maternal mortality: WHO, with same UN agencies</a:t>
            </a:r>
          </a:p>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Immunization, nutrition: WHO and UNICEF</a:t>
            </a:r>
          </a:p>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Water and Sanitation: Joint Monitoring Programme (JMP) (WHO and UNICEF)</a:t>
            </a:r>
          </a:p>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HIV/AIDS: UNAIDS with </a:t>
            </a:r>
            <a:r>
              <a:rPr lang="en-GB" b="1" dirty="0" smtClean="0">
                <a:solidFill>
                  <a:schemeClr val="bg1">
                    <a:lumMod val="75000"/>
                  </a:schemeClr>
                </a:solidFill>
                <a:latin typeface="Calibri" panose="020F0502020204030204" pitchFamily="34" charset="0"/>
                <a:cs typeface="Calibri" panose="020F0502020204030204" pitchFamily="34" charset="0"/>
              </a:rPr>
              <a:t>co-sponsors, also WHO, UNPD</a:t>
            </a:r>
            <a:endParaRPr lang="en-GB" b="1" dirty="0" smtClean="0">
              <a:solidFill>
                <a:schemeClr val="bg1">
                  <a:lumMod val="75000"/>
                </a:schemeClr>
              </a:solidFill>
              <a:latin typeface="Calibri" panose="020F0502020204030204" pitchFamily="34" charset="0"/>
              <a:cs typeface="Calibri" panose="020F0502020204030204" pitchFamily="34" charset="0"/>
            </a:endParaRPr>
          </a:p>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TB, malaria, several NCD risk factors, injuries: WHO main lead</a:t>
            </a:r>
          </a:p>
          <a:p>
            <a:pPr marL="390525" indent="-390525" defTabSz="1042988">
              <a:spcBef>
                <a:spcPts val="660"/>
              </a:spcBef>
              <a:buClr>
                <a:srgbClr val="1D6FB3"/>
              </a:buClr>
            </a:pPr>
            <a:r>
              <a:rPr lang="en-GB" b="1" dirty="0" smtClean="0">
                <a:solidFill>
                  <a:schemeClr val="bg1">
                    <a:lumMod val="75000"/>
                  </a:schemeClr>
                </a:solidFill>
                <a:latin typeface="Calibri" panose="020F0502020204030204" pitchFamily="34" charset="0"/>
                <a:cs typeface="Calibri" panose="020F0502020204030204" pitchFamily="34" charset="0"/>
              </a:rPr>
              <a:t>Cancers</a:t>
            </a:r>
            <a:r>
              <a:rPr lang="en-GB" b="1" dirty="0" smtClean="0">
                <a:solidFill>
                  <a:schemeClr val="bg1">
                    <a:lumMod val="75000"/>
                  </a:schemeClr>
                </a:solidFill>
                <a:latin typeface="Calibri" panose="020F0502020204030204" pitchFamily="34" charset="0"/>
                <a:cs typeface="Calibri" panose="020F0502020204030204" pitchFamily="34" charset="0"/>
              </a:rPr>
              <a:t>: IARC with HQ</a:t>
            </a:r>
          </a:p>
          <a:p>
            <a:pPr marL="390525" indent="-390525" defTabSz="1042988">
              <a:spcBef>
                <a:spcPts val="660"/>
              </a:spcBef>
              <a:buClr>
                <a:srgbClr val="1D6FB3"/>
              </a:buClr>
            </a:pPr>
            <a:endParaRPr lang="en-GB" b="1" dirty="0" smtClean="0">
              <a:solidFill>
                <a:schemeClr val="bg1">
                  <a:lumMod val="75000"/>
                </a:schemeClr>
              </a:solidFill>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bwMode="auto">
          <a:xfrm>
            <a:off x="533400" y="401782"/>
            <a:ext cx="77724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Black" pitchFamily="34" charset="0"/>
              </a:defRPr>
            </a:lvl2pPr>
            <a:lvl3pPr algn="l" rtl="0" eaLnBrk="0" fontAlgn="base" hangingPunct="0">
              <a:spcBef>
                <a:spcPct val="0"/>
              </a:spcBef>
              <a:spcAft>
                <a:spcPct val="0"/>
              </a:spcAft>
              <a:defRPr sz="2700">
                <a:solidFill>
                  <a:schemeClr val="bg1"/>
                </a:solidFill>
                <a:latin typeface="Arial Black" pitchFamily="34" charset="0"/>
              </a:defRPr>
            </a:lvl3pPr>
            <a:lvl4pPr algn="l" rtl="0" eaLnBrk="0" fontAlgn="base" hangingPunct="0">
              <a:spcBef>
                <a:spcPct val="0"/>
              </a:spcBef>
              <a:spcAft>
                <a:spcPct val="0"/>
              </a:spcAft>
              <a:defRPr sz="2700">
                <a:solidFill>
                  <a:schemeClr val="bg1"/>
                </a:solidFill>
                <a:latin typeface="Arial Black" pitchFamily="34" charset="0"/>
              </a:defRPr>
            </a:lvl4pPr>
            <a:lvl5pPr algn="l" rtl="0" eaLnBrk="0" fontAlgn="base" hangingPunct="0">
              <a:spcBef>
                <a:spcPct val="0"/>
              </a:spcBef>
              <a:spcAft>
                <a:spcPct val="0"/>
              </a:spcAft>
              <a:defRPr sz="2700">
                <a:solidFill>
                  <a:schemeClr val="bg1"/>
                </a:solidFill>
                <a:latin typeface="Arial Black" pitchFamily="34" charset="0"/>
              </a:defRPr>
            </a:lvl5pPr>
            <a:lvl6pPr marL="457200" algn="l" rtl="0" fontAlgn="base">
              <a:spcBef>
                <a:spcPct val="0"/>
              </a:spcBef>
              <a:spcAft>
                <a:spcPct val="0"/>
              </a:spcAft>
              <a:defRPr sz="2700">
                <a:solidFill>
                  <a:schemeClr val="bg1"/>
                </a:solidFill>
                <a:latin typeface="Arial Black" pitchFamily="34" charset="0"/>
              </a:defRPr>
            </a:lvl6pPr>
            <a:lvl7pPr marL="914400" algn="l" rtl="0" fontAlgn="base">
              <a:spcBef>
                <a:spcPct val="0"/>
              </a:spcBef>
              <a:spcAft>
                <a:spcPct val="0"/>
              </a:spcAft>
              <a:defRPr sz="2700">
                <a:solidFill>
                  <a:schemeClr val="bg1"/>
                </a:solidFill>
                <a:latin typeface="Arial Black" pitchFamily="34" charset="0"/>
              </a:defRPr>
            </a:lvl7pPr>
            <a:lvl8pPr marL="1371600" algn="l" rtl="0" fontAlgn="base">
              <a:spcBef>
                <a:spcPct val="0"/>
              </a:spcBef>
              <a:spcAft>
                <a:spcPct val="0"/>
              </a:spcAft>
              <a:defRPr sz="2700">
                <a:solidFill>
                  <a:schemeClr val="bg1"/>
                </a:solidFill>
                <a:latin typeface="Arial Black" pitchFamily="34" charset="0"/>
              </a:defRPr>
            </a:lvl8pPr>
            <a:lvl9pPr marL="1828800" algn="l" rtl="0" fontAlgn="base">
              <a:spcBef>
                <a:spcPct val="0"/>
              </a:spcBef>
              <a:spcAft>
                <a:spcPct val="0"/>
              </a:spcAft>
              <a:defRPr sz="2700">
                <a:solidFill>
                  <a:schemeClr val="bg1"/>
                </a:solidFill>
                <a:latin typeface="Arial Black" pitchFamily="34" charset="0"/>
              </a:defRPr>
            </a:lvl9pPr>
          </a:lstStyle>
          <a:p>
            <a:endParaRPr lang="en-GB" sz="3200" b="1" dirty="0" smtClean="0">
              <a:solidFill>
                <a:schemeClr val="bg1">
                  <a:lumMod val="75000"/>
                </a:schemeClr>
              </a:solidFill>
            </a:endParaRPr>
          </a:p>
          <a:p>
            <a:pPr algn="ctr"/>
            <a:r>
              <a:rPr lang="en-GB" sz="3200" b="1" dirty="0" smtClean="0">
                <a:solidFill>
                  <a:schemeClr val="bg1">
                    <a:lumMod val="75000"/>
                  </a:schemeClr>
                </a:solidFill>
                <a:latin typeface="Calibri" panose="020F0502020204030204" pitchFamily="34" charset="0"/>
                <a:cs typeface="Calibri" panose="020F0502020204030204" pitchFamily="34" charset="0"/>
              </a:rPr>
              <a:t>Interagency collaborations</a:t>
            </a:r>
          </a:p>
          <a:p>
            <a:pPr algn="ctr"/>
            <a:r>
              <a:rPr lang="en-GB" sz="3200" b="1" dirty="0" smtClean="0">
                <a:solidFill>
                  <a:schemeClr val="bg1">
                    <a:lumMod val="75000"/>
                  </a:schemeClr>
                </a:solidFill>
                <a:latin typeface="Calibri" panose="020F0502020204030204" pitchFamily="34" charset="0"/>
                <a:cs typeface="Calibri" panose="020F0502020204030204" pitchFamily="34" charset="0"/>
              </a:rPr>
              <a:t>on global health estimates</a:t>
            </a:r>
          </a:p>
        </p:txBody>
      </p:sp>
    </p:spTree>
    <p:extLst>
      <p:ext uri="{BB962C8B-B14F-4D97-AF65-F5344CB8AC3E}">
        <p14:creationId xmlns:p14="http://schemas.microsoft.com/office/powerpoint/2010/main" val="3382119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b="10498"/>
          <a:stretch>
            <a:fillRect/>
          </a:stretch>
        </p:blipFill>
        <p:spPr bwMode="auto">
          <a:xfrm>
            <a:off x="0" y="0"/>
            <a:ext cx="91455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6248400"/>
            <a:ext cx="9144000" cy="6096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2" name="Picture 4" descr="WHO-EN-BW-H"/>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315200" y="6324600"/>
            <a:ext cx="1600200" cy="492125"/>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FFFFFF"/>
                </a:solidFill>
                <a:miter lim="800000"/>
                <a:headEnd/>
                <a:tailEnd/>
              </a14:hiddenLine>
            </a:ext>
          </a:extLst>
        </p:spPr>
      </p:pic>
      <p:sp>
        <p:nvSpPr>
          <p:cNvPr id="2053" name="Rectangle 5"/>
          <p:cNvSpPr>
            <a:spLocks noChangeArrowheads="1"/>
          </p:cNvSpPr>
          <p:nvPr/>
        </p:nvSpPr>
        <p:spPr bwMode="auto">
          <a:xfrm>
            <a:off x="152400" y="6477000"/>
            <a:ext cx="362902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042988">
              <a:buFontTx/>
              <a:buNone/>
            </a:pPr>
            <a:endParaRPr lang="en-GB" sz="1400" b="1" dirty="0">
              <a:solidFill>
                <a:srgbClr val="FFFFFF"/>
              </a:solidFill>
              <a:latin typeface="Arial Narrow" pitchFamily="34" charset="0"/>
              <a:cs typeface="Arial" charset="0"/>
            </a:endParaRPr>
          </a:p>
        </p:txBody>
      </p:sp>
      <p:sp>
        <p:nvSpPr>
          <p:cNvPr id="6" name="Rectangle 2"/>
          <p:cNvSpPr txBox="1">
            <a:spLocks noChangeArrowheads="1"/>
          </p:cNvSpPr>
          <p:nvPr/>
        </p:nvSpPr>
        <p:spPr bwMode="auto">
          <a:xfrm>
            <a:off x="533399" y="1189038"/>
            <a:ext cx="4572001" cy="504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Font typeface="Times" pitchFamily="18" charset="0"/>
              <a:buChar char="•"/>
              <a:defRPr sz="2400">
                <a:solidFill>
                  <a:schemeClr val="tx1"/>
                </a:solidFill>
                <a:latin typeface="+mn-lt"/>
                <a:ea typeface="+mn-ea"/>
                <a:cs typeface="+mn-cs"/>
              </a:defRPr>
            </a:lvl1pPr>
            <a:lvl2pPr marL="749300" indent="-292100" algn="l" rtl="0" eaLnBrk="0" fontAlgn="base" hangingPunct="0">
              <a:lnSpc>
                <a:spcPct val="120000"/>
              </a:lnSpc>
              <a:spcBef>
                <a:spcPct val="20000"/>
              </a:spcBef>
              <a:spcAft>
                <a:spcPct val="0"/>
              </a:spcAft>
              <a:buChar char="–"/>
              <a:defRPr sz="2200">
                <a:solidFill>
                  <a:schemeClr val="tx1"/>
                </a:solidFill>
                <a:latin typeface="+mn-lt"/>
              </a:defRPr>
            </a:lvl2pPr>
            <a:lvl3pPr marL="1028700" indent="-165100" algn="l" rtl="0" eaLnBrk="0" fontAlgn="base" hangingPunct="0">
              <a:spcBef>
                <a:spcPct val="20000"/>
              </a:spcBef>
              <a:spcAft>
                <a:spcPct val="0"/>
              </a:spcAft>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tx1"/>
                </a:solidFill>
                <a:latin typeface="+mn-lt"/>
              </a:defRPr>
            </a:lvl4pPr>
            <a:lvl5pPr marL="2057400" indent="-165100" algn="l" rtl="0" eaLnBrk="0" fontAlgn="base" hangingPunct="0">
              <a:spcBef>
                <a:spcPct val="20000"/>
              </a:spcBef>
              <a:spcAft>
                <a:spcPct val="0"/>
              </a:spcAft>
              <a:buFont typeface="Times" pitchFamily="18" charset="0"/>
              <a:buChar char="•"/>
              <a:defRPr sz="1600">
                <a:solidFill>
                  <a:schemeClr val="tx1"/>
                </a:solidFill>
                <a:latin typeface="+mn-lt"/>
              </a:defRPr>
            </a:lvl5pPr>
            <a:lvl6pPr marL="2514600" indent="-165100" algn="l" rtl="0" fontAlgn="base">
              <a:spcBef>
                <a:spcPct val="20000"/>
              </a:spcBef>
              <a:spcAft>
                <a:spcPct val="0"/>
              </a:spcAft>
              <a:buFont typeface="Times"/>
              <a:buChar char="•"/>
              <a:defRPr sz="1600">
                <a:solidFill>
                  <a:schemeClr val="tx1"/>
                </a:solidFill>
                <a:latin typeface="+mn-lt"/>
              </a:defRPr>
            </a:lvl6pPr>
            <a:lvl7pPr marL="2971800" indent="-165100" algn="l" rtl="0" fontAlgn="base">
              <a:spcBef>
                <a:spcPct val="20000"/>
              </a:spcBef>
              <a:spcAft>
                <a:spcPct val="0"/>
              </a:spcAft>
              <a:buFont typeface="Times"/>
              <a:buChar char="•"/>
              <a:defRPr sz="1600">
                <a:solidFill>
                  <a:schemeClr val="tx1"/>
                </a:solidFill>
                <a:latin typeface="+mn-lt"/>
              </a:defRPr>
            </a:lvl7pPr>
            <a:lvl8pPr marL="3429000" indent="-165100" algn="l" rtl="0" fontAlgn="base">
              <a:spcBef>
                <a:spcPct val="20000"/>
              </a:spcBef>
              <a:spcAft>
                <a:spcPct val="0"/>
              </a:spcAft>
              <a:buFont typeface="Times"/>
              <a:buChar char="•"/>
              <a:defRPr sz="1600">
                <a:solidFill>
                  <a:schemeClr val="tx1"/>
                </a:solidFill>
                <a:latin typeface="+mn-lt"/>
              </a:defRPr>
            </a:lvl8pPr>
            <a:lvl9pPr marL="3886200" indent="-165100" algn="l" rtl="0" fontAlgn="base">
              <a:spcBef>
                <a:spcPct val="20000"/>
              </a:spcBef>
              <a:spcAft>
                <a:spcPct val="0"/>
              </a:spcAft>
              <a:buFont typeface="Times"/>
              <a:buChar char="•"/>
              <a:defRPr sz="1600">
                <a:solidFill>
                  <a:schemeClr val="tx1"/>
                </a:solidFill>
                <a:latin typeface="+mn-lt"/>
              </a:defRPr>
            </a:lvl9pPr>
          </a:lstStyle>
          <a:p>
            <a:pPr lvl="0"/>
            <a:r>
              <a:rPr lang="en-GB" dirty="0" smtClean="0">
                <a:solidFill>
                  <a:schemeClr val="bg1">
                    <a:lumMod val="75000"/>
                  </a:schemeClr>
                </a:solidFill>
                <a:latin typeface="Calibri" panose="020F0502020204030204" pitchFamily="34" charset="0"/>
                <a:cs typeface="Calibri" panose="020F0502020204030204" pitchFamily="34" charset="0"/>
              </a:rPr>
              <a:t>No expert group but individual expert engagement, </a:t>
            </a:r>
            <a:r>
              <a:rPr lang="en-GB" dirty="0">
                <a:solidFill>
                  <a:schemeClr val="bg1">
                    <a:lumMod val="75000"/>
                  </a:schemeClr>
                </a:solidFill>
                <a:latin typeface="Calibri" panose="020F0502020204030204" pitchFamily="34" charset="0"/>
                <a:cs typeface="Calibri" panose="020F0502020204030204" pitchFamily="34" charset="0"/>
              </a:rPr>
              <a:t>internal work </a:t>
            </a:r>
            <a:r>
              <a:rPr lang="en-GB" dirty="0" smtClean="0">
                <a:solidFill>
                  <a:schemeClr val="bg1">
                    <a:lumMod val="75000"/>
                  </a:schemeClr>
                </a:solidFill>
                <a:latin typeface="Calibri" panose="020F0502020204030204" pitchFamily="34" charset="0"/>
                <a:cs typeface="Calibri" panose="020F0502020204030204" pitchFamily="34" charset="0"/>
              </a:rPr>
              <a:t>(</a:t>
            </a:r>
            <a:r>
              <a:rPr lang="en-GB" dirty="0" smtClean="0">
                <a:solidFill>
                  <a:schemeClr val="bg1">
                    <a:lumMod val="75000"/>
                  </a:schemeClr>
                </a:solidFill>
                <a:latin typeface="Calibri" panose="020F0502020204030204" pitchFamily="34" charset="0"/>
                <a:cs typeface="Calibri" panose="020F0502020204030204" pitchFamily="34" charset="0"/>
              </a:rPr>
              <a:t>NCD, injuries, hepatitis, </a:t>
            </a:r>
            <a:r>
              <a:rPr lang="en-GB" dirty="0" err="1" smtClean="0">
                <a:solidFill>
                  <a:schemeClr val="bg1">
                    <a:lumMod val="75000"/>
                  </a:schemeClr>
                </a:solidFill>
                <a:latin typeface="Calibri" panose="020F0502020204030204" pitchFamily="34" charset="0"/>
                <a:cs typeface="Calibri" panose="020F0502020204030204" pitchFamily="34" charset="0"/>
              </a:rPr>
              <a:t>etc</a:t>
            </a:r>
            <a:r>
              <a:rPr lang="en-GB" dirty="0" smtClean="0">
                <a:solidFill>
                  <a:schemeClr val="bg1">
                    <a:lumMod val="75000"/>
                  </a:schemeClr>
                </a:solidFill>
                <a:latin typeface="Calibri" panose="020F0502020204030204" pitchFamily="34" charset="0"/>
                <a:cs typeface="Calibri" panose="020F0502020204030204" pitchFamily="34" charset="0"/>
              </a:rPr>
              <a:t>)</a:t>
            </a:r>
            <a:endParaRPr lang="en-GB" dirty="0" smtClean="0">
              <a:solidFill>
                <a:schemeClr val="bg1">
                  <a:lumMod val="75000"/>
                </a:schemeClr>
              </a:solidFill>
              <a:latin typeface="Calibri" panose="020F0502020204030204" pitchFamily="34" charset="0"/>
              <a:cs typeface="Calibri" panose="020F0502020204030204" pitchFamily="34" charset="0"/>
            </a:endParaRPr>
          </a:p>
          <a:p>
            <a:pPr lvl="0"/>
            <a:r>
              <a:rPr lang="en-GB" dirty="0" smtClean="0">
                <a:solidFill>
                  <a:schemeClr val="bg1">
                    <a:lumMod val="75000"/>
                  </a:schemeClr>
                </a:solidFill>
                <a:latin typeface="Calibri" panose="020F0502020204030204" pitchFamily="34" charset="0"/>
                <a:cs typeface="Calibri" panose="020F0502020204030204" pitchFamily="34" charset="0"/>
              </a:rPr>
              <a:t>Expert </a:t>
            </a:r>
            <a:r>
              <a:rPr lang="en-GB" dirty="0">
                <a:solidFill>
                  <a:schemeClr val="bg1">
                    <a:lumMod val="75000"/>
                  </a:schemeClr>
                </a:solidFill>
                <a:latin typeface="Calibri" panose="020F0502020204030204" pitchFamily="34" charset="0"/>
                <a:cs typeface="Calibri" panose="020F0502020204030204" pitchFamily="34" charset="0"/>
              </a:rPr>
              <a:t>group, </a:t>
            </a:r>
            <a:r>
              <a:rPr lang="en-GB" dirty="0" smtClean="0">
                <a:solidFill>
                  <a:schemeClr val="bg1">
                    <a:lumMod val="75000"/>
                  </a:schemeClr>
                </a:solidFill>
                <a:latin typeface="Calibri" panose="020F0502020204030204" pitchFamily="34" charset="0"/>
                <a:cs typeface="Calibri" panose="020F0502020204030204" pitchFamily="34" charset="0"/>
              </a:rPr>
              <a:t>consultants do the work (UN-IGME, MMR)</a:t>
            </a:r>
          </a:p>
          <a:p>
            <a:pPr lvl="0"/>
            <a:r>
              <a:rPr lang="en-GB" dirty="0" smtClean="0">
                <a:solidFill>
                  <a:schemeClr val="bg1">
                    <a:lumMod val="75000"/>
                  </a:schemeClr>
                </a:solidFill>
                <a:latin typeface="Calibri" panose="020F0502020204030204" pitchFamily="34" charset="0"/>
                <a:cs typeface="Calibri" panose="020F0502020204030204" pitchFamily="34" charset="0"/>
              </a:rPr>
              <a:t>Expert </a:t>
            </a:r>
            <a:r>
              <a:rPr lang="en-GB" dirty="0">
                <a:solidFill>
                  <a:schemeClr val="bg1">
                    <a:lumMod val="75000"/>
                  </a:schemeClr>
                </a:solidFill>
                <a:latin typeface="Calibri" panose="020F0502020204030204" pitchFamily="34" charset="0"/>
                <a:cs typeface="Calibri" panose="020F0502020204030204" pitchFamily="34" charset="0"/>
              </a:rPr>
              <a:t>group, external institution does the work (UNAIDS Ref group</a:t>
            </a:r>
            <a:r>
              <a:rPr lang="en-GB" dirty="0" smtClean="0">
                <a:solidFill>
                  <a:schemeClr val="bg1">
                    <a:lumMod val="75000"/>
                  </a:schemeClr>
                </a:solidFill>
                <a:latin typeface="Calibri" panose="020F0502020204030204" pitchFamily="34" charset="0"/>
                <a:cs typeface="Calibri" panose="020F0502020204030204" pitchFamily="34" charset="0"/>
              </a:rPr>
              <a:t>)</a:t>
            </a:r>
          </a:p>
          <a:p>
            <a:pPr lvl="0"/>
            <a:r>
              <a:rPr lang="en-GB" dirty="0" smtClean="0">
                <a:solidFill>
                  <a:schemeClr val="bg1">
                    <a:lumMod val="75000"/>
                  </a:schemeClr>
                </a:solidFill>
                <a:latin typeface="Calibri" panose="020F0502020204030204" pitchFamily="34" charset="0"/>
                <a:cs typeface="Calibri" panose="020F0502020204030204" pitchFamily="34" charset="0"/>
              </a:rPr>
              <a:t>Expert </a:t>
            </a:r>
            <a:r>
              <a:rPr lang="en-GB" dirty="0">
                <a:solidFill>
                  <a:schemeClr val="bg1">
                    <a:lumMod val="75000"/>
                  </a:schemeClr>
                </a:solidFill>
                <a:latin typeface="Calibri" panose="020F0502020204030204" pitchFamily="34" charset="0"/>
                <a:cs typeface="Calibri" panose="020F0502020204030204" pitchFamily="34" charset="0"/>
              </a:rPr>
              <a:t>group, external </a:t>
            </a:r>
            <a:r>
              <a:rPr lang="en-GB" dirty="0" smtClean="0">
                <a:solidFill>
                  <a:schemeClr val="bg1">
                    <a:lumMod val="75000"/>
                  </a:schemeClr>
                </a:solidFill>
                <a:latin typeface="Calibri" panose="020F0502020204030204" pitchFamily="34" charset="0"/>
                <a:cs typeface="Calibri" panose="020F0502020204030204" pitchFamily="34" charset="0"/>
              </a:rPr>
              <a:t>institute(s) </a:t>
            </a:r>
            <a:r>
              <a:rPr lang="en-GB" dirty="0">
                <a:solidFill>
                  <a:schemeClr val="bg1">
                    <a:lumMod val="75000"/>
                  </a:schemeClr>
                </a:solidFill>
                <a:latin typeface="Calibri" panose="020F0502020204030204" pitchFamily="34" charset="0"/>
                <a:cs typeface="Calibri" panose="020F0502020204030204" pitchFamily="34" charset="0"/>
              </a:rPr>
              <a:t>in lead  (</a:t>
            </a:r>
            <a:r>
              <a:rPr lang="en-GB" dirty="0" smtClean="0">
                <a:solidFill>
                  <a:schemeClr val="bg1">
                    <a:lumMod val="75000"/>
                  </a:schemeClr>
                </a:solidFill>
                <a:latin typeface="Calibri" panose="020F0502020204030204" pitchFamily="34" charset="0"/>
                <a:cs typeface="Calibri" panose="020F0502020204030204" pitchFamily="34" charset="0"/>
              </a:rPr>
              <a:t>CHERG then MCEE)</a:t>
            </a:r>
          </a:p>
          <a:p>
            <a:pPr lvl="0"/>
            <a:endParaRPr lang="en-GB" dirty="0">
              <a:solidFill>
                <a:schemeClr val="bg1">
                  <a:lumMod val="75000"/>
                </a:schemeClr>
              </a:solidFill>
              <a:latin typeface="Calibri" panose="020F0502020204030204" pitchFamily="34" charset="0"/>
              <a:cs typeface="Calibri" panose="020F0502020204030204" pitchFamily="34" charset="0"/>
            </a:endParaRPr>
          </a:p>
          <a:p>
            <a:pPr lvl="0"/>
            <a:r>
              <a:rPr lang="en-GB" dirty="0" smtClean="0">
                <a:solidFill>
                  <a:schemeClr val="bg1">
                    <a:lumMod val="75000"/>
                  </a:schemeClr>
                </a:solidFill>
                <a:latin typeface="Calibri" panose="020F0502020204030204" pitchFamily="34" charset="0"/>
                <a:cs typeface="Calibri" panose="020F0502020204030204" pitchFamily="34" charset="0"/>
              </a:rPr>
              <a:t>Interaction with IHME: other model?</a:t>
            </a:r>
          </a:p>
          <a:p>
            <a:pPr lvl="0"/>
            <a:endParaRPr lang="en-GB" sz="2000" dirty="0">
              <a:solidFill>
                <a:schemeClr val="bg1">
                  <a:lumMod val="75000"/>
                </a:schemeClr>
              </a:solidFill>
              <a:latin typeface="Calibri" panose="020F0502020204030204" pitchFamily="34" charset="0"/>
              <a:cs typeface="Calibri" panose="020F0502020204030204" pitchFamily="34" charset="0"/>
            </a:endParaRPr>
          </a:p>
          <a:p>
            <a:pPr marL="0" lvl="0" indent="0">
              <a:buNone/>
            </a:pPr>
            <a:endParaRPr lang="en-GB" sz="2000" dirty="0" smtClean="0">
              <a:solidFill>
                <a:schemeClr val="bg1">
                  <a:lumMod val="75000"/>
                </a:schemeClr>
              </a:solidFill>
            </a:endParaRPr>
          </a:p>
        </p:txBody>
      </p:sp>
      <p:sp>
        <p:nvSpPr>
          <p:cNvPr id="7" name="Rectangle 3"/>
          <p:cNvSpPr txBox="1">
            <a:spLocks noChangeArrowheads="1"/>
          </p:cNvSpPr>
          <p:nvPr/>
        </p:nvSpPr>
        <p:spPr bwMode="auto">
          <a:xfrm>
            <a:off x="792956" y="152400"/>
            <a:ext cx="77724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Black" pitchFamily="34" charset="0"/>
              </a:defRPr>
            </a:lvl2pPr>
            <a:lvl3pPr algn="l" rtl="0" eaLnBrk="0" fontAlgn="base" hangingPunct="0">
              <a:spcBef>
                <a:spcPct val="0"/>
              </a:spcBef>
              <a:spcAft>
                <a:spcPct val="0"/>
              </a:spcAft>
              <a:defRPr sz="2700">
                <a:solidFill>
                  <a:schemeClr val="bg1"/>
                </a:solidFill>
                <a:latin typeface="Arial Black" pitchFamily="34" charset="0"/>
              </a:defRPr>
            </a:lvl3pPr>
            <a:lvl4pPr algn="l" rtl="0" eaLnBrk="0" fontAlgn="base" hangingPunct="0">
              <a:spcBef>
                <a:spcPct val="0"/>
              </a:spcBef>
              <a:spcAft>
                <a:spcPct val="0"/>
              </a:spcAft>
              <a:defRPr sz="2700">
                <a:solidFill>
                  <a:schemeClr val="bg1"/>
                </a:solidFill>
                <a:latin typeface="Arial Black" pitchFamily="34" charset="0"/>
              </a:defRPr>
            </a:lvl4pPr>
            <a:lvl5pPr algn="l" rtl="0" eaLnBrk="0" fontAlgn="base" hangingPunct="0">
              <a:spcBef>
                <a:spcPct val="0"/>
              </a:spcBef>
              <a:spcAft>
                <a:spcPct val="0"/>
              </a:spcAft>
              <a:defRPr sz="2700">
                <a:solidFill>
                  <a:schemeClr val="bg1"/>
                </a:solidFill>
                <a:latin typeface="Arial Black" pitchFamily="34" charset="0"/>
              </a:defRPr>
            </a:lvl5pPr>
            <a:lvl6pPr marL="457200" algn="l" rtl="0" fontAlgn="base">
              <a:spcBef>
                <a:spcPct val="0"/>
              </a:spcBef>
              <a:spcAft>
                <a:spcPct val="0"/>
              </a:spcAft>
              <a:defRPr sz="2700">
                <a:solidFill>
                  <a:schemeClr val="bg1"/>
                </a:solidFill>
                <a:latin typeface="Arial Black" pitchFamily="34" charset="0"/>
              </a:defRPr>
            </a:lvl6pPr>
            <a:lvl7pPr marL="914400" algn="l" rtl="0" fontAlgn="base">
              <a:spcBef>
                <a:spcPct val="0"/>
              </a:spcBef>
              <a:spcAft>
                <a:spcPct val="0"/>
              </a:spcAft>
              <a:defRPr sz="2700">
                <a:solidFill>
                  <a:schemeClr val="bg1"/>
                </a:solidFill>
                <a:latin typeface="Arial Black" pitchFamily="34" charset="0"/>
              </a:defRPr>
            </a:lvl7pPr>
            <a:lvl8pPr marL="1371600" algn="l" rtl="0" fontAlgn="base">
              <a:spcBef>
                <a:spcPct val="0"/>
              </a:spcBef>
              <a:spcAft>
                <a:spcPct val="0"/>
              </a:spcAft>
              <a:defRPr sz="2700">
                <a:solidFill>
                  <a:schemeClr val="bg1"/>
                </a:solidFill>
                <a:latin typeface="Arial Black" pitchFamily="34" charset="0"/>
              </a:defRPr>
            </a:lvl8pPr>
            <a:lvl9pPr marL="1828800" algn="l" rtl="0" fontAlgn="base">
              <a:spcBef>
                <a:spcPct val="0"/>
              </a:spcBef>
              <a:spcAft>
                <a:spcPct val="0"/>
              </a:spcAft>
              <a:defRPr sz="2700">
                <a:solidFill>
                  <a:schemeClr val="bg1"/>
                </a:solidFill>
                <a:latin typeface="Arial Black" pitchFamily="34" charset="0"/>
              </a:defRPr>
            </a:lvl9pPr>
          </a:lstStyle>
          <a:p>
            <a:endParaRPr lang="en-GB" sz="3200" dirty="0" smtClean="0">
              <a:solidFill>
                <a:schemeClr val="bg1">
                  <a:lumMod val="75000"/>
                </a:schemeClr>
              </a:solidFill>
            </a:endParaRPr>
          </a:p>
          <a:p>
            <a:pPr algn="ctr"/>
            <a:r>
              <a:rPr lang="en-GB" sz="2800" b="1" dirty="0" smtClean="0">
                <a:solidFill>
                  <a:schemeClr val="bg1">
                    <a:lumMod val="75000"/>
                  </a:schemeClr>
                </a:solidFill>
                <a:latin typeface="Calibri" panose="020F0502020204030204" pitchFamily="34" charset="0"/>
                <a:cs typeface="Calibri" panose="020F0502020204030204" pitchFamily="34" charset="0"/>
              </a:rPr>
              <a:t>WHO Expert </a:t>
            </a:r>
            <a:r>
              <a:rPr lang="en-GB" sz="2800" b="1" dirty="0">
                <a:solidFill>
                  <a:schemeClr val="bg1">
                    <a:lumMod val="75000"/>
                  </a:schemeClr>
                </a:solidFill>
                <a:latin typeface="Calibri" panose="020F0502020204030204" pitchFamily="34" charset="0"/>
                <a:cs typeface="Calibri" panose="020F0502020204030204" pitchFamily="34" charset="0"/>
              </a:rPr>
              <a:t>involvement models </a:t>
            </a:r>
            <a:endParaRPr lang="en-GB" sz="2800" b="1" dirty="0" smtClean="0">
              <a:solidFill>
                <a:schemeClr val="bg1">
                  <a:lumMod val="75000"/>
                </a:schemeClr>
              </a:solidFill>
              <a:latin typeface="Calibri" panose="020F0502020204030204" pitchFamily="34" charset="0"/>
              <a:cs typeface="Calibri" panose="020F0502020204030204" pitchFamily="34" charset="0"/>
            </a:endParaRPr>
          </a:p>
        </p:txBody>
      </p:sp>
      <p:sp>
        <p:nvSpPr>
          <p:cNvPr id="2" name="Right Brace 1"/>
          <p:cNvSpPr/>
          <p:nvPr/>
        </p:nvSpPr>
        <p:spPr bwMode="auto">
          <a:xfrm>
            <a:off x="5181600" y="1189038"/>
            <a:ext cx="1295400" cy="3535362"/>
          </a:xfrm>
          <a:prstGeom prst="rightBrace">
            <a:avLst>
              <a:gd name="adj1" fmla="val 8333"/>
              <a:gd name="adj2" fmla="val 4917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Times"/>
            </a:endParaRPr>
          </a:p>
        </p:txBody>
      </p:sp>
      <p:sp>
        <p:nvSpPr>
          <p:cNvPr id="3" name="TextBox 2"/>
          <p:cNvSpPr txBox="1"/>
          <p:nvPr/>
        </p:nvSpPr>
        <p:spPr>
          <a:xfrm>
            <a:off x="6520949" y="1828800"/>
            <a:ext cx="2318251" cy="1631216"/>
          </a:xfrm>
          <a:prstGeom prst="rect">
            <a:avLst/>
          </a:prstGeom>
          <a:solidFill>
            <a:schemeClr val="accent5"/>
          </a:solidFill>
        </p:spPr>
        <p:txBody>
          <a:bodyPr wrap="square" rtlCol="0">
            <a:spAutoFit/>
          </a:bodyPr>
          <a:lstStyle/>
          <a:p>
            <a:r>
              <a:rPr lang="en-GB" dirty="0" smtClean="0">
                <a:solidFill>
                  <a:schemeClr val="bg1">
                    <a:lumMod val="75000"/>
                  </a:schemeClr>
                </a:solidFill>
                <a:latin typeface="Calibri" panose="020F0502020204030204" pitchFamily="34" charset="0"/>
                <a:cs typeface="Calibri" panose="020F0502020204030204" pitchFamily="34" charset="0"/>
              </a:rPr>
              <a:t>WHO/UN has full access to inputs and methods and is involved in analytic decisions</a:t>
            </a:r>
            <a:endParaRPr lang="en-GB" dirty="0">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236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b="10498"/>
          <a:stretch>
            <a:fillRect/>
          </a:stretch>
        </p:blipFill>
        <p:spPr bwMode="auto">
          <a:xfrm>
            <a:off x="0" y="11112"/>
            <a:ext cx="91455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6248400"/>
            <a:ext cx="9144000" cy="6096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2" name="Picture 4" descr="WHO-EN-BW-H"/>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315200" y="6324600"/>
            <a:ext cx="1600200" cy="492125"/>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FFFFFF"/>
                </a:solidFill>
                <a:miter lim="800000"/>
                <a:headEnd/>
                <a:tailEnd/>
              </a14:hiddenLine>
            </a:ext>
          </a:extLst>
        </p:spPr>
      </p:pic>
      <p:sp>
        <p:nvSpPr>
          <p:cNvPr id="2053" name="Rectangle 5"/>
          <p:cNvSpPr>
            <a:spLocks noChangeArrowheads="1"/>
          </p:cNvSpPr>
          <p:nvPr/>
        </p:nvSpPr>
        <p:spPr bwMode="auto">
          <a:xfrm>
            <a:off x="152400" y="6477000"/>
            <a:ext cx="362902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042988">
              <a:buFontTx/>
              <a:buNone/>
            </a:pPr>
            <a:endParaRPr lang="en-GB" sz="1400" b="1" dirty="0">
              <a:solidFill>
                <a:srgbClr val="FFFFFF"/>
              </a:solidFill>
              <a:latin typeface="Arial Narrow" pitchFamily="34" charset="0"/>
              <a:cs typeface="Arial" charset="0"/>
            </a:endParaRPr>
          </a:p>
        </p:txBody>
      </p:sp>
      <p:sp>
        <p:nvSpPr>
          <p:cNvPr id="6" name="Rectangle 2"/>
          <p:cNvSpPr txBox="1">
            <a:spLocks noChangeArrowheads="1"/>
          </p:cNvSpPr>
          <p:nvPr/>
        </p:nvSpPr>
        <p:spPr bwMode="auto">
          <a:xfrm>
            <a:off x="803842" y="1200150"/>
            <a:ext cx="7955755" cy="504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Font typeface="Times" pitchFamily="18" charset="0"/>
              <a:buChar char="•"/>
              <a:defRPr sz="2400">
                <a:solidFill>
                  <a:schemeClr val="tx1"/>
                </a:solidFill>
                <a:latin typeface="+mn-lt"/>
                <a:ea typeface="+mn-ea"/>
                <a:cs typeface="+mn-cs"/>
              </a:defRPr>
            </a:lvl1pPr>
            <a:lvl2pPr marL="749300" indent="-292100" algn="l" rtl="0" eaLnBrk="0" fontAlgn="base" hangingPunct="0">
              <a:lnSpc>
                <a:spcPct val="120000"/>
              </a:lnSpc>
              <a:spcBef>
                <a:spcPct val="20000"/>
              </a:spcBef>
              <a:spcAft>
                <a:spcPct val="0"/>
              </a:spcAft>
              <a:buChar char="–"/>
              <a:defRPr sz="2200">
                <a:solidFill>
                  <a:schemeClr val="tx1"/>
                </a:solidFill>
                <a:latin typeface="+mn-lt"/>
              </a:defRPr>
            </a:lvl2pPr>
            <a:lvl3pPr marL="1028700" indent="-165100" algn="l" rtl="0" eaLnBrk="0" fontAlgn="base" hangingPunct="0">
              <a:spcBef>
                <a:spcPct val="20000"/>
              </a:spcBef>
              <a:spcAft>
                <a:spcPct val="0"/>
              </a:spcAft>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tx1"/>
                </a:solidFill>
                <a:latin typeface="+mn-lt"/>
              </a:defRPr>
            </a:lvl4pPr>
            <a:lvl5pPr marL="2057400" indent="-165100" algn="l" rtl="0" eaLnBrk="0" fontAlgn="base" hangingPunct="0">
              <a:spcBef>
                <a:spcPct val="20000"/>
              </a:spcBef>
              <a:spcAft>
                <a:spcPct val="0"/>
              </a:spcAft>
              <a:buFont typeface="Times" pitchFamily="18" charset="0"/>
              <a:buChar char="•"/>
              <a:defRPr sz="1600">
                <a:solidFill>
                  <a:schemeClr val="tx1"/>
                </a:solidFill>
                <a:latin typeface="+mn-lt"/>
              </a:defRPr>
            </a:lvl5pPr>
            <a:lvl6pPr marL="2514600" indent="-165100" algn="l" rtl="0" fontAlgn="base">
              <a:spcBef>
                <a:spcPct val="20000"/>
              </a:spcBef>
              <a:spcAft>
                <a:spcPct val="0"/>
              </a:spcAft>
              <a:buFont typeface="Times"/>
              <a:buChar char="•"/>
              <a:defRPr sz="1600">
                <a:solidFill>
                  <a:schemeClr val="tx1"/>
                </a:solidFill>
                <a:latin typeface="+mn-lt"/>
              </a:defRPr>
            </a:lvl6pPr>
            <a:lvl7pPr marL="2971800" indent="-165100" algn="l" rtl="0" fontAlgn="base">
              <a:spcBef>
                <a:spcPct val="20000"/>
              </a:spcBef>
              <a:spcAft>
                <a:spcPct val="0"/>
              </a:spcAft>
              <a:buFont typeface="Times"/>
              <a:buChar char="•"/>
              <a:defRPr sz="1600">
                <a:solidFill>
                  <a:schemeClr val="tx1"/>
                </a:solidFill>
                <a:latin typeface="+mn-lt"/>
              </a:defRPr>
            </a:lvl7pPr>
            <a:lvl8pPr marL="3429000" indent="-165100" algn="l" rtl="0" fontAlgn="base">
              <a:spcBef>
                <a:spcPct val="20000"/>
              </a:spcBef>
              <a:spcAft>
                <a:spcPct val="0"/>
              </a:spcAft>
              <a:buFont typeface="Times"/>
              <a:buChar char="•"/>
              <a:defRPr sz="1600">
                <a:solidFill>
                  <a:schemeClr val="tx1"/>
                </a:solidFill>
                <a:latin typeface="+mn-lt"/>
              </a:defRPr>
            </a:lvl8pPr>
            <a:lvl9pPr marL="3886200" indent="-165100" algn="l" rtl="0" fontAlgn="base">
              <a:spcBef>
                <a:spcPct val="20000"/>
              </a:spcBef>
              <a:spcAft>
                <a:spcPct val="0"/>
              </a:spcAft>
              <a:buFont typeface="Times"/>
              <a:buChar char="•"/>
              <a:defRPr sz="1600">
                <a:solidFill>
                  <a:schemeClr val="tx1"/>
                </a:solidFill>
                <a:latin typeface="+mn-lt"/>
              </a:defRPr>
            </a:lvl9pPr>
          </a:lstStyle>
          <a:p>
            <a:pPr lvl="0"/>
            <a:r>
              <a:rPr lang="en-GB" sz="2000" dirty="0" smtClean="0">
                <a:solidFill>
                  <a:schemeClr val="bg1">
                    <a:lumMod val="50000"/>
                  </a:schemeClr>
                </a:solidFill>
                <a:latin typeface="Calibri" panose="020F0502020204030204" pitchFamily="34" charset="0"/>
                <a:cs typeface="Calibri" panose="020F0502020204030204" pitchFamily="34" charset="0"/>
              </a:rPr>
              <a:t>Put into place in 2001 in WHA resolution following the World Health Report 2000</a:t>
            </a:r>
          </a:p>
          <a:p>
            <a:pPr lvl="0"/>
            <a:r>
              <a:rPr lang="en-GB" sz="2000" dirty="0" smtClean="0">
                <a:solidFill>
                  <a:schemeClr val="bg1">
                    <a:lumMod val="50000"/>
                  </a:schemeClr>
                </a:solidFill>
                <a:latin typeface="Calibri" panose="020F0502020204030204" pitchFamily="34" charset="0"/>
                <a:cs typeface="Calibri" panose="020F0502020204030204" pitchFamily="34" charset="0"/>
              </a:rPr>
              <a:t>Estimates, with methods and input data, are sent (web) for consultation to country focal points: 3-4 weeks minimum (6 weeks preferred)</a:t>
            </a:r>
          </a:p>
          <a:p>
            <a:pPr lvl="0"/>
            <a:r>
              <a:rPr lang="en-GB" sz="2000" dirty="0" smtClean="0">
                <a:solidFill>
                  <a:schemeClr val="bg1">
                    <a:lumMod val="50000"/>
                  </a:schemeClr>
                </a:solidFill>
                <a:latin typeface="Calibri" panose="020F0502020204030204" pitchFamily="34" charset="0"/>
                <a:cs typeface="Calibri" panose="020F0502020204030204" pitchFamily="34" charset="0"/>
              </a:rPr>
              <a:t>Consultation, NOT </a:t>
            </a:r>
            <a:r>
              <a:rPr lang="en-GB" sz="2000" dirty="0" smtClean="0">
                <a:solidFill>
                  <a:schemeClr val="bg1">
                    <a:lumMod val="50000"/>
                  </a:schemeClr>
                </a:solidFill>
                <a:latin typeface="Calibri" panose="020F0502020204030204" pitchFamily="34" charset="0"/>
                <a:cs typeface="Calibri" panose="020F0502020204030204" pitchFamily="34" charset="0"/>
              </a:rPr>
              <a:t>clearance</a:t>
            </a:r>
            <a:endParaRPr lang="en-GB" sz="2000" dirty="0" smtClean="0">
              <a:solidFill>
                <a:schemeClr val="bg1">
                  <a:lumMod val="50000"/>
                </a:schemeClr>
              </a:solidFill>
              <a:latin typeface="Calibri" panose="020F0502020204030204" pitchFamily="34" charset="0"/>
              <a:cs typeface="Calibri" panose="020F0502020204030204" pitchFamily="34" charset="0"/>
            </a:endParaRPr>
          </a:p>
          <a:p>
            <a:pPr lvl="0"/>
            <a:r>
              <a:rPr lang="en-GB" sz="2000" dirty="0" smtClean="0">
                <a:solidFill>
                  <a:schemeClr val="bg1">
                    <a:lumMod val="50000"/>
                  </a:schemeClr>
                </a:solidFill>
                <a:latin typeface="Calibri" panose="020F0502020204030204" pitchFamily="34" charset="0"/>
                <a:cs typeface="Calibri" panose="020F0502020204030204" pitchFamily="34" charset="0"/>
              </a:rPr>
              <a:t>Usually leads to 30-50 countries responding: new data, questions, arguments etc.  This year considerably more interest from countries</a:t>
            </a:r>
          </a:p>
          <a:p>
            <a:pPr lvl="0"/>
            <a:r>
              <a:rPr lang="en-GB" sz="2000" dirty="0" smtClean="0">
                <a:solidFill>
                  <a:schemeClr val="bg1">
                    <a:lumMod val="50000"/>
                  </a:schemeClr>
                </a:solidFill>
                <a:latin typeface="Calibri" panose="020F0502020204030204" pitchFamily="34" charset="0"/>
                <a:cs typeface="Calibri" panose="020F0502020204030204" pitchFamily="34" charset="0"/>
              </a:rPr>
              <a:t>Some major challenges: MDG, but also when the data presented become too granular by age, sex and cause (e.g. child homicide</a:t>
            </a:r>
            <a:r>
              <a:rPr lang="en-GB" sz="2000" dirty="0" smtClean="0">
                <a:solidFill>
                  <a:schemeClr val="bg1">
                    <a:lumMod val="50000"/>
                  </a:schemeClr>
                </a:solidFill>
                <a:latin typeface="Calibri" panose="020F0502020204030204" pitchFamily="34" charset="0"/>
                <a:cs typeface="Calibri" panose="020F0502020204030204" pitchFamily="34" charset="0"/>
              </a:rPr>
              <a:t>)</a:t>
            </a:r>
            <a:endParaRPr lang="en-GB" sz="2000" dirty="0">
              <a:solidFill>
                <a:schemeClr val="bg1">
                  <a:lumMod val="50000"/>
                </a:schemeClr>
              </a:solidFill>
              <a:latin typeface="Calibri" panose="020F0502020204030204" pitchFamily="34" charset="0"/>
              <a:cs typeface="Calibri" panose="020F0502020204030204" pitchFamily="34" charset="0"/>
            </a:endParaRPr>
          </a:p>
          <a:p>
            <a:pPr lvl="0"/>
            <a:r>
              <a:rPr lang="en-GB" sz="2000" dirty="0" smtClean="0">
                <a:solidFill>
                  <a:schemeClr val="bg1">
                    <a:lumMod val="50000"/>
                  </a:schemeClr>
                </a:solidFill>
                <a:latin typeface="Calibri" panose="020F0502020204030204" pitchFamily="34" charset="0"/>
                <a:cs typeface="Calibri" panose="020F0502020204030204" pitchFamily="34" charset="0"/>
              </a:rPr>
              <a:t>Continuous discussion on difference between WHO best estimate and country reported / best estimate</a:t>
            </a:r>
          </a:p>
          <a:p>
            <a:pPr lvl="0"/>
            <a:r>
              <a:rPr lang="en-GB" sz="2000" dirty="0" smtClean="0">
                <a:solidFill>
                  <a:schemeClr val="bg1">
                    <a:lumMod val="50000"/>
                  </a:schemeClr>
                </a:solidFill>
                <a:latin typeface="Calibri" panose="020F0502020204030204" pitchFamily="34" charset="0"/>
                <a:cs typeface="Calibri" panose="020F0502020204030204" pitchFamily="34" charset="0"/>
              </a:rPr>
              <a:t>Estimates are only changed if reliable new data provided</a:t>
            </a:r>
          </a:p>
          <a:p>
            <a:pPr lvl="0"/>
            <a:r>
              <a:rPr lang="en-GB" sz="2000" dirty="0" smtClean="0">
                <a:solidFill>
                  <a:schemeClr val="bg1">
                    <a:lumMod val="50000"/>
                  </a:schemeClr>
                </a:solidFill>
                <a:latin typeface="Calibri" panose="020F0502020204030204" pitchFamily="34" charset="0"/>
                <a:cs typeface="Calibri" panose="020F0502020204030204" pitchFamily="34" charset="0"/>
              </a:rPr>
              <a:t>WHO does not change a number because of political pressure </a:t>
            </a:r>
          </a:p>
          <a:p>
            <a:pPr lvl="0"/>
            <a:endParaRPr lang="en-GB" sz="2000" dirty="0">
              <a:solidFill>
                <a:schemeClr val="bg1">
                  <a:lumMod val="50000"/>
                </a:schemeClr>
              </a:solidFill>
              <a:latin typeface="Calibri" panose="020F0502020204030204" pitchFamily="34" charset="0"/>
              <a:cs typeface="Calibri" panose="020F0502020204030204" pitchFamily="34" charset="0"/>
            </a:endParaRPr>
          </a:p>
          <a:p>
            <a:pPr marL="0" lvl="0" indent="0">
              <a:buNone/>
            </a:pPr>
            <a:endParaRPr lang="en-GB" sz="2000" dirty="0" smtClean="0">
              <a:solidFill>
                <a:schemeClr val="bg1">
                  <a:lumMod val="50000"/>
                </a:schemeClr>
              </a:solidFill>
            </a:endParaRPr>
          </a:p>
        </p:txBody>
      </p:sp>
      <p:sp>
        <p:nvSpPr>
          <p:cNvPr id="7" name="Rectangle 3"/>
          <p:cNvSpPr txBox="1">
            <a:spLocks noChangeArrowheads="1"/>
          </p:cNvSpPr>
          <p:nvPr/>
        </p:nvSpPr>
        <p:spPr bwMode="auto">
          <a:xfrm>
            <a:off x="792956" y="152400"/>
            <a:ext cx="77724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Black" pitchFamily="34" charset="0"/>
              </a:defRPr>
            </a:lvl2pPr>
            <a:lvl3pPr algn="l" rtl="0" eaLnBrk="0" fontAlgn="base" hangingPunct="0">
              <a:spcBef>
                <a:spcPct val="0"/>
              </a:spcBef>
              <a:spcAft>
                <a:spcPct val="0"/>
              </a:spcAft>
              <a:defRPr sz="2700">
                <a:solidFill>
                  <a:schemeClr val="bg1"/>
                </a:solidFill>
                <a:latin typeface="Arial Black" pitchFamily="34" charset="0"/>
              </a:defRPr>
            </a:lvl3pPr>
            <a:lvl4pPr algn="l" rtl="0" eaLnBrk="0" fontAlgn="base" hangingPunct="0">
              <a:spcBef>
                <a:spcPct val="0"/>
              </a:spcBef>
              <a:spcAft>
                <a:spcPct val="0"/>
              </a:spcAft>
              <a:defRPr sz="2700">
                <a:solidFill>
                  <a:schemeClr val="bg1"/>
                </a:solidFill>
                <a:latin typeface="Arial Black" pitchFamily="34" charset="0"/>
              </a:defRPr>
            </a:lvl4pPr>
            <a:lvl5pPr algn="l" rtl="0" eaLnBrk="0" fontAlgn="base" hangingPunct="0">
              <a:spcBef>
                <a:spcPct val="0"/>
              </a:spcBef>
              <a:spcAft>
                <a:spcPct val="0"/>
              </a:spcAft>
              <a:defRPr sz="2700">
                <a:solidFill>
                  <a:schemeClr val="bg1"/>
                </a:solidFill>
                <a:latin typeface="Arial Black" pitchFamily="34" charset="0"/>
              </a:defRPr>
            </a:lvl5pPr>
            <a:lvl6pPr marL="457200" algn="l" rtl="0" fontAlgn="base">
              <a:spcBef>
                <a:spcPct val="0"/>
              </a:spcBef>
              <a:spcAft>
                <a:spcPct val="0"/>
              </a:spcAft>
              <a:defRPr sz="2700">
                <a:solidFill>
                  <a:schemeClr val="bg1"/>
                </a:solidFill>
                <a:latin typeface="Arial Black" pitchFamily="34" charset="0"/>
              </a:defRPr>
            </a:lvl6pPr>
            <a:lvl7pPr marL="914400" algn="l" rtl="0" fontAlgn="base">
              <a:spcBef>
                <a:spcPct val="0"/>
              </a:spcBef>
              <a:spcAft>
                <a:spcPct val="0"/>
              </a:spcAft>
              <a:defRPr sz="2700">
                <a:solidFill>
                  <a:schemeClr val="bg1"/>
                </a:solidFill>
                <a:latin typeface="Arial Black" pitchFamily="34" charset="0"/>
              </a:defRPr>
            </a:lvl7pPr>
            <a:lvl8pPr marL="1371600" algn="l" rtl="0" fontAlgn="base">
              <a:spcBef>
                <a:spcPct val="0"/>
              </a:spcBef>
              <a:spcAft>
                <a:spcPct val="0"/>
              </a:spcAft>
              <a:defRPr sz="2700">
                <a:solidFill>
                  <a:schemeClr val="bg1"/>
                </a:solidFill>
                <a:latin typeface="Arial Black" pitchFamily="34" charset="0"/>
              </a:defRPr>
            </a:lvl8pPr>
            <a:lvl9pPr marL="1828800" algn="l" rtl="0" fontAlgn="base">
              <a:spcBef>
                <a:spcPct val="0"/>
              </a:spcBef>
              <a:spcAft>
                <a:spcPct val="0"/>
              </a:spcAft>
              <a:defRPr sz="2700">
                <a:solidFill>
                  <a:schemeClr val="bg1"/>
                </a:solidFill>
                <a:latin typeface="Arial Black" pitchFamily="34" charset="0"/>
              </a:defRPr>
            </a:lvl9pPr>
          </a:lstStyle>
          <a:p>
            <a:endParaRPr lang="en-GB" sz="3200" dirty="0" smtClean="0">
              <a:solidFill>
                <a:schemeClr val="bg1">
                  <a:lumMod val="50000"/>
                </a:schemeClr>
              </a:solidFill>
            </a:endParaRPr>
          </a:p>
          <a:p>
            <a:pPr algn="ctr"/>
            <a:r>
              <a:rPr lang="en-GB" sz="2800" b="1" dirty="0" smtClean="0">
                <a:solidFill>
                  <a:schemeClr val="bg1">
                    <a:lumMod val="50000"/>
                  </a:schemeClr>
                </a:solidFill>
                <a:latin typeface="Calibri" panose="020F0502020204030204" pitchFamily="34" charset="0"/>
                <a:cs typeface="Calibri" panose="020F0502020204030204" pitchFamily="34" charset="0"/>
              </a:rPr>
              <a:t>Country consultation on estimates</a:t>
            </a:r>
          </a:p>
        </p:txBody>
      </p:sp>
    </p:spTree>
    <p:extLst>
      <p:ext uri="{BB962C8B-B14F-4D97-AF65-F5344CB8AC3E}">
        <p14:creationId xmlns:p14="http://schemas.microsoft.com/office/powerpoint/2010/main" val="166563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2042048"/>
            <a:ext cx="2341519" cy="3835805"/>
          </a:xfrm>
          <a:prstGeom prst="rect">
            <a:avLst/>
          </a:prstGeom>
          <a:solidFill>
            <a:schemeClr val="accent2">
              <a:lumMod val="40000"/>
              <a:lumOff val="60000"/>
            </a:schemeClr>
          </a:solidFill>
        </p:spPr>
        <p:txBody>
          <a:bodyPr wrap="square" lIns="80147" tIns="40074" rIns="80147" bIns="40074" rtlCol="0">
            <a:spAutoFit/>
          </a:bodyPr>
          <a:lstStyle/>
          <a:p>
            <a:endParaRPr lang="en-GB" sz="1400" b="1" dirty="0" smtClean="0">
              <a:latin typeface="Calibri" panose="020F0502020204030204" pitchFamily="34" charset="0"/>
              <a:cs typeface="Calibri" panose="020F0502020204030204" pitchFamily="34" charset="0"/>
            </a:endParaRPr>
          </a:p>
          <a:p>
            <a:pPr algn="ctr"/>
            <a:r>
              <a:rPr lang="en-GB" sz="1400" b="1" dirty="0" smtClean="0">
                <a:solidFill>
                  <a:schemeClr val="accent2">
                    <a:lumMod val="50000"/>
                  </a:schemeClr>
                </a:solidFill>
                <a:latin typeface="Calibri" panose="020F0502020204030204" pitchFamily="34" charset="0"/>
                <a:cs typeface="Calibri" panose="020F0502020204030204" pitchFamily="34" charset="0"/>
              </a:rPr>
              <a:t>3.1: </a:t>
            </a:r>
            <a:r>
              <a:rPr lang="en-GB" sz="1400" b="1" dirty="0">
                <a:solidFill>
                  <a:schemeClr val="accent2">
                    <a:lumMod val="50000"/>
                  </a:schemeClr>
                </a:solidFill>
                <a:latin typeface="Calibri" panose="020F0502020204030204" pitchFamily="34" charset="0"/>
                <a:cs typeface="Calibri" panose="020F0502020204030204" pitchFamily="34" charset="0"/>
              </a:rPr>
              <a:t>R</a:t>
            </a:r>
            <a:r>
              <a:rPr lang="en-GB" sz="1400" b="1" dirty="0" smtClean="0">
                <a:solidFill>
                  <a:schemeClr val="accent2">
                    <a:lumMod val="50000"/>
                  </a:schemeClr>
                </a:solidFill>
                <a:latin typeface="Calibri" panose="020F0502020204030204" pitchFamily="34" charset="0"/>
                <a:cs typeface="Calibri" panose="020F0502020204030204" pitchFamily="34" charset="0"/>
              </a:rPr>
              <a:t>educe </a:t>
            </a:r>
            <a:r>
              <a:rPr lang="en-GB" sz="1400" b="1" dirty="0">
                <a:solidFill>
                  <a:schemeClr val="accent2">
                    <a:lumMod val="50000"/>
                  </a:schemeClr>
                </a:solidFill>
                <a:latin typeface="Calibri" panose="020F0502020204030204" pitchFamily="34" charset="0"/>
                <a:cs typeface="Calibri" panose="020F0502020204030204" pitchFamily="34" charset="0"/>
              </a:rPr>
              <a:t>maternal mortality</a:t>
            </a:r>
          </a:p>
          <a:p>
            <a:pPr algn="ctr"/>
            <a:endParaRPr lang="en-GB" sz="1600" b="1" dirty="0">
              <a:solidFill>
                <a:schemeClr val="accent2">
                  <a:lumMod val="50000"/>
                </a:schemeClr>
              </a:solidFill>
              <a:latin typeface="Calibri" panose="020F0502020204030204" pitchFamily="34" charset="0"/>
              <a:cs typeface="Calibri" panose="020F0502020204030204" pitchFamily="34" charset="0"/>
            </a:endParaRPr>
          </a:p>
          <a:p>
            <a:pPr algn="ctr"/>
            <a:r>
              <a:rPr lang="en-GB" sz="1400" b="1" dirty="0" smtClean="0">
                <a:solidFill>
                  <a:schemeClr val="accent2">
                    <a:lumMod val="50000"/>
                  </a:schemeClr>
                </a:solidFill>
                <a:latin typeface="Calibri" panose="020F0502020204030204" pitchFamily="34" charset="0"/>
                <a:cs typeface="Calibri" panose="020F0502020204030204" pitchFamily="34" charset="0"/>
              </a:rPr>
              <a:t>3.2:  End </a:t>
            </a:r>
            <a:r>
              <a:rPr lang="en-GB" sz="1400" b="1" dirty="0">
                <a:solidFill>
                  <a:schemeClr val="accent2">
                    <a:lumMod val="50000"/>
                  </a:schemeClr>
                </a:solidFill>
                <a:latin typeface="Calibri" panose="020F0502020204030204" pitchFamily="34" charset="0"/>
                <a:cs typeface="Calibri" panose="020F0502020204030204" pitchFamily="34" charset="0"/>
              </a:rPr>
              <a:t>preventable newborn and child deaths</a:t>
            </a:r>
          </a:p>
          <a:p>
            <a:pPr algn="ctr"/>
            <a:endParaRPr lang="en-GB" sz="1600" b="1" dirty="0">
              <a:solidFill>
                <a:schemeClr val="accent2">
                  <a:lumMod val="50000"/>
                </a:schemeClr>
              </a:solidFill>
              <a:latin typeface="Calibri" panose="020F0502020204030204" pitchFamily="34" charset="0"/>
              <a:cs typeface="Calibri" panose="020F0502020204030204" pitchFamily="34" charset="0"/>
            </a:endParaRPr>
          </a:p>
          <a:p>
            <a:pPr algn="ctr"/>
            <a:r>
              <a:rPr lang="en-GB" sz="1400" b="1" dirty="0" smtClean="0">
                <a:solidFill>
                  <a:schemeClr val="accent2">
                    <a:lumMod val="50000"/>
                  </a:schemeClr>
                </a:solidFill>
                <a:latin typeface="Calibri" panose="020F0502020204030204" pitchFamily="34" charset="0"/>
                <a:cs typeface="Calibri" panose="020F0502020204030204" pitchFamily="34" charset="0"/>
              </a:rPr>
              <a:t>3.3: </a:t>
            </a:r>
            <a:r>
              <a:rPr lang="en-GB" sz="1400" b="1" dirty="0">
                <a:solidFill>
                  <a:schemeClr val="accent2">
                    <a:lumMod val="50000"/>
                  </a:schemeClr>
                </a:solidFill>
                <a:latin typeface="Calibri" panose="020F0502020204030204" pitchFamily="34" charset="0"/>
                <a:cs typeface="Calibri" panose="020F0502020204030204" pitchFamily="34" charset="0"/>
              </a:rPr>
              <a:t>E</a:t>
            </a:r>
            <a:r>
              <a:rPr lang="en-GB" sz="1400" b="1" dirty="0" smtClean="0">
                <a:solidFill>
                  <a:schemeClr val="accent2">
                    <a:lumMod val="50000"/>
                  </a:schemeClr>
                </a:solidFill>
                <a:latin typeface="Calibri" panose="020F0502020204030204" pitchFamily="34" charset="0"/>
                <a:cs typeface="Calibri" panose="020F0502020204030204" pitchFamily="34" charset="0"/>
              </a:rPr>
              <a:t>nd the epidemics of AIDS, </a:t>
            </a:r>
            <a:r>
              <a:rPr lang="en-GB" sz="1400" b="1" dirty="0">
                <a:solidFill>
                  <a:schemeClr val="accent2">
                    <a:lumMod val="50000"/>
                  </a:schemeClr>
                </a:solidFill>
                <a:latin typeface="Calibri" panose="020F0502020204030204" pitchFamily="34" charset="0"/>
                <a:cs typeface="Calibri" panose="020F0502020204030204" pitchFamily="34" charset="0"/>
              </a:rPr>
              <a:t>TB, </a:t>
            </a:r>
            <a:r>
              <a:rPr lang="en-GB" sz="1400" b="1" dirty="0" smtClean="0">
                <a:solidFill>
                  <a:schemeClr val="accent2">
                    <a:lumMod val="50000"/>
                  </a:schemeClr>
                </a:solidFill>
                <a:latin typeface="Calibri" panose="020F0502020204030204" pitchFamily="34" charset="0"/>
                <a:cs typeface="Calibri" panose="020F0502020204030204" pitchFamily="34" charset="0"/>
              </a:rPr>
              <a:t>malaria and NTD </a:t>
            </a:r>
          </a:p>
          <a:p>
            <a:pPr algn="ctr"/>
            <a:r>
              <a:rPr lang="en-GB" sz="1400" b="1" dirty="0" smtClean="0">
                <a:solidFill>
                  <a:schemeClr val="accent2">
                    <a:lumMod val="50000"/>
                  </a:schemeClr>
                </a:solidFill>
                <a:latin typeface="Calibri" panose="020F0502020204030204" pitchFamily="34" charset="0"/>
                <a:cs typeface="Calibri" panose="020F0502020204030204" pitchFamily="34" charset="0"/>
              </a:rPr>
              <a:t>and </a:t>
            </a:r>
            <a:r>
              <a:rPr lang="en-GB" sz="1400" b="1" dirty="0">
                <a:solidFill>
                  <a:schemeClr val="accent2">
                    <a:lumMod val="50000"/>
                  </a:schemeClr>
                </a:solidFill>
                <a:latin typeface="Calibri" panose="020F0502020204030204" pitchFamily="34" charset="0"/>
                <a:cs typeface="Calibri" panose="020F0502020204030204" pitchFamily="34" charset="0"/>
              </a:rPr>
              <a:t>combat hepatitis, waterborne and other communicable diseases</a:t>
            </a:r>
          </a:p>
          <a:p>
            <a:pPr algn="ctr"/>
            <a:endParaRPr lang="en-GB" sz="1600" b="1" dirty="0">
              <a:solidFill>
                <a:schemeClr val="accent2">
                  <a:lumMod val="50000"/>
                </a:schemeClr>
              </a:solidFill>
              <a:latin typeface="Calibri" panose="020F0502020204030204" pitchFamily="34" charset="0"/>
              <a:cs typeface="Calibri" panose="020F0502020204030204" pitchFamily="34" charset="0"/>
            </a:endParaRPr>
          </a:p>
          <a:p>
            <a:pPr algn="ctr"/>
            <a:r>
              <a:rPr lang="en-GB" sz="1400" b="1" dirty="0" smtClean="0">
                <a:solidFill>
                  <a:schemeClr val="accent2">
                    <a:lumMod val="50000"/>
                  </a:schemeClr>
                </a:solidFill>
                <a:latin typeface="Calibri" panose="020F0502020204030204" pitchFamily="34" charset="0"/>
                <a:cs typeface="Calibri" panose="020F0502020204030204" pitchFamily="34" charset="0"/>
              </a:rPr>
              <a:t>3.7: </a:t>
            </a:r>
            <a:r>
              <a:rPr lang="en-GB" sz="1400" b="1" dirty="0">
                <a:solidFill>
                  <a:schemeClr val="accent2">
                    <a:lumMod val="50000"/>
                  </a:schemeClr>
                </a:solidFill>
                <a:latin typeface="Calibri" panose="020F0502020204030204" pitchFamily="34" charset="0"/>
                <a:cs typeface="Calibri" panose="020F0502020204030204" pitchFamily="34" charset="0"/>
              </a:rPr>
              <a:t>E</a:t>
            </a:r>
            <a:r>
              <a:rPr lang="en-GB" sz="1400" b="1" dirty="0" smtClean="0">
                <a:solidFill>
                  <a:schemeClr val="accent2">
                    <a:lumMod val="50000"/>
                  </a:schemeClr>
                </a:solidFill>
                <a:latin typeface="Calibri" panose="020F0502020204030204" pitchFamily="34" charset="0"/>
                <a:cs typeface="Calibri" panose="020F0502020204030204" pitchFamily="34" charset="0"/>
              </a:rPr>
              <a:t>nsure </a:t>
            </a:r>
            <a:r>
              <a:rPr lang="en-GB" sz="1400" b="1" dirty="0">
                <a:solidFill>
                  <a:schemeClr val="accent2">
                    <a:lumMod val="50000"/>
                  </a:schemeClr>
                </a:solidFill>
                <a:latin typeface="Calibri" panose="020F0502020204030204" pitchFamily="34" charset="0"/>
                <a:cs typeface="Calibri" panose="020F0502020204030204" pitchFamily="34" charset="0"/>
              </a:rPr>
              <a:t>universal access to sexual and reproductive </a:t>
            </a:r>
            <a:r>
              <a:rPr lang="en-GB" sz="1400" b="1" dirty="0" smtClean="0">
                <a:solidFill>
                  <a:schemeClr val="accent2">
                    <a:lumMod val="50000"/>
                  </a:schemeClr>
                </a:solidFill>
                <a:latin typeface="Calibri" panose="020F0502020204030204" pitchFamily="34" charset="0"/>
                <a:cs typeface="Calibri" panose="020F0502020204030204" pitchFamily="34" charset="0"/>
              </a:rPr>
              <a:t>health-care services</a:t>
            </a:r>
            <a:endParaRPr lang="en-GB" sz="1400" b="1" dirty="0">
              <a:solidFill>
                <a:schemeClr val="accent2">
                  <a:lumMod val="50000"/>
                </a:schemeClr>
              </a:solidFill>
              <a:latin typeface="Calibri" panose="020F0502020204030204" pitchFamily="34" charset="0"/>
              <a:cs typeface="Calibri" panose="020F0502020204030204" pitchFamily="34" charset="0"/>
            </a:endParaRPr>
          </a:p>
          <a:p>
            <a:endParaRPr lang="en-GB" sz="1400" b="1" dirty="0">
              <a:solidFill>
                <a:srgbClr val="FFFF00"/>
              </a:solidFill>
              <a:latin typeface="Calibri" panose="020F0502020204030204" pitchFamily="34" charset="0"/>
              <a:cs typeface="Calibri" panose="020F0502020204030204" pitchFamily="34" charset="0"/>
            </a:endParaRPr>
          </a:p>
        </p:txBody>
      </p:sp>
      <p:sp>
        <p:nvSpPr>
          <p:cNvPr id="10" name="TextBox 9"/>
          <p:cNvSpPr txBox="1"/>
          <p:nvPr/>
        </p:nvSpPr>
        <p:spPr>
          <a:xfrm rot="16200000">
            <a:off x="-1263472" y="3805599"/>
            <a:ext cx="3854957" cy="327154"/>
          </a:xfrm>
          <a:prstGeom prst="rect">
            <a:avLst/>
          </a:prstGeom>
          <a:solidFill>
            <a:schemeClr val="accent2">
              <a:lumMod val="50000"/>
            </a:schemeClr>
          </a:solidFill>
        </p:spPr>
        <p:txBody>
          <a:bodyPr wrap="square" lIns="80147" tIns="40074" rIns="80147" bIns="40074" rtlCol="0">
            <a:spAutoFit/>
          </a:bodyPr>
          <a:lstStyle/>
          <a:p>
            <a:pPr algn="ctr"/>
            <a:r>
              <a:rPr lang="en-GB" sz="1600" b="1" dirty="0">
                <a:solidFill>
                  <a:srgbClr val="FFFF00"/>
                </a:solidFill>
                <a:latin typeface="Calibri" panose="020F0502020204030204" pitchFamily="34" charset="0"/>
                <a:cs typeface="Calibri" panose="020F0502020204030204" pitchFamily="34" charset="0"/>
              </a:rPr>
              <a:t>MDG unfinished and expanded agenda</a:t>
            </a:r>
          </a:p>
        </p:txBody>
      </p:sp>
      <p:sp>
        <p:nvSpPr>
          <p:cNvPr id="12" name="TextBox 11"/>
          <p:cNvSpPr txBox="1"/>
          <p:nvPr/>
        </p:nvSpPr>
        <p:spPr>
          <a:xfrm>
            <a:off x="3491878" y="2060848"/>
            <a:ext cx="2520282" cy="4051248"/>
          </a:xfrm>
          <a:prstGeom prst="rect">
            <a:avLst/>
          </a:prstGeom>
          <a:solidFill>
            <a:schemeClr val="accent1">
              <a:lumMod val="40000"/>
              <a:lumOff val="60000"/>
            </a:schemeClr>
          </a:solidFill>
        </p:spPr>
        <p:txBody>
          <a:bodyPr wrap="square" lIns="80147" tIns="40074" rIns="80147" bIns="40074" rtlCol="0">
            <a:spAutoFit/>
          </a:bodyPr>
          <a:lstStyle/>
          <a:p>
            <a:r>
              <a:rPr lang="en-GB" sz="1400" dirty="0">
                <a:solidFill>
                  <a:schemeClr val="accent6">
                    <a:lumMod val="50000"/>
                  </a:schemeClr>
                </a:solidFill>
                <a:latin typeface="Calibri" panose="020F0502020204030204" pitchFamily="34" charset="0"/>
                <a:cs typeface="Calibri" panose="020F0502020204030204" pitchFamily="34" charset="0"/>
              </a:rPr>
              <a:t> </a:t>
            </a:r>
          </a:p>
          <a:p>
            <a:pPr algn="ctr"/>
            <a:r>
              <a:rPr lang="en-GB" sz="1400" b="1" dirty="0" smtClean="0">
                <a:solidFill>
                  <a:srgbClr val="002060"/>
                </a:solidFill>
                <a:latin typeface="Calibri" panose="020F0502020204030204" pitchFamily="34" charset="0"/>
                <a:cs typeface="Calibri" panose="020F0502020204030204" pitchFamily="34" charset="0"/>
              </a:rPr>
              <a:t>3.4: </a:t>
            </a:r>
            <a:r>
              <a:rPr lang="en-GB" sz="1400" b="1" dirty="0">
                <a:solidFill>
                  <a:srgbClr val="002060"/>
                </a:solidFill>
                <a:latin typeface="Calibri" panose="020F0502020204030204" pitchFamily="34" charset="0"/>
                <a:cs typeface="Calibri" panose="020F0502020204030204" pitchFamily="34" charset="0"/>
              </a:rPr>
              <a:t>R</a:t>
            </a:r>
            <a:r>
              <a:rPr lang="en-GB" sz="1400" b="1" dirty="0" smtClean="0">
                <a:solidFill>
                  <a:srgbClr val="002060"/>
                </a:solidFill>
                <a:latin typeface="Calibri" panose="020F0502020204030204" pitchFamily="34" charset="0"/>
                <a:cs typeface="Calibri" panose="020F0502020204030204" pitchFamily="34" charset="0"/>
              </a:rPr>
              <a:t>educe </a:t>
            </a:r>
            <a:r>
              <a:rPr lang="en-GB" sz="1400" b="1" dirty="0">
                <a:solidFill>
                  <a:srgbClr val="002060"/>
                </a:solidFill>
                <a:latin typeface="Calibri" panose="020F0502020204030204" pitchFamily="34" charset="0"/>
                <a:cs typeface="Calibri" panose="020F0502020204030204" pitchFamily="34" charset="0"/>
              </a:rPr>
              <a:t>mortality from NCD and promote mental health</a:t>
            </a:r>
          </a:p>
          <a:p>
            <a:pPr algn="ctr"/>
            <a:endParaRPr lang="en-GB" sz="1600" b="1" dirty="0">
              <a:solidFill>
                <a:srgbClr val="002060"/>
              </a:solidFill>
              <a:latin typeface="Calibri" panose="020F0502020204030204" pitchFamily="34" charset="0"/>
              <a:cs typeface="Calibri" panose="020F0502020204030204" pitchFamily="34" charset="0"/>
            </a:endParaRPr>
          </a:p>
          <a:p>
            <a:pPr algn="ctr"/>
            <a:r>
              <a:rPr lang="en-GB" sz="1400" b="1" dirty="0" smtClean="0">
                <a:solidFill>
                  <a:srgbClr val="002060"/>
                </a:solidFill>
                <a:latin typeface="Calibri" panose="020F0502020204030204" pitchFamily="34" charset="0"/>
                <a:cs typeface="Calibri" panose="020F0502020204030204" pitchFamily="34" charset="0"/>
              </a:rPr>
              <a:t>3.5: </a:t>
            </a:r>
            <a:r>
              <a:rPr lang="en-GB" sz="1400" b="1" dirty="0">
                <a:solidFill>
                  <a:srgbClr val="002060"/>
                </a:solidFill>
                <a:latin typeface="Calibri" panose="020F0502020204030204" pitchFamily="34" charset="0"/>
                <a:cs typeface="Calibri" panose="020F0502020204030204" pitchFamily="34" charset="0"/>
              </a:rPr>
              <a:t>S</a:t>
            </a:r>
            <a:r>
              <a:rPr lang="en-GB" sz="1400" b="1" dirty="0" smtClean="0">
                <a:solidFill>
                  <a:srgbClr val="002060"/>
                </a:solidFill>
                <a:latin typeface="Calibri" panose="020F0502020204030204" pitchFamily="34" charset="0"/>
                <a:cs typeface="Calibri" panose="020F0502020204030204" pitchFamily="34" charset="0"/>
              </a:rPr>
              <a:t>trengthen </a:t>
            </a:r>
            <a:r>
              <a:rPr lang="en-GB" sz="1400" b="1" dirty="0">
                <a:solidFill>
                  <a:srgbClr val="002060"/>
                </a:solidFill>
                <a:latin typeface="Calibri" panose="020F0502020204030204" pitchFamily="34" charset="0"/>
                <a:cs typeface="Calibri" panose="020F0502020204030204" pitchFamily="34" charset="0"/>
              </a:rPr>
              <a:t>prevention and treatment of substance abuse</a:t>
            </a:r>
          </a:p>
          <a:p>
            <a:pPr algn="ctr"/>
            <a:endParaRPr lang="en-GB" sz="1600" b="1" dirty="0">
              <a:solidFill>
                <a:srgbClr val="002060"/>
              </a:solidFill>
              <a:latin typeface="Calibri" panose="020F0502020204030204" pitchFamily="34" charset="0"/>
              <a:cs typeface="Calibri" panose="020F0502020204030204" pitchFamily="34" charset="0"/>
            </a:endParaRPr>
          </a:p>
          <a:p>
            <a:pPr algn="ctr"/>
            <a:r>
              <a:rPr lang="en-GB" sz="1400" b="1" dirty="0" smtClean="0">
                <a:solidFill>
                  <a:srgbClr val="002060"/>
                </a:solidFill>
                <a:latin typeface="Calibri" panose="020F0502020204030204" pitchFamily="34" charset="0"/>
                <a:cs typeface="Calibri" panose="020F0502020204030204" pitchFamily="34" charset="0"/>
              </a:rPr>
              <a:t>3.6: </a:t>
            </a:r>
            <a:r>
              <a:rPr lang="en-GB" sz="1400" b="1" dirty="0">
                <a:solidFill>
                  <a:srgbClr val="002060"/>
                </a:solidFill>
                <a:latin typeface="Calibri" panose="020F0502020204030204" pitchFamily="34" charset="0"/>
                <a:cs typeface="Calibri" panose="020F0502020204030204" pitchFamily="34" charset="0"/>
              </a:rPr>
              <a:t>H</a:t>
            </a:r>
            <a:r>
              <a:rPr lang="en-GB" sz="1400" b="1" dirty="0" smtClean="0">
                <a:solidFill>
                  <a:srgbClr val="002060"/>
                </a:solidFill>
                <a:latin typeface="Calibri" panose="020F0502020204030204" pitchFamily="34" charset="0"/>
                <a:cs typeface="Calibri" panose="020F0502020204030204" pitchFamily="34" charset="0"/>
              </a:rPr>
              <a:t>alve </a:t>
            </a:r>
            <a:r>
              <a:rPr lang="en-GB" sz="1400" b="1" dirty="0">
                <a:solidFill>
                  <a:srgbClr val="002060"/>
                </a:solidFill>
                <a:latin typeface="Calibri" panose="020F0502020204030204" pitchFamily="34" charset="0"/>
                <a:cs typeface="Calibri" panose="020F0502020204030204" pitchFamily="34" charset="0"/>
              </a:rPr>
              <a:t>global deaths and injuries from road traffic accidents</a:t>
            </a:r>
          </a:p>
          <a:p>
            <a:pPr algn="ctr"/>
            <a:endParaRPr lang="en-GB" sz="1600" b="1" dirty="0">
              <a:solidFill>
                <a:srgbClr val="002060"/>
              </a:solidFill>
              <a:latin typeface="Calibri" panose="020F0502020204030204" pitchFamily="34" charset="0"/>
              <a:cs typeface="Calibri" panose="020F0502020204030204" pitchFamily="34" charset="0"/>
            </a:endParaRPr>
          </a:p>
          <a:p>
            <a:pPr algn="ctr"/>
            <a:r>
              <a:rPr lang="en-GB" sz="1400" b="1" dirty="0" smtClean="0">
                <a:solidFill>
                  <a:srgbClr val="002060"/>
                </a:solidFill>
                <a:latin typeface="Calibri" panose="020F0502020204030204" pitchFamily="34" charset="0"/>
                <a:cs typeface="Calibri" panose="020F0502020204030204" pitchFamily="34" charset="0"/>
              </a:rPr>
              <a:t>3.9: </a:t>
            </a:r>
            <a:r>
              <a:rPr lang="en-GB" sz="1400" b="1" dirty="0">
                <a:solidFill>
                  <a:srgbClr val="002060"/>
                </a:solidFill>
                <a:latin typeface="Calibri" panose="020F0502020204030204" pitchFamily="34" charset="0"/>
                <a:cs typeface="Calibri" panose="020F0502020204030204" pitchFamily="34" charset="0"/>
              </a:rPr>
              <a:t>R</a:t>
            </a:r>
            <a:r>
              <a:rPr lang="en-GB" sz="1400" b="1" dirty="0" smtClean="0">
                <a:solidFill>
                  <a:srgbClr val="002060"/>
                </a:solidFill>
                <a:latin typeface="Calibri" panose="020F0502020204030204" pitchFamily="34" charset="0"/>
                <a:cs typeface="Calibri" panose="020F0502020204030204" pitchFamily="34" charset="0"/>
              </a:rPr>
              <a:t>educe deaths and illnesses </a:t>
            </a:r>
            <a:r>
              <a:rPr lang="en-GB" sz="1400" b="1" dirty="0">
                <a:solidFill>
                  <a:srgbClr val="002060"/>
                </a:solidFill>
                <a:latin typeface="Calibri" panose="020F0502020204030204" pitchFamily="34" charset="0"/>
                <a:cs typeface="Calibri" panose="020F0502020204030204" pitchFamily="34" charset="0"/>
              </a:rPr>
              <a:t>from hazardous chemicals and air, water and soil </a:t>
            </a:r>
            <a:r>
              <a:rPr lang="en-GB" sz="1400" b="1" dirty="0" smtClean="0">
                <a:solidFill>
                  <a:srgbClr val="002060"/>
                </a:solidFill>
                <a:latin typeface="Calibri" panose="020F0502020204030204" pitchFamily="34" charset="0"/>
                <a:cs typeface="Calibri" panose="020F0502020204030204" pitchFamily="34" charset="0"/>
              </a:rPr>
              <a:t>pollution </a:t>
            </a:r>
            <a:r>
              <a:rPr lang="en-GB" sz="1400" b="1" dirty="0">
                <a:solidFill>
                  <a:srgbClr val="002060"/>
                </a:solidFill>
                <a:latin typeface="Calibri" panose="020F0502020204030204" pitchFamily="34" charset="0"/>
                <a:cs typeface="Calibri" panose="020F0502020204030204" pitchFamily="34" charset="0"/>
              </a:rPr>
              <a:t>and contamination</a:t>
            </a:r>
          </a:p>
          <a:p>
            <a:endParaRPr lang="en-GB" sz="1400" dirty="0" smtClean="0">
              <a:solidFill>
                <a:schemeClr val="accent6">
                  <a:lumMod val="50000"/>
                </a:schemeClr>
              </a:solidFill>
              <a:latin typeface="Calibri" panose="020F0502020204030204" pitchFamily="34" charset="0"/>
              <a:cs typeface="Calibri" panose="020F0502020204030204" pitchFamily="34" charset="0"/>
            </a:endParaRPr>
          </a:p>
          <a:p>
            <a:endParaRPr lang="en-GB" sz="1400" dirty="0">
              <a:solidFill>
                <a:schemeClr val="accent6">
                  <a:lumMod val="50000"/>
                </a:schemeClr>
              </a:solidFill>
              <a:latin typeface="Calibri" panose="020F0502020204030204" pitchFamily="34" charset="0"/>
              <a:cs typeface="Calibri" panose="020F0502020204030204" pitchFamily="34" charset="0"/>
            </a:endParaRPr>
          </a:p>
        </p:txBody>
      </p:sp>
      <p:sp>
        <p:nvSpPr>
          <p:cNvPr id="13" name="TextBox 12"/>
          <p:cNvSpPr txBox="1"/>
          <p:nvPr/>
        </p:nvSpPr>
        <p:spPr>
          <a:xfrm rot="16200000">
            <a:off x="4257832" y="3815176"/>
            <a:ext cx="3835809" cy="327152"/>
          </a:xfrm>
          <a:prstGeom prst="rect">
            <a:avLst/>
          </a:prstGeom>
          <a:solidFill>
            <a:srgbClr val="007434"/>
          </a:solidFill>
        </p:spPr>
        <p:txBody>
          <a:bodyPr wrap="square" lIns="80147" tIns="40074" rIns="80147" bIns="40074" rtlCol="0">
            <a:spAutoFit/>
          </a:bodyPr>
          <a:lstStyle/>
          <a:p>
            <a:pPr algn="ctr"/>
            <a:r>
              <a:rPr lang="en-GB" sz="1600" b="1" dirty="0">
                <a:solidFill>
                  <a:srgbClr val="FFFF00"/>
                </a:solidFill>
                <a:latin typeface="Calibri" panose="020F0502020204030204" pitchFamily="34" charset="0"/>
                <a:cs typeface="Calibri" panose="020F0502020204030204" pitchFamily="34" charset="0"/>
              </a:rPr>
              <a:t>SDG3 means of </a:t>
            </a:r>
            <a:r>
              <a:rPr lang="en-GB" sz="1600" b="1" dirty="0" smtClean="0">
                <a:solidFill>
                  <a:srgbClr val="FFFF00"/>
                </a:solidFill>
                <a:latin typeface="Calibri" panose="020F0502020204030204" pitchFamily="34" charset="0"/>
                <a:cs typeface="Calibri" panose="020F0502020204030204" pitchFamily="34" charset="0"/>
              </a:rPr>
              <a:t>Implementation </a:t>
            </a:r>
            <a:r>
              <a:rPr lang="en-GB" sz="1600" b="1" dirty="0">
                <a:solidFill>
                  <a:srgbClr val="FFFF00"/>
                </a:solidFill>
                <a:latin typeface="Calibri" panose="020F0502020204030204" pitchFamily="34" charset="0"/>
                <a:cs typeface="Calibri" panose="020F0502020204030204" pitchFamily="34" charset="0"/>
              </a:rPr>
              <a:t>targets</a:t>
            </a:r>
          </a:p>
        </p:txBody>
      </p:sp>
      <p:sp>
        <p:nvSpPr>
          <p:cNvPr id="14" name="TextBox 13"/>
          <p:cNvSpPr txBox="1"/>
          <p:nvPr/>
        </p:nvSpPr>
        <p:spPr>
          <a:xfrm>
            <a:off x="6300192" y="2060848"/>
            <a:ext cx="2605246" cy="3743472"/>
          </a:xfrm>
          <a:prstGeom prst="rect">
            <a:avLst/>
          </a:prstGeom>
          <a:solidFill>
            <a:srgbClr val="C7F1CB"/>
          </a:solidFill>
        </p:spPr>
        <p:txBody>
          <a:bodyPr wrap="square" lIns="80147" tIns="40074" rIns="80147" bIns="40074" rtlCol="0">
            <a:spAutoFit/>
          </a:bodyPr>
          <a:lstStyle/>
          <a:p>
            <a:endParaRPr lang="en-GB" sz="1400" b="1" dirty="0" smtClean="0">
              <a:solidFill>
                <a:srgbClr val="007434"/>
              </a:solidFill>
              <a:latin typeface="Calibri" panose="020F0502020204030204" pitchFamily="34" charset="0"/>
              <a:cs typeface="Calibri" panose="020F0502020204030204" pitchFamily="34" charset="0"/>
            </a:endParaRPr>
          </a:p>
          <a:p>
            <a:pPr algn="ctr"/>
            <a:r>
              <a:rPr lang="en-GB" sz="1400" b="1" dirty="0" smtClean="0">
                <a:solidFill>
                  <a:srgbClr val="007434"/>
                </a:solidFill>
                <a:latin typeface="Calibri" panose="020F0502020204030204" pitchFamily="34" charset="0"/>
                <a:cs typeface="Calibri" panose="020F0502020204030204" pitchFamily="34" charset="0"/>
              </a:rPr>
              <a:t>3.a: </a:t>
            </a:r>
            <a:r>
              <a:rPr lang="en-GB" sz="1400" b="1" dirty="0">
                <a:solidFill>
                  <a:srgbClr val="007434"/>
                </a:solidFill>
                <a:latin typeface="Calibri" panose="020F0502020204030204" pitchFamily="34" charset="0"/>
                <a:cs typeface="Calibri" panose="020F0502020204030204" pitchFamily="34" charset="0"/>
              </a:rPr>
              <a:t>S</a:t>
            </a:r>
            <a:r>
              <a:rPr lang="en-GB" sz="1400" b="1" dirty="0" smtClean="0">
                <a:solidFill>
                  <a:srgbClr val="007434"/>
                </a:solidFill>
                <a:latin typeface="Calibri" panose="020F0502020204030204" pitchFamily="34" charset="0"/>
                <a:cs typeface="Calibri" panose="020F0502020204030204" pitchFamily="34" charset="0"/>
              </a:rPr>
              <a:t>trengthen </a:t>
            </a:r>
            <a:r>
              <a:rPr lang="en-GB" sz="1400" b="1" dirty="0">
                <a:solidFill>
                  <a:srgbClr val="007434"/>
                </a:solidFill>
                <a:latin typeface="Calibri" panose="020F0502020204030204" pitchFamily="34" charset="0"/>
                <a:cs typeface="Calibri" panose="020F0502020204030204" pitchFamily="34" charset="0"/>
              </a:rPr>
              <a:t>implementation of framework convention on tobacco </a:t>
            </a:r>
            <a:r>
              <a:rPr lang="en-GB" sz="1400" b="1" dirty="0" smtClean="0">
                <a:solidFill>
                  <a:srgbClr val="007434"/>
                </a:solidFill>
                <a:latin typeface="Calibri" panose="020F0502020204030204" pitchFamily="34" charset="0"/>
                <a:cs typeface="Calibri" panose="020F0502020204030204" pitchFamily="34" charset="0"/>
              </a:rPr>
              <a:t>control</a:t>
            </a:r>
            <a:endParaRPr lang="en-GB" sz="1400" b="1" dirty="0">
              <a:solidFill>
                <a:srgbClr val="007434"/>
              </a:solidFill>
              <a:latin typeface="Calibri" panose="020F0502020204030204" pitchFamily="34" charset="0"/>
              <a:cs typeface="Calibri" panose="020F0502020204030204" pitchFamily="34" charset="0"/>
            </a:endParaRPr>
          </a:p>
          <a:p>
            <a:pPr algn="ctr"/>
            <a:endParaRPr lang="en-GB" sz="1400" b="1" dirty="0">
              <a:solidFill>
                <a:srgbClr val="007434"/>
              </a:solidFill>
              <a:latin typeface="Calibri" panose="020F0502020204030204" pitchFamily="34" charset="0"/>
              <a:cs typeface="Calibri" panose="020F0502020204030204" pitchFamily="34" charset="0"/>
            </a:endParaRPr>
          </a:p>
          <a:p>
            <a:pPr algn="ctr"/>
            <a:r>
              <a:rPr lang="en-GB" sz="1400" b="1" dirty="0" smtClean="0">
                <a:solidFill>
                  <a:srgbClr val="007434"/>
                </a:solidFill>
                <a:latin typeface="Calibri" panose="020F0502020204030204" pitchFamily="34" charset="0"/>
                <a:cs typeface="Calibri" panose="020F0502020204030204" pitchFamily="34" charset="0"/>
              </a:rPr>
              <a:t>3.b: </a:t>
            </a:r>
            <a:r>
              <a:rPr lang="en-GB" sz="1400" b="1" dirty="0">
                <a:solidFill>
                  <a:srgbClr val="007434"/>
                </a:solidFill>
                <a:latin typeface="Calibri" panose="020F0502020204030204" pitchFamily="34" charset="0"/>
                <a:cs typeface="Calibri" panose="020F0502020204030204" pitchFamily="34" charset="0"/>
              </a:rPr>
              <a:t>P</a:t>
            </a:r>
            <a:r>
              <a:rPr lang="en-GB" sz="1400" b="1" dirty="0" smtClean="0">
                <a:solidFill>
                  <a:srgbClr val="007434"/>
                </a:solidFill>
                <a:latin typeface="Calibri" panose="020F0502020204030204" pitchFamily="34" charset="0"/>
                <a:cs typeface="Calibri" panose="020F0502020204030204" pitchFamily="34" charset="0"/>
              </a:rPr>
              <a:t>rovide </a:t>
            </a:r>
            <a:r>
              <a:rPr lang="en-GB" sz="1400" b="1" dirty="0">
                <a:solidFill>
                  <a:srgbClr val="007434"/>
                </a:solidFill>
                <a:latin typeface="Calibri" panose="020F0502020204030204" pitchFamily="34" charset="0"/>
                <a:cs typeface="Calibri" panose="020F0502020204030204" pitchFamily="34" charset="0"/>
              </a:rPr>
              <a:t>access to medicines and vaccines for all, support R&amp;D of vaccines </a:t>
            </a:r>
            <a:r>
              <a:rPr lang="en-GB" sz="1400" b="1" dirty="0" smtClean="0">
                <a:solidFill>
                  <a:srgbClr val="007434"/>
                </a:solidFill>
                <a:latin typeface="Calibri" panose="020F0502020204030204" pitchFamily="34" charset="0"/>
                <a:cs typeface="Calibri" panose="020F0502020204030204" pitchFamily="34" charset="0"/>
              </a:rPr>
              <a:t>and </a:t>
            </a:r>
            <a:r>
              <a:rPr lang="en-GB" sz="1400" b="1" dirty="0">
                <a:solidFill>
                  <a:srgbClr val="007434"/>
                </a:solidFill>
                <a:latin typeface="Calibri" panose="020F0502020204030204" pitchFamily="34" charset="0"/>
                <a:cs typeface="Calibri" panose="020F0502020204030204" pitchFamily="34" charset="0"/>
              </a:rPr>
              <a:t>medicines for all </a:t>
            </a:r>
          </a:p>
          <a:p>
            <a:pPr algn="ctr"/>
            <a:endParaRPr lang="en-GB" sz="1400" b="1" dirty="0" smtClean="0">
              <a:solidFill>
                <a:srgbClr val="007434"/>
              </a:solidFill>
              <a:latin typeface="Calibri" panose="020F0502020204030204" pitchFamily="34" charset="0"/>
              <a:cs typeface="Calibri" panose="020F0502020204030204" pitchFamily="34" charset="0"/>
            </a:endParaRPr>
          </a:p>
          <a:p>
            <a:pPr algn="ctr"/>
            <a:r>
              <a:rPr lang="en-GB" sz="1400" b="1" dirty="0" smtClean="0">
                <a:solidFill>
                  <a:srgbClr val="007434"/>
                </a:solidFill>
                <a:latin typeface="Calibri" panose="020F0502020204030204" pitchFamily="34" charset="0"/>
                <a:cs typeface="Calibri" panose="020F0502020204030204" pitchFamily="34" charset="0"/>
              </a:rPr>
              <a:t>3.c: </a:t>
            </a:r>
            <a:r>
              <a:rPr lang="en-GB" sz="1400" b="1" dirty="0">
                <a:solidFill>
                  <a:srgbClr val="007434"/>
                </a:solidFill>
                <a:latin typeface="Calibri" panose="020F0502020204030204" pitchFamily="34" charset="0"/>
                <a:cs typeface="Calibri" panose="020F0502020204030204" pitchFamily="34" charset="0"/>
              </a:rPr>
              <a:t>I</a:t>
            </a:r>
            <a:r>
              <a:rPr lang="en-GB" sz="1400" b="1" dirty="0" smtClean="0">
                <a:solidFill>
                  <a:srgbClr val="007434"/>
                </a:solidFill>
                <a:latin typeface="Calibri" panose="020F0502020204030204" pitchFamily="34" charset="0"/>
                <a:cs typeface="Calibri" panose="020F0502020204030204" pitchFamily="34" charset="0"/>
              </a:rPr>
              <a:t>ncrease </a:t>
            </a:r>
            <a:r>
              <a:rPr lang="en-GB" sz="1400" b="1" dirty="0">
                <a:solidFill>
                  <a:srgbClr val="007434"/>
                </a:solidFill>
                <a:latin typeface="Calibri" panose="020F0502020204030204" pitchFamily="34" charset="0"/>
                <a:cs typeface="Calibri" panose="020F0502020204030204" pitchFamily="34" charset="0"/>
              </a:rPr>
              <a:t>health financing and health workforce in developing countries</a:t>
            </a:r>
          </a:p>
          <a:p>
            <a:pPr algn="ctr"/>
            <a:endParaRPr lang="en-GB" sz="1400" b="1" dirty="0">
              <a:solidFill>
                <a:srgbClr val="007434"/>
              </a:solidFill>
              <a:latin typeface="Calibri" panose="020F0502020204030204" pitchFamily="34" charset="0"/>
              <a:cs typeface="Calibri" panose="020F0502020204030204" pitchFamily="34" charset="0"/>
            </a:endParaRPr>
          </a:p>
          <a:p>
            <a:pPr algn="ctr"/>
            <a:r>
              <a:rPr lang="en-GB" sz="1400" b="1" dirty="0" smtClean="0">
                <a:solidFill>
                  <a:srgbClr val="007434"/>
                </a:solidFill>
                <a:latin typeface="Calibri" panose="020F0502020204030204" pitchFamily="34" charset="0"/>
                <a:cs typeface="Calibri" panose="020F0502020204030204" pitchFamily="34" charset="0"/>
              </a:rPr>
              <a:t>3.d: </a:t>
            </a:r>
            <a:r>
              <a:rPr lang="en-GB" sz="1400" b="1" dirty="0">
                <a:solidFill>
                  <a:srgbClr val="007434"/>
                </a:solidFill>
                <a:latin typeface="Calibri" panose="020F0502020204030204" pitchFamily="34" charset="0"/>
                <a:cs typeface="Calibri" panose="020F0502020204030204" pitchFamily="34" charset="0"/>
              </a:rPr>
              <a:t>S</a:t>
            </a:r>
            <a:r>
              <a:rPr lang="en-GB" sz="1400" b="1" dirty="0" smtClean="0">
                <a:solidFill>
                  <a:srgbClr val="007434"/>
                </a:solidFill>
                <a:latin typeface="Calibri" panose="020F0502020204030204" pitchFamily="34" charset="0"/>
                <a:cs typeface="Calibri" panose="020F0502020204030204" pitchFamily="34" charset="0"/>
              </a:rPr>
              <a:t>trengthen </a:t>
            </a:r>
            <a:r>
              <a:rPr lang="en-GB" sz="1400" b="1" dirty="0">
                <a:solidFill>
                  <a:srgbClr val="007434"/>
                </a:solidFill>
                <a:latin typeface="Calibri" panose="020F0502020204030204" pitchFamily="34" charset="0"/>
                <a:cs typeface="Calibri" panose="020F0502020204030204" pitchFamily="34" charset="0"/>
              </a:rPr>
              <a:t>capacity for early warning, risk reduction and </a:t>
            </a:r>
            <a:r>
              <a:rPr lang="en-GB" sz="1400" b="1" dirty="0" smtClean="0">
                <a:solidFill>
                  <a:srgbClr val="007434"/>
                </a:solidFill>
                <a:latin typeface="Calibri" panose="020F0502020204030204" pitchFamily="34" charset="0"/>
                <a:cs typeface="Calibri" panose="020F0502020204030204" pitchFamily="34" charset="0"/>
              </a:rPr>
              <a:t>management </a:t>
            </a:r>
            <a:r>
              <a:rPr lang="en-GB" sz="1400" b="1" dirty="0">
                <a:solidFill>
                  <a:srgbClr val="007434"/>
                </a:solidFill>
                <a:latin typeface="Calibri" panose="020F0502020204030204" pitchFamily="34" charset="0"/>
                <a:cs typeface="Calibri" panose="020F0502020204030204" pitchFamily="34" charset="0"/>
              </a:rPr>
              <a:t>of health </a:t>
            </a:r>
            <a:r>
              <a:rPr lang="en-GB" sz="1400" b="1" dirty="0" smtClean="0">
                <a:solidFill>
                  <a:srgbClr val="007434"/>
                </a:solidFill>
                <a:latin typeface="Calibri" panose="020F0502020204030204" pitchFamily="34" charset="0"/>
                <a:cs typeface="Calibri" panose="020F0502020204030204" pitchFamily="34" charset="0"/>
              </a:rPr>
              <a:t>risks</a:t>
            </a:r>
          </a:p>
          <a:p>
            <a:endParaRPr lang="en-GB" sz="1400" b="1" dirty="0" smtClean="0">
              <a:solidFill>
                <a:srgbClr val="007434"/>
              </a:solidFill>
              <a:latin typeface="Calibri" panose="020F0502020204030204" pitchFamily="34" charset="0"/>
              <a:cs typeface="Calibri" panose="020F0502020204030204" pitchFamily="34" charset="0"/>
            </a:endParaRPr>
          </a:p>
        </p:txBody>
      </p:sp>
      <p:sp>
        <p:nvSpPr>
          <p:cNvPr id="18" name="Title 17"/>
          <p:cNvSpPr>
            <a:spLocks noGrp="1"/>
          </p:cNvSpPr>
          <p:nvPr>
            <p:ph type="title"/>
          </p:nvPr>
        </p:nvSpPr>
        <p:spPr bwMode="auto">
          <a:xfrm>
            <a:off x="289055" y="836712"/>
            <a:ext cx="8405009" cy="47655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p:spPr>
        <p:txBody>
          <a:bodyPr vert="horz" wrap="square" lIns="80147" tIns="40074" rIns="80147" bIns="40074" numCol="1" spcCol="0" rtlCol="0" anchor="t" anchorCtr="0" compatLnSpc="1">
            <a:prstTxWarp prst="textNoShape">
              <a:avLst/>
            </a:prstTxWarp>
            <a:normAutofit/>
          </a:bodyPr>
          <a:lstStyle/>
          <a:p>
            <a:pPr defTabSz="914179" rtl="1" fontAlgn="base">
              <a:spcAft>
                <a:spcPct val="0"/>
              </a:spcAft>
            </a:pPr>
            <a:r>
              <a:rPr lang="en-GB" sz="1800" b="1" dirty="0" smtClean="0">
                <a:solidFill>
                  <a:srgbClr val="000066"/>
                </a:solidFill>
                <a:latin typeface="Calibri" panose="020F0502020204030204" pitchFamily="34" charset="0"/>
                <a:cs typeface="Calibri" panose="020F0502020204030204" pitchFamily="34" charset="0"/>
              </a:rPr>
              <a:t>SDG 3: </a:t>
            </a:r>
            <a:r>
              <a:rPr lang="en-GB" sz="1800" b="1" dirty="0">
                <a:solidFill>
                  <a:srgbClr val="000066"/>
                </a:solidFill>
                <a:latin typeface="Calibri" panose="020F0502020204030204" pitchFamily="34" charset="0"/>
                <a:cs typeface="Calibri" panose="020F0502020204030204" pitchFamily="34" charset="0"/>
              </a:rPr>
              <a:t>Ensure healthy lives and promote well-being for all at all ages</a:t>
            </a:r>
          </a:p>
        </p:txBody>
      </p:sp>
      <p:sp>
        <p:nvSpPr>
          <p:cNvPr id="19" name="TextBox 18"/>
          <p:cNvSpPr txBox="1"/>
          <p:nvPr/>
        </p:nvSpPr>
        <p:spPr>
          <a:xfrm>
            <a:off x="309837" y="195501"/>
            <a:ext cx="8854945" cy="511818"/>
          </a:xfrm>
          <a:prstGeom prst="rect">
            <a:avLst/>
          </a:prstGeom>
          <a:noFill/>
        </p:spPr>
        <p:txBody>
          <a:bodyPr wrap="none" lIns="80147" tIns="40074" rIns="80147" bIns="40074" rtlCol="0">
            <a:spAutoFit/>
          </a:bodyPr>
          <a:lstStyle/>
          <a:p>
            <a:r>
              <a:rPr lang="en-GB" sz="2800" b="1" dirty="0" smtClean="0">
                <a:solidFill>
                  <a:srgbClr val="0070C0"/>
                </a:solidFill>
              </a:rPr>
              <a:t>Sustainable Development Goal 3 and its targets </a:t>
            </a:r>
            <a:endParaRPr lang="en-GB" sz="2800" b="1" dirty="0">
              <a:solidFill>
                <a:srgbClr val="0070C0"/>
              </a:solidFill>
            </a:endParaRPr>
          </a:p>
        </p:txBody>
      </p:sp>
      <p:sp>
        <p:nvSpPr>
          <p:cNvPr id="15" name="TextBox 14"/>
          <p:cNvSpPr txBox="1"/>
          <p:nvPr/>
        </p:nvSpPr>
        <p:spPr>
          <a:xfrm rot="16200000">
            <a:off x="1441176" y="3845952"/>
            <a:ext cx="3774253" cy="327154"/>
          </a:xfrm>
          <a:prstGeom prst="rect">
            <a:avLst/>
          </a:prstGeom>
          <a:solidFill>
            <a:schemeClr val="accent1">
              <a:lumMod val="50000"/>
            </a:schemeClr>
          </a:solidFill>
        </p:spPr>
        <p:txBody>
          <a:bodyPr wrap="square" lIns="80147" tIns="40074" rIns="80147" bIns="40074" rtlCol="0">
            <a:spAutoFit/>
          </a:bodyPr>
          <a:lstStyle/>
          <a:p>
            <a:pPr algn="ctr"/>
            <a:r>
              <a:rPr lang="en-GB" sz="1600" b="1" dirty="0">
                <a:solidFill>
                  <a:srgbClr val="FFFF00"/>
                </a:solidFill>
                <a:latin typeface="Calibri" panose="020F0502020204030204" pitchFamily="34" charset="0"/>
                <a:cs typeface="Calibri" panose="020F0502020204030204" pitchFamily="34" charset="0"/>
              </a:rPr>
              <a:t>New SDG 3 </a:t>
            </a:r>
            <a:r>
              <a:rPr lang="en-GB" sz="1600" b="1" dirty="0" smtClean="0">
                <a:solidFill>
                  <a:srgbClr val="FFFF00"/>
                </a:solidFill>
                <a:latin typeface="Calibri" panose="020F0502020204030204" pitchFamily="34" charset="0"/>
                <a:cs typeface="Calibri" panose="020F0502020204030204" pitchFamily="34" charset="0"/>
              </a:rPr>
              <a:t>targets </a:t>
            </a:r>
            <a:endParaRPr lang="en-GB" sz="1600" b="1" dirty="0">
              <a:solidFill>
                <a:srgbClr val="FFFF00"/>
              </a:solidFill>
              <a:latin typeface="Calibri" panose="020F0502020204030204" pitchFamily="34" charset="0"/>
              <a:cs typeface="Calibri" panose="020F0502020204030204" pitchFamily="34" charset="0"/>
            </a:endParaRPr>
          </a:p>
        </p:txBody>
      </p:sp>
      <p:sp>
        <p:nvSpPr>
          <p:cNvPr id="21" name="TextBox 20"/>
          <p:cNvSpPr txBox="1"/>
          <p:nvPr/>
        </p:nvSpPr>
        <p:spPr>
          <a:xfrm>
            <a:off x="309837" y="1302808"/>
            <a:ext cx="8405010" cy="819594"/>
          </a:xfrm>
          <a:prstGeom prst="rect">
            <a:avLst/>
          </a:prstGeom>
          <a:solidFill>
            <a:schemeClr val="accent1">
              <a:lumMod val="40000"/>
              <a:lumOff val="60000"/>
            </a:schemeClr>
          </a:solidFill>
        </p:spPr>
        <p:txBody>
          <a:bodyPr wrap="square" lIns="80147" tIns="40074" rIns="80147" bIns="40074" rtlCol="0">
            <a:spAutoFit/>
          </a:bodyPr>
          <a:lstStyle/>
          <a:p>
            <a:pPr algn="ctr"/>
            <a:r>
              <a:rPr lang="en-GB" sz="1600" b="1" dirty="0" smtClean="0">
                <a:solidFill>
                  <a:srgbClr val="002060"/>
                </a:solidFill>
                <a:latin typeface="Calibri" panose="020F0502020204030204" pitchFamily="34" charset="0"/>
                <a:cs typeface="Calibri" panose="020F0502020204030204" pitchFamily="34" charset="0"/>
              </a:rPr>
              <a:t>Target 3.8: </a:t>
            </a:r>
            <a:r>
              <a:rPr lang="en-GB" sz="1600" b="1" dirty="0">
                <a:solidFill>
                  <a:srgbClr val="002060"/>
                </a:solidFill>
                <a:latin typeface="Calibri" panose="020F0502020204030204" pitchFamily="34" charset="0"/>
                <a:cs typeface="Calibri" panose="020F0502020204030204" pitchFamily="34" charset="0"/>
              </a:rPr>
              <a:t>A</a:t>
            </a:r>
            <a:r>
              <a:rPr lang="en-GB" sz="1600" b="1" dirty="0" smtClean="0">
                <a:solidFill>
                  <a:srgbClr val="002060"/>
                </a:solidFill>
                <a:latin typeface="Calibri" panose="020F0502020204030204" pitchFamily="34" charset="0"/>
                <a:cs typeface="Calibri" panose="020F0502020204030204" pitchFamily="34" charset="0"/>
              </a:rPr>
              <a:t>chieve </a:t>
            </a:r>
            <a:r>
              <a:rPr lang="en-GB" sz="1600" b="1" dirty="0">
                <a:solidFill>
                  <a:srgbClr val="002060"/>
                </a:solidFill>
                <a:latin typeface="Calibri" panose="020F0502020204030204" pitchFamily="34" charset="0"/>
                <a:cs typeface="Calibri" panose="020F0502020204030204" pitchFamily="34" charset="0"/>
              </a:rPr>
              <a:t>universal health coverage, including financial risk protection, </a:t>
            </a:r>
            <a:endParaRPr lang="en-GB" sz="1600" b="1" dirty="0" smtClean="0">
              <a:solidFill>
                <a:srgbClr val="002060"/>
              </a:solidFill>
              <a:latin typeface="Calibri" panose="020F0502020204030204" pitchFamily="34" charset="0"/>
              <a:cs typeface="Calibri" panose="020F0502020204030204" pitchFamily="34" charset="0"/>
            </a:endParaRPr>
          </a:p>
          <a:p>
            <a:pPr algn="ctr"/>
            <a:r>
              <a:rPr lang="en-GB" sz="1600" b="1" dirty="0" smtClean="0">
                <a:solidFill>
                  <a:srgbClr val="002060"/>
                </a:solidFill>
                <a:latin typeface="Calibri" panose="020F0502020204030204" pitchFamily="34" charset="0"/>
                <a:cs typeface="Calibri" panose="020F0502020204030204" pitchFamily="34" charset="0"/>
              </a:rPr>
              <a:t>access </a:t>
            </a:r>
            <a:r>
              <a:rPr lang="en-GB" sz="1600" b="1" dirty="0">
                <a:solidFill>
                  <a:srgbClr val="002060"/>
                </a:solidFill>
                <a:latin typeface="Calibri" panose="020F0502020204030204" pitchFamily="34" charset="0"/>
                <a:cs typeface="Calibri" panose="020F0502020204030204" pitchFamily="34" charset="0"/>
              </a:rPr>
              <a:t>to quality essential health-care services, medicines and vaccines for </a:t>
            </a:r>
            <a:r>
              <a:rPr lang="en-GB" sz="1600" b="1" dirty="0" smtClean="0">
                <a:solidFill>
                  <a:srgbClr val="002060"/>
                </a:solidFill>
                <a:latin typeface="Calibri" panose="020F0502020204030204" pitchFamily="34" charset="0"/>
                <a:cs typeface="Calibri" panose="020F0502020204030204" pitchFamily="34" charset="0"/>
              </a:rPr>
              <a:t>all</a:t>
            </a:r>
          </a:p>
          <a:p>
            <a:pPr algn="ctr"/>
            <a:endParaRPr lang="en-GB" sz="1600" b="1" dirty="0" smtClean="0">
              <a:solidFill>
                <a:srgbClr val="002060"/>
              </a:solidFill>
              <a:latin typeface="Calibri" panose="020F0502020204030204" pitchFamily="34" charset="0"/>
              <a:cs typeface="Calibri" panose="020F0502020204030204" pitchFamily="34" charset="0"/>
            </a:endParaRPr>
          </a:p>
        </p:txBody>
      </p:sp>
      <p:sp>
        <p:nvSpPr>
          <p:cNvPr id="22" name="TextBox 21"/>
          <p:cNvSpPr txBox="1"/>
          <p:nvPr/>
        </p:nvSpPr>
        <p:spPr>
          <a:xfrm>
            <a:off x="500429" y="5805264"/>
            <a:ext cx="8405010" cy="727261"/>
          </a:xfrm>
          <a:prstGeom prst="rect">
            <a:avLst/>
          </a:prstGeom>
          <a:solidFill>
            <a:schemeClr val="accent1">
              <a:lumMod val="20000"/>
              <a:lumOff val="80000"/>
            </a:schemeClr>
          </a:solidFill>
          <a:ln>
            <a:solidFill>
              <a:srgbClr val="002060"/>
            </a:solidFill>
          </a:ln>
        </p:spPr>
        <p:txBody>
          <a:bodyPr wrap="square" lIns="80147" tIns="40074" rIns="80147" bIns="40074" rtlCol="0">
            <a:spAutoFit/>
          </a:bodyPr>
          <a:lstStyle/>
          <a:p>
            <a:pPr algn="ctr"/>
            <a:endParaRPr lang="en-GB" sz="1400" b="1" dirty="0" smtClean="0">
              <a:solidFill>
                <a:srgbClr val="002060"/>
              </a:solidFill>
              <a:latin typeface="Calibri" panose="020F0502020204030204" pitchFamily="34" charset="0"/>
              <a:cs typeface="Calibri" panose="020F0502020204030204" pitchFamily="34" charset="0"/>
            </a:endParaRPr>
          </a:p>
          <a:p>
            <a:pPr algn="ctr"/>
            <a:r>
              <a:rPr lang="en-GB" sz="1400" b="1" dirty="0" smtClean="0">
                <a:solidFill>
                  <a:srgbClr val="002060"/>
                </a:solidFill>
                <a:latin typeface="Calibri" panose="020F0502020204030204" pitchFamily="34" charset="0"/>
                <a:cs typeface="Calibri" panose="020F0502020204030204" pitchFamily="34" charset="0"/>
              </a:rPr>
              <a:t>Health targets in other goals: water and sanitation, disasters, air pollution, violence and homicide, conflict.</a:t>
            </a:r>
          </a:p>
          <a:p>
            <a:pPr algn="ctr"/>
            <a:r>
              <a:rPr lang="en-GB" sz="1400" b="1" dirty="0" smtClean="0">
                <a:solidFill>
                  <a:srgbClr val="002060"/>
                </a:solidFill>
                <a:latin typeface="Calibri" panose="020F0502020204030204" pitchFamily="34" charset="0"/>
                <a:cs typeface="Calibri" panose="020F0502020204030204" pitchFamily="34" charset="0"/>
              </a:rPr>
              <a:t>Interactions with economic, other social and environmental SDGs and SDG 17 on means of implementation</a:t>
            </a:r>
          </a:p>
        </p:txBody>
      </p:sp>
      <p:sp>
        <p:nvSpPr>
          <p:cNvPr id="3" name="Right Brace 2"/>
          <p:cNvSpPr/>
          <p:nvPr/>
        </p:nvSpPr>
        <p:spPr>
          <a:xfrm rot="16200000">
            <a:off x="1900941" y="869071"/>
            <a:ext cx="190429" cy="2337140"/>
          </a:xfrm>
          <a:prstGeom prst="rightBrace">
            <a:avLst/>
          </a:prstGeom>
          <a:solidFill>
            <a:schemeClr val="accent2">
              <a:lumMod val="40000"/>
              <a:lumOff val="60000"/>
            </a:schemeClr>
          </a:solid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ight Brace 22"/>
          <p:cNvSpPr/>
          <p:nvPr/>
        </p:nvSpPr>
        <p:spPr>
          <a:xfrm rot="16200000">
            <a:off x="7481846" y="722221"/>
            <a:ext cx="216023" cy="2605245"/>
          </a:xfrm>
          <a:prstGeom prst="rightBrace">
            <a:avLst/>
          </a:prstGeom>
          <a:solidFill>
            <a:schemeClr val="accent3">
              <a:lumMod val="40000"/>
              <a:lumOff val="60000"/>
            </a:schemeClr>
          </a:solid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p:cNvSpPr/>
          <p:nvPr/>
        </p:nvSpPr>
        <p:spPr>
          <a:xfrm rot="16200000">
            <a:off x="4645119" y="771163"/>
            <a:ext cx="208453" cy="2514932"/>
          </a:xfrm>
          <a:prstGeom prst="rightBrace">
            <a:avLst/>
          </a:prstGeom>
          <a:solidFill>
            <a:schemeClr val="accent1">
              <a:lumMod val="40000"/>
              <a:lumOff val="60000"/>
            </a:schemeClr>
          </a:solid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61231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4360" name="Picture 8" descr="alien_comic"/>
          <p:cNvPicPr>
            <a:picLocks noChangeAspect="1" noChangeArrowheads="1"/>
          </p:cNvPicPr>
          <p:nvPr/>
        </p:nvPicPr>
        <p:blipFill>
          <a:blip r:embed="rId3"/>
          <a:srcRect/>
          <a:stretch>
            <a:fillRect/>
          </a:stretch>
        </p:blipFill>
        <p:spPr bwMode="auto">
          <a:xfrm>
            <a:off x="-244475" y="2127250"/>
            <a:ext cx="1595438" cy="2024063"/>
          </a:xfrm>
          <a:prstGeom prst="rect">
            <a:avLst/>
          </a:prstGeom>
          <a:noFill/>
          <a:ln w="9525">
            <a:noFill/>
            <a:miter lim="800000"/>
            <a:headEnd/>
            <a:tailEnd/>
          </a:ln>
        </p:spPr>
      </p:pic>
      <p:sp>
        <p:nvSpPr>
          <p:cNvPr id="69634" name="Rectangle 2"/>
          <p:cNvSpPr>
            <a:spLocks noGrp="1" noChangeArrowheads="1"/>
          </p:cNvSpPr>
          <p:nvPr>
            <p:ph type="title"/>
          </p:nvPr>
        </p:nvSpPr>
        <p:spPr>
          <a:xfrm>
            <a:off x="685800" y="228600"/>
            <a:ext cx="8001000" cy="914400"/>
          </a:xfrm>
        </p:spPr>
        <p:txBody>
          <a:bodyPr/>
          <a:lstStyle/>
          <a:p>
            <a:pPr eaLnBrk="1" hangingPunct="1"/>
            <a:r>
              <a:rPr lang="en-GB" dirty="0" smtClean="0"/>
              <a:t>Reporting on the health SDGs</a:t>
            </a:r>
            <a:br>
              <a:rPr lang="en-GB" dirty="0" smtClean="0"/>
            </a:br>
            <a:r>
              <a:rPr lang="en-GB" dirty="0" smtClean="0"/>
              <a:t>  </a:t>
            </a:r>
            <a:r>
              <a:rPr lang="en-GB" dirty="0" smtClean="0"/>
              <a:t>– still largely uncharted territory</a:t>
            </a:r>
            <a:endParaRPr lang="en-US" dirty="0" smtClean="0"/>
          </a:p>
        </p:txBody>
      </p:sp>
      <p:pic>
        <p:nvPicPr>
          <p:cNvPr id="69635" name="Picture 3" descr="6a00d8341bf7f753ef01156fa7ecce970c"/>
          <p:cNvPicPr>
            <a:picLocks noChangeAspect="1" noChangeArrowheads="1"/>
          </p:cNvPicPr>
          <p:nvPr/>
        </p:nvPicPr>
        <p:blipFill>
          <a:blip r:embed="rId4"/>
          <a:srcRect/>
          <a:stretch>
            <a:fillRect/>
          </a:stretch>
        </p:blipFill>
        <p:spPr bwMode="auto">
          <a:xfrm>
            <a:off x="1092200" y="1409700"/>
            <a:ext cx="6888163" cy="4583113"/>
          </a:xfrm>
          <a:prstGeom prst="rect">
            <a:avLst/>
          </a:prstGeom>
          <a:noFill/>
          <a:ln w="9525">
            <a:noFill/>
            <a:miter lim="800000"/>
            <a:headEnd/>
            <a:tailEnd/>
          </a:ln>
        </p:spPr>
      </p:pic>
      <p:sp>
        <p:nvSpPr>
          <p:cNvPr id="69636" name="Text Box 4"/>
          <p:cNvSpPr txBox="1">
            <a:spLocks noChangeArrowheads="1"/>
          </p:cNvSpPr>
          <p:nvPr/>
        </p:nvSpPr>
        <p:spPr bwMode="auto">
          <a:xfrm>
            <a:off x="1447800" y="4800600"/>
            <a:ext cx="1524000" cy="396875"/>
          </a:xfrm>
          <a:prstGeom prst="rect">
            <a:avLst/>
          </a:prstGeom>
          <a:noFill/>
          <a:ln w="9525">
            <a:noFill/>
            <a:miter lim="800000"/>
            <a:headEnd/>
            <a:tailEnd/>
          </a:ln>
        </p:spPr>
        <p:txBody>
          <a:bodyPr>
            <a:spAutoFit/>
          </a:bodyPr>
          <a:lstStyle/>
          <a:p>
            <a:pPr algn="ctr"/>
            <a:r>
              <a:rPr lang="en-GB" b="1" i="1">
                <a:solidFill>
                  <a:schemeClr val="bg1"/>
                </a:solidFill>
              </a:rPr>
              <a:t>Countries</a:t>
            </a:r>
            <a:endParaRPr lang="en-US" b="1" i="1">
              <a:solidFill>
                <a:schemeClr val="bg1"/>
              </a:solidFill>
            </a:endParaRPr>
          </a:p>
        </p:txBody>
      </p:sp>
      <p:sp>
        <p:nvSpPr>
          <p:cNvPr id="69637" name="Text Box 5"/>
          <p:cNvSpPr txBox="1">
            <a:spLocks noChangeArrowheads="1"/>
          </p:cNvSpPr>
          <p:nvPr/>
        </p:nvSpPr>
        <p:spPr bwMode="auto">
          <a:xfrm>
            <a:off x="3940175" y="4870450"/>
            <a:ext cx="1165225" cy="396875"/>
          </a:xfrm>
          <a:prstGeom prst="rect">
            <a:avLst/>
          </a:prstGeom>
          <a:noFill/>
          <a:ln w="9525">
            <a:noFill/>
            <a:miter lim="800000"/>
            <a:headEnd/>
            <a:tailEnd/>
          </a:ln>
        </p:spPr>
        <p:txBody>
          <a:bodyPr>
            <a:spAutoFit/>
          </a:bodyPr>
          <a:lstStyle/>
          <a:p>
            <a:pPr algn="ctr"/>
            <a:r>
              <a:rPr lang="en-GB" b="1" i="1">
                <a:solidFill>
                  <a:schemeClr val="bg1"/>
                </a:solidFill>
              </a:rPr>
              <a:t>WHO</a:t>
            </a:r>
            <a:endParaRPr lang="en-US" b="1" i="1">
              <a:solidFill>
                <a:schemeClr val="bg1"/>
              </a:solidFill>
            </a:endParaRPr>
          </a:p>
        </p:txBody>
      </p:sp>
      <p:sp>
        <p:nvSpPr>
          <p:cNvPr id="69638" name="Text Box 6"/>
          <p:cNvSpPr txBox="1">
            <a:spLocks noChangeArrowheads="1"/>
          </p:cNvSpPr>
          <p:nvPr/>
        </p:nvSpPr>
        <p:spPr bwMode="auto">
          <a:xfrm>
            <a:off x="6089073" y="4805795"/>
            <a:ext cx="1757363" cy="707886"/>
          </a:xfrm>
          <a:prstGeom prst="rect">
            <a:avLst/>
          </a:prstGeom>
          <a:noFill/>
          <a:ln w="9525">
            <a:noFill/>
            <a:miter lim="800000"/>
            <a:headEnd/>
            <a:tailEnd/>
          </a:ln>
        </p:spPr>
        <p:txBody>
          <a:bodyPr wrap="square">
            <a:spAutoFit/>
          </a:bodyPr>
          <a:lstStyle/>
          <a:p>
            <a:pPr algn="ctr"/>
            <a:r>
              <a:rPr lang="en-GB" b="1" i="1" dirty="0" smtClean="0">
                <a:solidFill>
                  <a:schemeClr val="bg1"/>
                </a:solidFill>
              </a:rPr>
              <a:t>Other agencies</a:t>
            </a:r>
            <a:endParaRPr lang="en-US" b="1" i="1" dirty="0">
              <a:solidFill>
                <a:schemeClr val="bg1"/>
              </a:solidFill>
            </a:endParaRPr>
          </a:p>
        </p:txBody>
      </p:sp>
      <p:sp>
        <p:nvSpPr>
          <p:cNvPr id="1124361" name="Text Box 9"/>
          <p:cNvSpPr txBox="1">
            <a:spLocks noChangeArrowheads="1"/>
          </p:cNvSpPr>
          <p:nvPr/>
        </p:nvSpPr>
        <p:spPr bwMode="auto">
          <a:xfrm>
            <a:off x="0" y="3105150"/>
            <a:ext cx="915988" cy="366713"/>
          </a:xfrm>
          <a:prstGeom prst="rect">
            <a:avLst/>
          </a:prstGeom>
          <a:noFill/>
          <a:ln w="9525">
            <a:noFill/>
            <a:miter lim="800000"/>
            <a:headEnd/>
            <a:tailEnd/>
          </a:ln>
        </p:spPr>
        <p:txBody>
          <a:bodyPr>
            <a:spAutoFit/>
          </a:bodyPr>
          <a:lstStyle/>
          <a:p>
            <a:pPr algn="ctr"/>
            <a:r>
              <a:rPr lang="en-GB" sz="1800" b="1" i="1">
                <a:solidFill>
                  <a:srgbClr val="FF5050"/>
                </a:solidFill>
              </a:rPr>
              <a:t> IHME</a:t>
            </a:r>
            <a:endParaRPr lang="en-US" sz="1800" b="1" i="1">
              <a:solidFill>
                <a:srgbClr val="FF5050"/>
              </a:solidFill>
            </a:endParaRPr>
          </a:p>
        </p:txBody>
      </p:sp>
    </p:spTree>
    <p:extLst>
      <p:ext uri="{BB962C8B-B14F-4D97-AF65-F5344CB8AC3E}">
        <p14:creationId xmlns:p14="http://schemas.microsoft.com/office/powerpoint/2010/main" val="219666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4360"/>
                                        </p:tgtEl>
                                        <p:attrNameLst>
                                          <p:attrName>style.visibility</p:attrName>
                                        </p:attrNameLst>
                                      </p:cBhvr>
                                      <p:to>
                                        <p:strVal val="visible"/>
                                      </p:to>
                                    </p:set>
                                    <p:anim calcmode="lin" valueType="num">
                                      <p:cBhvr additive="base">
                                        <p:cTn id="7" dur="1000" fill="hold"/>
                                        <p:tgtEl>
                                          <p:spTgt spid="1124360"/>
                                        </p:tgtEl>
                                        <p:attrNameLst>
                                          <p:attrName>ppt_x</p:attrName>
                                        </p:attrNameLst>
                                      </p:cBhvr>
                                      <p:tavLst>
                                        <p:tav tm="0">
                                          <p:val>
                                            <p:strVal val="0-#ppt_w/2"/>
                                          </p:val>
                                        </p:tav>
                                        <p:tav tm="100000">
                                          <p:val>
                                            <p:strVal val="#ppt_x"/>
                                          </p:val>
                                        </p:tav>
                                      </p:tavLst>
                                    </p:anim>
                                    <p:anim calcmode="lin" valueType="num">
                                      <p:cBhvr additive="base">
                                        <p:cTn id="8" dur="1000" fill="hold"/>
                                        <p:tgtEl>
                                          <p:spTgt spid="112436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24361"/>
                                        </p:tgtEl>
                                        <p:attrNameLst>
                                          <p:attrName>style.visibility</p:attrName>
                                        </p:attrNameLst>
                                      </p:cBhvr>
                                      <p:to>
                                        <p:strVal val="visible"/>
                                      </p:to>
                                    </p:set>
                                    <p:anim calcmode="lin" valueType="num">
                                      <p:cBhvr additive="base">
                                        <p:cTn id="11" dur="1000" fill="hold"/>
                                        <p:tgtEl>
                                          <p:spTgt spid="1124361"/>
                                        </p:tgtEl>
                                        <p:attrNameLst>
                                          <p:attrName>ppt_x</p:attrName>
                                        </p:attrNameLst>
                                      </p:cBhvr>
                                      <p:tavLst>
                                        <p:tav tm="0">
                                          <p:val>
                                            <p:strVal val="0-#ppt_w/2"/>
                                          </p:val>
                                        </p:tav>
                                        <p:tav tm="100000">
                                          <p:val>
                                            <p:strVal val="#ppt_x"/>
                                          </p:val>
                                        </p:tav>
                                      </p:tavLst>
                                    </p:anim>
                                    <p:anim calcmode="lin" valueType="num">
                                      <p:cBhvr additive="base">
                                        <p:cTn id="12" dur="1000" fill="hold"/>
                                        <p:tgtEl>
                                          <p:spTgt spid="1124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2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0" y="3294374"/>
            <a:ext cx="9144000" cy="569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lgn="ctr" rtl="1" eaLnBrk="0" hangingPunct="0">
              <a:defRPr sz="2300" b="1">
                <a:solidFill>
                  <a:schemeClr val="accent2"/>
                </a:solidFill>
                <a:latin typeface="Arial" charset="0"/>
                <a:cs typeface="Arial" charset="0"/>
              </a:defRPr>
            </a:lvl1pPr>
            <a:lvl2pPr marL="742950" indent="-285750" algn="ctr" rtl="1" eaLnBrk="0" hangingPunct="0">
              <a:defRPr sz="2300" b="1">
                <a:solidFill>
                  <a:schemeClr val="accent2"/>
                </a:solidFill>
                <a:latin typeface="Arial" charset="0"/>
                <a:cs typeface="Arial" charset="0"/>
              </a:defRPr>
            </a:lvl2pPr>
            <a:lvl3pPr marL="1143000" indent="-228600" algn="ctr" rtl="1" eaLnBrk="0" hangingPunct="0">
              <a:defRPr sz="2300" b="1">
                <a:solidFill>
                  <a:schemeClr val="accent2"/>
                </a:solidFill>
                <a:latin typeface="Arial" charset="0"/>
                <a:cs typeface="Arial" charset="0"/>
              </a:defRPr>
            </a:lvl3pPr>
            <a:lvl4pPr marL="1600200" indent="-228600" algn="ctr" rtl="1" eaLnBrk="0" hangingPunct="0">
              <a:defRPr sz="2300" b="1">
                <a:solidFill>
                  <a:schemeClr val="accent2"/>
                </a:solidFill>
                <a:latin typeface="Arial" charset="0"/>
                <a:cs typeface="Arial" charset="0"/>
              </a:defRPr>
            </a:lvl4pPr>
            <a:lvl5pPr marL="2057400" indent="-228600" algn="ctr" rtl="1" eaLnBrk="0" hangingPunct="0">
              <a:defRPr sz="2300" b="1">
                <a:solidFill>
                  <a:schemeClr val="accent2"/>
                </a:solidFill>
                <a:latin typeface="Arial" charset="0"/>
                <a:cs typeface="Arial" charset="0"/>
              </a:defRPr>
            </a:lvl5pPr>
            <a:lvl6pPr marL="2514600" indent="-228600" algn="ctr" rtl="1" eaLnBrk="0" fontAlgn="base" hangingPunct="0">
              <a:spcBef>
                <a:spcPct val="0"/>
              </a:spcBef>
              <a:spcAft>
                <a:spcPct val="0"/>
              </a:spcAft>
              <a:defRPr sz="2300" b="1">
                <a:solidFill>
                  <a:schemeClr val="accent2"/>
                </a:solidFill>
                <a:latin typeface="Arial" charset="0"/>
                <a:cs typeface="Arial" charset="0"/>
              </a:defRPr>
            </a:lvl6pPr>
            <a:lvl7pPr marL="2971800" indent="-228600" algn="ctr" rtl="1" eaLnBrk="0" fontAlgn="base" hangingPunct="0">
              <a:spcBef>
                <a:spcPct val="0"/>
              </a:spcBef>
              <a:spcAft>
                <a:spcPct val="0"/>
              </a:spcAft>
              <a:defRPr sz="2300" b="1">
                <a:solidFill>
                  <a:schemeClr val="accent2"/>
                </a:solidFill>
                <a:latin typeface="Arial" charset="0"/>
                <a:cs typeface="Arial" charset="0"/>
              </a:defRPr>
            </a:lvl7pPr>
            <a:lvl8pPr marL="3429000" indent="-228600" algn="ctr" rtl="1" eaLnBrk="0" fontAlgn="base" hangingPunct="0">
              <a:spcBef>
                <a:spcPct val="0"/>
              </a:spcBef>
              <a:spcAft>
                <a:spcPct val="0"/>
              </a:spcAft>
              <a:defRPr sz="2300" b="1">
                <a:solidFill>
                  <a:schemeClr val="accent2"/>
                </a:solidFill>
                <a:latin typeface="Arial" charset="0"/>
                <a:cs typeface="Arial" charset="0"/>
              </a:defRPr>
            </a:lvl8pPr>
            <a:lvl9pPr marL="3886200" indent="-228600" algn="ctr" rtl="1" eaLnBrk="0" fontAlgn="base" hangingPunct="0">
              <a:spcBef>
                <a:spcPct val="0"/>
              </a:spcBef>
              <a:spcAft>
                <a:spcPct val="0"/>
              </a:spcAft>
              <a:defRPr sz="2300" b="1">
                <a:solidFill>
                  <a:schemeClr val="accent2"/>
                </a:solidFill>
                <a:latin typeface="Arial" charset="0"/>
                <a:cs typeface="Arial" charset="0"/>
              </a:defRPr>
            </a:lvl9pPr>
          </a:lstStyle>
          <a:p>
            <a:pPr eaLnBrk="1" hangingPunct="1">
              <a:lnSpc>
                <a:spcPct val="150000"/>
              </a:lnSpc>
            </a:pPr>
            <a:r>
              <a:rPr lang="en-US" sz="3900" i="1">
                <a:solidFill>
                  <a:schemeClr val="bg1"/>
                </a:solidFill>
              </a:rPr>
              <a:t>Global Health Observatory</a:t>
            </a:r>
            <a:r>
              <a:rPr lang="en-US" sz="3900">
                <a:solidFill>
                  <a:schemeClr val="bg1"/>
                </a:solidFill>
              </a:rPr>
              <a:t/>
            </a:r>
            <a:br>
              <a:rPr lang="en-US" sz="3900">
                <a:solidFill>
                  <a:schemeClr val="bg1"/>
                </a:solidFill>
              </a:rPr>
            </a:br>
            <a:r>
              <a:rPr lang="en-US" sz="2800">
                <a:solidFill>
                  <a:schemeClr val="bg1"/>
                </a:solidFill>
              </a:rPr>
              <a:t>Monitoring the global health situation and trends</a:t>
            </a:r>
          </a:p>
          <a:p>
            <a:pPr eaLnBrk="1" hangingPunct="1">
              <a:lnSpc>
                <a:spcPct val="200000"/>
              </a:lnSpc>
            </a:pPr>
            <a:r>
              <a:rPr lang="en-US" sz="2800">
                <a:solidFill>
                  <a:schemeClr val="bg1"/>
                </a:solidFill>
              </a:rPr>
              <a:t>www.who.int/gho/</a:t>
            </a:r>
          </a:p>
          <a:p>
            <a:pPr eaLnBrk="1" hangingPunct="1">
              <a:lnSpc>
                <a:spcPct val="150000"/>
              </a:lnSpc>
            </a:pPr>
            <a:endParaRPr lang="en-US" sz="2800">
              <a:solidFill>
                <a:schemeClr val="bg1"/>
              </a:solidFill>
            </a:endParaRPr>
          </a:p>
          <a:p>
            <a:pPr eaLnBrk="1" hangingPunct="1"/>
            <a:endParaRPr lang="en-US" sz="3900">
              <a:solidFill>
                <a:schemeClr val="bg1"/>
              </a:solidFill>
            </a:endParaRPr>
          </a:p>
          <a:p>
            <a:pPr eaLnBrk="1" hangingPunct="1"/>
            <a:endParaRPr lang="en-US" sz="3900">
              <a:solidFill>
                <a:schemeClr val="bg1"/>
              </a:solidFill>
            </a:endParaRPr>
          </a:p>
          <a:p>
            <a:pPr eaLnBrk="1" hangingPunct="1"/>
            <a:endParaRPr lang="en-US" sz="3900">
              <a:solidFill>
                <a:schemeClr val="bg1"/>
              </a:solidFill>
            </a:endParaRPr>
          </a:p>
          <a:p>
            <a:pPr eaLnBrk="1" hangingPunct="1"/>
            <a:endParaRPr lang="en-US" sz="3900">
              <a:solidFill>
                <a:schemeClr val="bg1"/>
              </a:solidFill>
            </a:endParaRPr>
          </a:p>
        </p:txBody>
      </p:sp>
      <p:pic>
        <p:nvPicPr>
          <p:cNvPr id="3076" name="Picture 3" descr="roll-up_WHA_2011_fina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920" y="0"/>
            <a:ext cx="2609081" cy="22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804163"/>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GB" b="1" smtClean="0"/>
              <a:t>Abbreviated GBD history (1)</a:t>
            </a:r>
            <a:endParaRPr lang="en-US" b="1" smtClean="0"/>
          </a:p>
        </p:txBody>
      </p:sp>
      <p:sp>
        <p:nvSpPr>
          <p:cNvPr id="39938" name="Rectangle 3"/>
          <p:cNvSpPr>
            <a:spLocks noGrp="1" noChangeArrowheads="1"/>
          </p:cNvSpPr>
          <p:nvPr>
            <p:ph type="body" idx="1"/>
          </p:nvPr>
        </p:nvSpPr>
        <p:spPr>
          <a:xfrm>
            <a:off x="2133600" y="1295400"/>
            <a:ext cx="8229600" cy="5410200"/>
          </a:xfrm>
        </p:spPr>
        <p:txBody>
          <a:bodyPr/>
          <a:lstStyle/>
          <a:p>
            <a:pPr eaLnBrk="1" hangingPunct="1">
              <a:spcBef>
                <a:spcPct val="0"/>
              </a:spcBef>
              <a:spcAft>
                <a:spcPct val="50000"/>
              </a:spcAft>
              <a:buClr>
                <a:srgbClr val="FF0000"/>
              </a:buClr>
              <a:buSzPct val="160000"/>
              <a:tabLst>
                <a:tab pos="1257300" algn="l"/>
              </a:tabLst>
            </a:pPr>
            <a:r>
              <a:rPr lang="en-US" sz="2300" dirty="0" smtClean="0"/>
              <a:t>1991-96	Global Burden of Disease 1990 Study</a:t>
            </a:r>
          </a:p>
          <a:p>
            <a:pPr marL="1252538" lvl="1" indent="-528638" eaLnBrk="1" hangingPunct="1">
              <a:spcBef>
                <a:spcPct val="0"/>
              </a:spcBef>
              <a:spcAft>
                <a:spcPct val="50000"/>
              </a:spcAft>
              <a:tabLst>
                <a:tab pos="1257300" algn="l"/>
              </a:tabLst>
            </a:pPr>
            <a:r>
              <a:rPr lang="en-US" sz="2300" dirty="0" smtClean="0"/>
              <a:t>World Bank 1993; Murray &amp; Lopez 1996</a:t>
            </a:r>
          </a:p>
          <a:p>
            <a:pPr marL="1252538" lvl="1" indent="-528638" eaLnBrk="1" hangingPunct="1">
              <a:spcBef>
                <a:spcPct val="0"/>
              </a:spcBef>
              <a:spcAft>
                <a:spcPct val="50000"/>
              </a:spcAft>
              <a:buFontTx/>
              <a:buNone/>
              <a:tabLst>
                <a:tab pos="1257300" algn="l"/>
              </a:tabLst>
            </a:pPr>
            <a:endParaRPr lang="en-US" sz="1000" dirty="0" smtClean="0"/>
          </a:p>
          <a:p>
            <a:pPr eaLnBrk="1" hangingPunct="1">
              <a:spcBef>
                <a:spcPct val="0"/>
              </a:spcBef>
              <a:spcAft>
                <a:spcPct val="50000"/>
              </a:spcAft>
              <a:buClr>
                <a:srgbClr val="FF0000"/>
              </a:buClr>
              <a:buSzPct val="160000"/>
              <a:tabLst>
                <a:tab pos="1257300" algn="l"/>
              </a:tabLst>
            </a:pPr>
            <a:r>
              <a:rPr lang="en-US" sz="2300" dirty="0" smtClean="0"/>
              <a:t>1999-04	WHO updates for years 2000-2002 </a:t>
            </a:r>
          </a:p>
          <a:p>
            <a:pPr marL="1252538" lvl="1" indent="-528638" eaLnBrk="1" hangingPunct="1">
              <a:spcBef>
                <a:spcPct val="0"/>
              </a:spcBef>
              <a:spcAft>
                <a:spcPct val="50000"/>
              </a:spcAft>
              <a:tabLst>
                <a:tab pos="1257300" algn="l"/>
              </a:tabLst>
            </a:pPr>
            <a:r>
              <a:rPr lang="en-GB" sz="2300" dirty="0" smtClean="0"/>
              <a:t>Mortality and COD – country </a:t>
            </a:r>
            <a:r>
              <a:rPr lang="en-GB" sz="2300" dirty="0" smtClean="0"/>
              <a:t>level</a:t>
            </a:r>
          </a:p>
          <a:p>
            <a:pPr marL="1252538" lvl="1" indent="-528638" eaLnBrk="1" hangingPunct="1">
              <a:spcBef>
                <a:spcPct val="0"/>
              </a:spcBef>
              <a:spcAft>
                <a:spcPct val="50000"/>
              </a:spcAft>
              <a:tabLst>
                <a:tab pos="1257300" algn="l"/>
              </a:tabLst>
            </a:pPr>
            <a:r>
              <a:rPr lang="en-GB" sz="2300" dirty="0" smtClean="0"/>
              <a:t>DISMOD II software tool (public)</a:t>
            </a:r>
            <a:endParaRPr lang="en-GB" sz="2300" dirty="0" smtClean="0"/>
          </a:p>
          <a:p>
            <a:pPr marL="1252538" lvl="1" indent="-528638" eaLnBrk="1" hangingPunct="1">
              <a:spcBef>
                <a:spcPct val="0"/>
              </a:spcBef>
              <a:spcAft>
                <a:spcPct val="50000"/>
              </a:spcAft>
              <a:tabLst>
                <a:tab pos="1257300" algn="l"/>
              </a:tabLst>
            </a:pPr>
            <a:r>
              <a:rPr lang="en-GB" sz="2300" dirty="0" smtClean="0"/>
              <a:t>YLD – 17 regions</a:t>
            </a:r>
          </a:p>
          <a:p>
            <a:pPr marL="1252538" lvl="1" indent="-528638" eaLnBrk="1" hangingPunct="1">
              <a:spcBef>
                <a:spcPct val="0"/>
              </a:spcBef>
              <a:spcAft>
                <a:spcPct val="50000"/>
              </a:spcAft>
              <a:tabLst>
                <a:tab pos="1257300" algn="l"/>
              </a:tabLst>
            </a:pPr>
            <a:r>
              <a:rPr lang="en-US" sz="2300" dirty="0" smtClean="0"/>
              <a:t>Comparative Risk Assessment - 26 RFs</a:t>
            </a:r>
          </a:p>
          <a:p>
            <a:pPr marL="1252538" lvl="1" indent="-528638" eaLnBrk="1" hangingPunct="1">
              <a:spcBef>
                <a:spcPct val="0"/>
              </a:spcBef>
              <a:spcAft>
                <a:spcPct val="50000"/>
              </a:spcAft>
              <a:tabLst>
                <a:tab pos="1257300" algn="l"/>
              </a:tabLst>
            </a:pPr>
            <a:r>
              <a:rPr lang="en-US" sz="2300" dirty="0" smtClean="0"/>
              <a:t>WHO-CHOICE: generalized CEA</a:t>
            </a:r>
          </a:p>
          <a:p>
            <a:pPr marL="1252538" lvl="1" indent="-528638" eaLnBrk="1" hangingPunct="1">
              <a:spcBef>
                <a:spcPct val="0"/>
              </a:spcBef>
              <a:spcAft>
                <a:spcPct val="50000"/>
              </a:spcAft>
              <a:tabLst>
                <a:tab pos="1257300" algn="l"/>
              </a:tabLst>
            </a:pPr>
            <a:r>
              <a:rPr lang="en-GB" sz="2300" dirty="0" smtClean="0"/>
              <a:t>Healthy LE (HALE) – 192 Member States</a:t>
            </a:r>
            <a:endParaRPr lang="en-US" sz="2300" dirty="0" smtClean="0"/>
          </a:p>
          <a:p>
            <a:pPr eaLnBrk="1" hangingPunct="1">
              <a:spcBef>
                <a:spcPct val="0"/>
              </a:spcBef>
              <a:spcAft>
                <a:spcPct val="50000"/>
              </a:spcAft>
              <a:tabLst>
                <a:tab pos="1257300" algn="l"/>
              </a:tabLst>
            </a:pPr>
            <a:endParaRPr lang="en-US" sz="2300" dirty="0" smtClean="0"/>
          </a:p>
        </p:txBody>
      </p:sp>
      <p:pic>
        <p:nvPicPr>
          <p:cNvPr id="39939" name="Picture 4"/>
          <p:cNvPicPr>
            <a:picLocks noChangeAspect="1" noChangeArrowheads="1"/>
          </p:cNvPicPr>
          <p:nvPr/>
        </p:nvPicPr>
        <p:blipFill>
          <a:blip r:embed="rId3"/>
          <a:srcRect/>
          <a:stretch>
            <a:fillRect/>
          </a:stretch>
        </p:blipFill>
        <p:spPr bwMode="auto">
          <a:xfrm>
            <a:off x="533400" y="1371600"/>
            <a:ext cx="1427163" cy="2133600"/>
          </a:xfrm>
          <a:prstGeom prst="rect">
            <a:avLst/>
          </a:prstGeom>
          <a:noFill/>
          <a:ln w="9525">
            <a:noFill/>
            <a:miter lim="800000"/>
            <a:headEnd/>
            <a:tailEnd/>
          </a:ln>
        </p:spPr>
      </p:pic>
      <p:pic>
        <p:nvPicPr>
          <p:cNvPr id="39940" name="Picture 5"/>
          <p:cNvPicPr>
            <a:picLocks noChangeAspect="1" noChangeArrowheads="1"/>
          </p:cNvPicPr>
          <p:nvPr/>
        </p:nvPicPr>
        <p:blipFill>
          <a:blip r:embed="rId4"/>
          <a:srcRect/>
          <a:stretch>
            <a:fillRect/>
          </a:stretch>
        </p:blipFill>
        <p:spPr bwMode="auto">
          <a:xfrm>
            <a:off x="533400" y="3886200"/>
            <a:ext cx="14668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207818"/>
            <a:ext cx="8001000" cy="914400"/>
          </a:xfrm>
        </p:spPr>
        <p:txBody>
          <a:bodyPr/>
          <a:lstStyle/>
          <a:p>
            <a:pPr eaLnBrk="1" hangingPunct="1"/>
            <a:r>
              <a:rPr lang="en-GB" b="1" dirty="0" smtClean="0"/>
              <a:t>Abbreviated GBD history (2)</a:t>
            </a:r>
            <a:endParaRPr lang="en-US" b="1" dirty="0" smtClean="0"/>
          </a:p>
        </p:txBody>
      </p:sp>
      <p:sp>
        <p:nvSpPr>
          <p:cNvPr id="41986" name="Rectangle 3"/>
          <p:cNvSpPr>
            <a:spLocks noGrp="1" noChangeArrowheads="1"/>
          </p:cNvSpPr>
          <p:nvPr>
            <p:ph type="body" idx="1"/>
          </p:nvPr>
        </p:nvSpPr>
        <p:spPr>
          <a:xfrm>
            <a:off x="2374900" y="1028700"/>
            <a:ext cx="8229600" cy="5410200"/>
          </a:xfrm>
        </p:spPr>
        <p:txBody>
          <a:bodyPr/>
          <a:lstStyle/>
          <a:p>
            <a:pPr eaLnBrk="1" hangingPunct="1">
              <a:lnSpc>
                <a:spcPct val="90000"/>
              </a:lnSpc>
              <a:spcBef>
                <a:spcPct val="0"/>
              </a:spcBef>
              <a:spcAft>
                <a:spcPct val="50000"/>
              </a:spcAft>
              <a:buClr>
                <a:srgbClr val="FF0000"/>
              </a:buClr>
              <a:buSzPct val="160000"/>
              <a:tabLst>
                <a:tab pos="1257300" algn="l"/>
              </a:tabLst>
            </a:pPr>
            <a:r>
              <a:rPr lang="en-US" sz="2200" dirty="0" smtClean="0"/>
              <a:t>2004-06  Disease Control Priorities Project</a:t>
            </a:r>
          </a:p>
          <a:p>
            <a:pPr marL="1252538" lvl="1" indent="-528638" eaLnBrk="1" hangingPunct="1">
              <a:lnSpc>
                <a:spcPct val="90000"/>
              </a:lnSpc>
              <a:spcBef>
                <a:spcPct val="0"/>
              </a:spcBef>
              <a:spcAft>
                <a:spcPct val="50000"/>
              </a:spcAft>
              <a:tabLst>
                <a:tab pos="1257300" algn="l"/>
              </a:tabLst>
            </a:pPr>
            <a:r>
              <a:rPr lang="en-US" sz="2200" dirty="0" smtClean="0"/>
              <a:t>  Lopez, Mathers et al 2006</a:t>
            </a:r>
          </a:p>
          <a:p>
            <a:pPr eaLnBrk="1" hangingPunct="1">
              <a:lnSpc>
                <a:spcPct val="90000"/>
              </a:lnSpc>
              <a:spcBef>
                <a:spcPct val="0"/>
              </a:spcBef>
              <a:spcAft>
                <a:spcPct val="50000"/>
              </a:spcAft>
              <a:buClr>
                <a:srgbClr val="FF0000"/>
              </a:buClr>
              <a:buSzPct val="160000"/>
              <a:tabLst>
                <a:tab pos="1257300" algn="l"/>
              </a:tabLst>
            </a:pPr>
            <a:r>
              <a:rPr lang="en-US" sz="2200" dirty="0" smtClean="0"/>
              <a:t>2005-09  WHO updates</a:t>
            </a:r>
          </a:p>
          <a:p>
            <a:pPr marL="1252538" lvl="1" indent="-528638" eaLnBrk="1" hangingPunct="1">
              <a:lnSpc>
                <a:spcPct val="90000"/>
              </a:lnSpc>
              <a:spcBef>
                <a:spcPct val="0"/>
              </a:spcBef>
              <a:spcAft>
                <a:spcPct val="50000"/>
              </a:spcAft>
              <a:tabLst>
                <a:tab pos="1257300" algn="l"/>
              </a:tabLst>
            </a:pPr>
            <a:r>
              <a:rPr lang="en-GB" sz="2200" dirty="0" smtClean="0"/>
              <a:t>  Projections to 2030</a:t>
            </a:r>
          </a:p>
          <a:p>
            <a:pPr marL="1252538" lvl="1" indent="-528638" eaLnBrk="1" hangingPunct="1">
              <a:lnSpc>
                <a:spcPct val="90000"/>
              </a:lnSpc>
              <a:spcBef>
                <a:spcPct val="0"/>
              </a:spcBef>
              <a:spcAft>
                <a:spcPct val="50000"/>
              </a:spcAft>
              <a:tabLst>
                <a:tab pos="1257300" algn="l"/>
              </a:tabLst>
            </a:pPr>
            <a:r>
              <a:rPr lang="en-GB" sz="2200" dirty="0" smtClean="0"/>
              <a:t>  GBD: 2004 update (pub. 2008)</a:t>
            </a:r>
          </a:p>
          <a:p>
            <a:pPr marL="1252538" lvl="1" indent="-528638" eaLnBrk="1" hangingPunct="1">
              <a:lnSpc>
                <a:spcPct val="90000"/>
              </a:lnSpc>
              <a:spcBef>
                <a:spcPct val="0"/>
              </a:spcBef>
              <a:spcAft>
                <a:spcPct val="50000"/>
              </a:spcAft>
              <a:tabLst>
                <a:tab pos="1257300" algn="l"/>
              </a:tabLst>
            </a:pPr>
            <a:r>
              <a:rPr lang="en-US" sz="2200" dirty="0" smtClean="0"/>
              <a:t>  Global health risks (pub. 2009</a:t>
            </a:r>
            <a:r>
              <a:rPr lang="en-US" sz="2200" dirty="0" smtClean="0"/>
              <a:t>)</a:t>
            </a:r>
          </a:p>
          <a:p>
            <a:pPr marL="1252538" lvl="1" indent="-528638" eaLnBrk="1" hangingPunct="1">
              <a:lnSpc>
                <a:spcPct val="90000"/>
              </a:lnSpc>
              <a:spcBef>
                <a:spcPct val="0"/>
              </a:spcBef>
              <a:spcAft>
                <a:spcPct val="50000"/>
              </a:spcAft>
              <a:tabLst>
                <a:tab pos="1257300" algn="l"/>
              </a:tabLst>
            </a:pPr>
            <a:r>
              <a:rPr lang="en-US" sz="2200" dirty="0" smtClean="0"/>
              <a:t>  Stand-alone NBD software tool</a:t>
            </a:r>
            <a:endParaRPr lang="en-US" sz="2200" dirty="0" smtClean="0"/>
          </a:p>
          <a:p>
            <a:pPr eaLnBrk="1" hangingPunct="1">
              <a:lnSpc>
                <a:spcPct val="90000"/>
              </a:lnSpc>
              <a:spcBef>
                <a:spcPct val="0"/>
              </a:spcBef>
              <a:spcAft>
                <a:spcPct val="50000"/>
              </a:spcAft>
              <a:buClr>
                <a:srgbClr val="FF0000"/>
              </a:buClr>
              <a:buSzPct val="160000"/>
              <a:tabLst>
                <a:tab pos="1257300" algn="l"/>
              </a:tabLst>
            </a:pPr>
            <a:r>
              <a:rPr lang="en-US" sz="2200" dirty="0" smtClean="0"/>
              <a:t>2007-12   </a:t>
            </a:r>
            <a:r>
              <a:rPr lang="en-US" sz="2200" dirty="0" smtClean="0"/>
              <a:t>GBD </a:t>
            </a:r>
            <a:r>
              <a:rPr lang="en-US" sz="2200" dirty="0" smtClean="0"/>
              <a:t>2010 study (IHME - BMGF)</a:t>
            </a:r>
          </a:p>
          <a:p>
            <a:pPr marL="1252538" lvl="1" indent="-528638" eaLnBrk="1" hangingPunct="1">
              <a:lnSpc>
                <a:spcPct val="90000"/>
              </a:lnSpc>
              <a:spcBef>
                <a:spcPct val="0"/>
              </a:spcBef>
              <a:spcAft>
                <a:spcPct val="50000"/>
              </a:spcAft>
              <a:tabLst>
                <a:tab pos="1257300" algn="l"/>
              </a:tabLst>
            </a:pPr>
            <a:r>
              <a:rPr lang="en-GB" sz="2200" dirty="0" smtClean="0"/>
              <a:t>   WHO </a:t>
            </a:r>
            <a:r>
              <a:rPr lang="en-GB" sz="2200" dirty="0" smtClean="0"/>
              <a:t>collaboration (core group)</a:t>
            </a:r>
          </a:p>
          <a:p>
            <a:pPr eaLnBrk="1" hangingPunct="1">
              <a:lnSpc>
                <a:spcPct val="90000"/>
              </a:lnSpc>
              <a:spcBef>
                <a:spcPct val="0"/>
              </a:spcBef>
              <a:spcAft>
                <a:spcPct val="50000"/>
              </a:spcAft>
              <a:buClr>
                <a:srgbClr val="FF0000"/>
              </a:buClr>
              <a:buSzPct val="160000"/>
              <a:tabLst>
                <a:tab pos="1257300" algn="l"/>
              </a:tabLst>
            </a:pPr>
            <a:r>
              <a:rPr lang="en-US" sz="2200" dirty="0" smtClean="0"/>
              <a:t>2013+     </a:t>
            </a:r>
            <a:r>
              <a:rPr lang="en-US" sz="2200" dirty="0"/>
              <a:t>GBD </a:t>
            </a:r>
            <a:r>
              <a:rPr lang="en-US" sz="2200" dirty="0" smtClean="0"/>
              <a:t>2013+ studies </a:t>
            </a:r>
            <a:r>
              <a:rPr lang="en-US" sz="2200" dirty="0"/>
              <a:t>(IHME - </a:t>
            </a:r>
            <a:r>
              <a:rPr lang="en-US" sz="2200" dirty="0" smtClean="0"/>
              <a:t>BMGF)</a:t>
            </a:r>
            <a:endParaRPr lang="en-US" sz="2200" dirty="0"/>
          </a:p>
          <a:p>
            <a:pPr eaLnBrk="1" hangingPunct="1">
              <a:lnSpc>
                <a:spcPct val="90000"/>
              </a:lnSpc>
              <a:spcBef>
                <a:spcPct val="0"/>
              </a:spcBef>
              <a:spcAft>
                <a:spcPct val="50000"/>
              </a:spcAft>
              <a:buClr>
                <a:srgbClr val="FF0000"/>
              </a:buClr>
              <a:buSzPct val="160000"/>
              <a:tabLst>
                <a:tab pos="1257300" algn="l"/>
              </a:tabLst>
            </a:pPr>
            <a:r>
              <a:rPr lang="en-US" sz="2200" i="1" dirty="0"/>
              <a:t>	</a:t>
            </a:r>
            <a:r>
              <a:rPr lang="en-US" sz="2200" i="1" dirty="0" smtClean="0"/>
              <a:t>	</a:t>
            </a:r>
            <a:r>
              <a:rPr lang="en-GB" sz="2200" dirty="0" smtClean="0"/>
              <a:t>WHO </a:t>
            </a:r>
            <a:r>
              <a:rPr lang="en-GB" sz="2200" dirty="0" smtClean="0"/>
              <a:t>Global Health Estimates</a:t>
            </a:r>
            <a:endParaRPr lang="en-GB" sz="2200" dirty="0"/>
          </a:p>
          <a:p>
            <a:pPr eaLnBrk="1" hangingPunct="1">
              <a:lnSpc>
                <a:spcPct val="90000"/>
              </a:lnSpc>
              <a:spcBef>
                <a:spcPct val="0"/>
              </a:spcBef>
              <a:spcAft>
                <a:spcPct val="50000"/>
              </a:spcAft>
              <a:buClr>
                <a:srgbClr val="FF0000"/>
              </a:buClr>
              <a:buSzPct val="160000"/>
              <a:tabLst>
                <a:tab pos="1257300" algn="l"/>
              </a:tabLst>
            </a:pPr>
            <a:endParaRPr lang="en-US" sz="2200" dirty="0" smtClean="0"/>
          </a:p>
          <a:p>
            <a:pPr eaLnBrk="1" hangingPunct="1">
              <a:lnSpc>
                <a:spcPct val="90000"/>
              </a:lnSpc>
              <a:spcBef>
                <a:spcPct val="0"/>
              </a:spcBef>
              <a:spcAft>
                <a:spcPct val="50000"/>
              </a:spcAft>
              <a:tabLst>
                <a:tab pos="1257300" algn="l"/>
              </a:tabLst>
            </a:pPr>
            <a:endParaRPr lang="en-US" sz="2200" dirty="0" smtClean="0"/>
          </a:p>
        </p:txBody>
      </p:sp>
      <p:pic>
        <p:nvPicPr>
          <p:cNvPr id="41987" name="Picture 6"/>
          <p:cNvPicPr>
            <a:picLocks noChangeAspect="1" noChangeArrowheads="1"/>
          </p:cNvPicPr>
          <p:nvPr/>
        </p:nvPicPr>
        <p:blipFill>
          <a:blip r:embed="rId3"/>
          <a:srcRect/>
          <a:stretch>
            <a:fillRect/>
          </a:stretch>
        </p:blipFill>
        <p:spPr bwMode="auto">
          <a:xfrm>
            <a:off x="420831" y="1066800"/>
            <a:ext cx="16383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b="10498"/>
          <a:stretch>
            <a:fillRect/>
          </a:stretch>
        </p:blipFill>
        <p:spPr bwMode="auto">
          <a:xfrm>
            <a:off x="0" y="0"/>
            <a:ext cx="91455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6248400"/>
            <a:ext cx="9144000" cy="6096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2" name="Picture 4" descr="WHO-EN-BW-H"/>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315200" y="6324600"/>
            <a:ext cx="1600200" cy="492125"/>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FFFFFF"/>
                </a:solidFill>
                <a:miter lim="800000"/>
                <a:headEnd/>
                <a:tailEnd/>
              </a14:hiddenLine>
            </a:ext>
          </a:extLst>
        </p:spPr>
      </p:pic>
      <p:sp>
        <p:nvSpPr>
          <p:cNvPr id="2053" name="Rectangle 5"/>
          <p:cNvSpPr>
            <a:spLocks noChangeArrowheads="1"/>
          </p:cNvSpPr>
          <p:nvPr/>
        </p:nvSpPr>
        <p:spPr bwMode="auto">
          <a:xfrm>
            <a:off x="152400" y="6477000"/>
            <a:ext cx="362902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042988">
              <a:buFontTx/>
              <a:buNone/>
            </a:pPr>
            <a:endParaRPr lang="en-GB" sz="1400" b="1" dirty="0">
              <a:solidFill>
                <a:srgbClr val="FFFFFF"/>
              </a:solidFill>
              <a:latin typeface="Arial Narrow" pitchFamily="34" charset="0"/>
              <a:cs typeface="Arial" charset="0"/>
            </a:endParaRPr>
          </a:p>
        </p:txBody>
      </p:sp>
      <p:sp>
        <p:nvSpPr>
          <p:cNvPr id="7" name="Rectangle 3"/>
          <p:cNvSpPr txBox="1">
            <a:spLocks noChangeArrowheads="1"/>
          </p:cNvSpPr>
          <p:nvPr/>
        </p:nvSpPr>
        <p:spPr bwMode="auto">
          <a:xfrm>
            <a:off x="792956" y="439717"/>
            <a:ext cx="77724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Black" pitchFamily="34" charset="0"/>
              </a:defRPr>
            </a:lvl2pPr>
            <a:lvl3pPr algn="l" rtl="0" eaLnBrk="0" fontAlgn="base" hangingPunct="0">
              <a:spcBef>
                <a:spcPct val="0"/>
              </a:spcBef>
              <a:spcAft>
                <a:spcPct val="0"/>
              </a:spcAft>
              <a:defRPr sz="2700">
                <a:solidFill>
                  <a:schemeClr val="bg1"/>
                </a:solidFill>
                <a:latin typeface="Arial Black" pitchFamily="34" charset="0"/>
              </a:defRPr>
            </a:lvl3pPr>
            <a:lvl4pPr algn="l" rtl="0" eaLnBrk="0" fontAlgn="base" hangingPunct="0">
              <a:spcBef>
                <a:spcPct val="0"/>
              </a:spcBef>
              <a:spcAft>
                <a:spcPct val="0"/>
              </a:spcAft>
              <a:defRPr sz="2700">
                <a:solidFill>
                  <a:schemeClr val="bg1"/>
                </a:solidFill>
                <a:latin typeface="Arial Black" pitchFamily="34" charset="0"/>
              </a:defRPr>
            </a:lvl4pPr>
            <a:lvl5pPr algn="l" rtl="0" eaLnBrk="0" fontAlgn="base" hangingPunct="0">
              <a:spcBef>
                <a:spcPct val="0"/>
              </a:spcBef>
              <a:spcAft>
                <a:spcPct val="0"/>
              </a:spcAft>
              <a:defRPr sz="2700">
                <a:solidFill>
                  <a:schemeClr val="bg1"/>
                </a:solidFill>
                <a:latin typeface="Arial Black" pitchFamily="34" charset="0"/>
              </a:defRPr>
            </a:lvl5pPr>
            <a:lvl6pPr marL="457200" algn="l" rtl="0" fontAlgn="base">
              <a:spcBef>
                <a:spcPct val="0"/>
              </a:spcBef>
              <a:spcAft>
                <a:spcPct val="0"/>
              </a:spcAft>
              <a:defRPr sz="2700">
                <a:solidFill>
                  <a:schemeClr val="bg1"/>
                </a:solidFill>
                <a:latin typeface="Arial Black" pitchFamily="34" charset="0"/>
              </a:defRPr>
            </a:lvl6pPr>
            <a:lvl7pPr marL="914400" algn="l" rtl="0" fontAlgn="base">
              <a:spcBef>
                <a:spcPct val="0"/>
              </a:spcBef>
              <a:spcAft>
                <a:spcPct val="0"/>
              </a:spcAft>
              <a:defRPr sz="2700">
                <a:solidFill>
                  <a:schemeClr val="bg1"/>
                </a:solidFill>
                <a:latin typeface="Arial Black" pitchFamily="34" charset="0"/>
              </a:defRPr>
            </a:lvl7pPr>
            <a:lvl8pPr marL="1371600" algn="l" rtl="0" fontAlgn="base">
              <a:spcBef>
                <a:spcPct val="0"/>
              </a:spcBef>
              <a:spcAft>
                <a:spcPct val="0"/>
              </a:spcAft>
              <a:defRPr sz="2700">
                <a:solidFill>
                  <a:schemeClr val="bg1"/>
                </a:solidFill>
                <a:latin typeface="Arial Black" pitchFamily="34" charset="0"/>
              </a:defRPr>
            </a:lvl8pPr>
            <a:lvl9pPr marL="1828800" algn="l" rtl="0" fontAlgn="base">
              <a:spcBef>
                <a:spcPct val="0"/>
              </a:spcBef>
              <a:spcAft>
                <a:spcPct val="0"/>
              </a:spcAft>
              <a:defRPr sz="2700">
                <a:solidFill>
                  <a:schemeClr val="bg1"/>
                </a:solidFill>
                <a:latin typeface="Arial Black" pitchFamily="34" charset="0"/>
              </a:defRPr>
            </a:lvl9pPr>
          </a:lstStyle>
          <a:p>
            <a:endParaRPr lang="en-GB" sz="3200" dirty="0" smtClean="0">
              <a:solidFill>
                <a:schemeClr val="bg1">
                  <a:lumMod val="75000"/>
                </a:schemeClr>
              </a:solidFill>
            </a:endParaRPr>
          </a:p>
          <a:p>
            <a:pPr algn="ctr"/>
            <a:r>
              <a:rPr lang="en-GB" sz="2800" b="1" dirty="0" smtClean="0">
                <a:solidFill>
                  <a:schemeClr val="bg1">
                    <a:lumMod val="75000"/>
                  </a:schemeClr>
                </a:solidFill>
                <a:latin typeface="Calibri" panose="020F0502020204030204" pitchFamily="34" charset="0"/>
                <a:cs typeface="Calibri" panose="020F0502020204030204" pitchFamily="34" charset="0"/>
              </a:rPr>
              <a:t>DISMOD II – PC-based software tool</a:t>
            </a:r>
          </a:p>
          <a:p>
            <a:pPr algn="ctr"/>
            <a:r>
              <a:rPr lang="en-GB" sz="1800" b="1" dirty="0">
                <a:solidFill>
                  <a:schemeClr val="bg1">
                    <a:lumMod val="75000"/>
                  </a:schemeClr>
                </a:solidFill>
                <a:latin typeface="Calibri" panose="020F0502020204030204" pitchFamily="34" charset="0"/>
                <a:cs typeface="Calibri" panose="020F0502020204030204" pitchFamily="34" charset="0"/>
              </a:rPr>
              <a:t>http://www.epigear.com/index_files/dismod_ii.htm</a:t>
            </a:r>
            <a:r>
              <a:rPr lang="en-GB" sz="2800" b="1" dirty="0">
                <a:solidFill>
                  <a:schemeClr val="bg1">
                    <a:lumMod val="75000"/>
                  </a:schemeClr>
                </a:solidFill>
                <a:latin typeface="Calibri" panose="020F0502020204030204" pitchFamily="34" charset="0"/>
                <a:cs typeface="Calibri" panose="020F0502020204030204" pitchFamily="34" charset="0"/>
              </a:rPr>
              <a:t>l</a:t>
            </a:r>
            <a:endParaRPr lang="en-GB" sz="2800" b="1" dirty="0">
              <a:solidFill>
                <a:schemeClr val="bg1">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6347" y="2057400"/>
            <a:ext cx="5371306" cy="248116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9694" y="1524000"/>
            <a:ext cx="3886200" cy="4191000"/>
          </a:xfrm>
          <a:prstGeom prst="rect">
            <a:avLst/>
          </a:prstGeom>
        </p:spPr>
      </p:pic>
    </p:spTree>
    <p:extLst>
      <p:ext uri="{BB962C8B-B14F-4D97-AF65-F5344CB8AC3E}">
        <p14:creationId xmlns:p14="http://schemas.microsoft.com/office/powerpoint/2010/main" val="18113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686800" cy="1143000"/>
          </a:xfrm>
          <a:noFill/>
          <a:ln/>
        </p:spPr>
        <p:txBody>
          <a:bodyPr/>
          <a:lstStyle/>
          <a:p>
            <a:r>
              <a:rPr lang="en-GB" altLang="en-US" sz="3200" b="1">
                <a:solidFill>
                  <a:schemeClr val="bg1"/>
                </a:solidFill>
              </a:rPr>
              <a:t>National Burden of Disease (NBD) Toolkit </a:t>
            </a:r>
          </a:p>
        </p:txBody>
      </p:sp>
      <p:sp>
        <p:nvSpPr>
          <p:cNvPr id="28675" name="Rectangle 3"/>
          <p:cNvSpPr>
            <a:spLocks noGrp="1" noChangeArrowheads="1"/>
          </p:cNvSpPr>
          <p:nvPr>
            <p:ph type="body" idx="1"/>
          </p:nvPr>
        </p:nvSpPr>
        <p:spPr>
          <a:xfrm>
            <a:off x="228600" y="1676400"/>
            <a:ext cx="8686800" cy="3886200"/>
          </a:xfrm>
          <a:noFill/>
          <a:ln/>
        </p:spPr>
        <p:txBody>
          <a:bodyPr/>
          <a:lstStyle/>
          <a:p>
            <a:pPr marL="533400" indent="-533400">
              <a:lnSpc>
                <a:spcPct val="80000"/>
              </a:lnSpc>
              <a:spcBef>
                <a:spcPct val="25000"/>
              </a:spcBef>
              <a:spcAft>
                <a:spcPct val="45000"/>
              </a:spcAft>
              <a:buFont typeface="Symbol" pitchFamily="18" charset="2"/>
              <a:buAutoNum type="arabicPeriod"/>
              <a:tabLst>
                <a:tab pos="87313" algn="l"/>
              </a:tabLst>
            </a:pPr>
            <a:r>
              <a:rPr lang="en-GB" altLang="en-US" sz="2000" b="1" i="1">
                <a:solidFill>
                  <a:srgbClr val="000080"/>
                </a:solidFill>
                <a:latin typeface="Arial Narrow" pitchFamily="34" charset="0"/>
              </a:rPr>
              <a:t>QUICK START</a:t>
            </a:r>
            <a:r>
              <a:rPr lang="en-GB" altLang="en-US" sz="2000">
                <a:solidFill>
                  <a:srgbClr val="000080"/>
                </a:solidFill>
                <a:latin typeface="Arial Narrow" pitchFamily="34" charset="0"/>
              </a:rPr>
              <a:t> – Summarizes WHO disease estimates for the year 2004 by age, sex and cause</a:t>
            </a:r>
          </a:p>
          <a:p>
            <a:pPr marL="533400" indent="-533400">
              <a:lnSpc>
                <a:spcPct val="80000"/>
              </a:lnSpc>
              <a:spcBef>
                <a:spcPct val="25000"/>
              </a:spcBef>
              <a:spcAft>
                <a:spcPct val="45000"/>
              </a:spcAft>
              <a:buFont typeface="Symbol" pitchFamily="18" charset="2"/>
              <a:buAutoNum type="arabicPeriod"/>
              <a:tabLst>
                <a:tab pos="87313" algn="l"/>
              </a:tabLst>
            </a:pPr>
            <a:r>
              <a:rPr lang="en-GB" altLang="en-US" sz="2000" b="1" i="1">
                <a:solidFill>
                  <a:srgbClr val="000080"/>
                </a:solidFill>
                <a:latin typeface="Arial Narrow" pitchFamily="34" charset="0"/>
              </a:rPr>
              <a:t>BASIC ANALYSIS</a:t>
            </a:r>
            <a:r>
              <a:rPr lang="en-GB" altLang="en-US" sz="2000">
                <a:solidFill>
                  <a:srgbClr val="000080"/>
                </a:solidFill>
                <a:latin typeface="Arial Narrow" pitchFamily="34" charset="0"/>
              </a:rPr>
              <a:t> – Displays </a:t>
            </a:r>
            <a:r>
              <a:rPr lang="en-US" altLang="en-US" sz="2000">
                <a:solidFill>
                  <a:srgbClr val="000080"/>
                </a:solidFill>
                <a:latin typeface="Arial Narrow" pitchFamily="34" charset="0"/>
              </a:rPr>
              <a:t>WHO disease estimates for the year 2004 by age, sex and cause, allowing for manipulation and generation of disease specific or risk factor summaries</a:t>
            </a:r>
            <a:endParaRPr lang="en-GB" altLang="en-US" sz="2000">
              <a:solidFill>
                <a:srgbClr val="000080"/>
              </a:solidFill>
              <a:latin typeface="Arial Narrow" pitchFamily="34" charset="0"/>
            </a:endParaRPr>
          </a:p>
          <a:p>
            <a:pPr marL="533400" indent="-533400">
              <a:lnSpc>
                <a:spcPct val="80000"/>
              </a:lnSpc>
              <a:spcBef>
                <a:spcPct val="25000"/>
              </a:spcBef>
              <a:spcAft>
                <a:spcPct val="45000"/>
              </a:spcAft>
              <a:buFont typeface="Symbol" pitchFamily="18" charset="2"/>
              <a:buAutoNum type="arabicPeriod"/>
              <a:tabLst>
                <a:tab pos="87313" algn="l"/>
              </a:tabLst>
            </a:pPr>
            <a:r>
              <a:rPr lang="en-GB" altLang="en-US" sz="2000" b="1" i="1">
                <a:solidFill>
                  <a:srgbClr val="000080"/>
                </a:solidFill>
                <a:latin typeface="Arial Narrow" pitchFamily="34" charset="0"/>
              </a:rPr>
              <a:t>INTERMEDIATE ANALYSIS</a:t>
            </a:r>
            <a:r>
              <a:rPr lang="en-GB" altLang="en-US" sz="2000">
                <a:solidFill>
                  <a:srgbClr val="000080"/>
                </a:solidFill>
                <a:latin typeface="Arial Narrow" pitchFamily="34" charset="0"/>
              </a:rPr>
              <a:t> – Allows insertion of mortality country data with automatic YLD modifications enabling comparison with WHO estimates</a:t>
            </a:r>
            <a:r>
              <a:rPr lang="en-US" altLang="en-US" sz="2000">
                <a:solidFill>
                  <a:srgbClr val="000080"/>
                </a:solidFill>
                <a:latin typeface="Arial Narrow" pitchFamily="34" charset="0"/>
              </a:rPr>
              <a:t> for the year 2004 by age, sex and cause</a:t>
            </a:r>
            <a:endParaRPr lang="en-GB" altLang="en-US" sz="2000">
              <a:solidFill>
                <a:srgbClr val="000080"/>
              </a:solidFill>
              <a:latin typeface="Arial Narrow" pitchFamily="34" charset="0"/>
            </a:endParaRPr>
          </a:p>
          <a:p>
            <a:pPr marL="533400" indent="-533400">
              <a:lnSpc>
                <a:spcPct val="80000"/>
              </a:lnSpc>
              <a:spcBef>
                <a:spcPct val="25000"/>
              </a:spcBef>
              <a:spcAft>
                <a:spcPct val="45000"/>
              </a:spcAft>
              <a:buFont typeface="Symbol" pitchFamily="18" charset="2"/>
              <a:buAutoNum type="arabicPeriod"/>
              <a:tabLst>
                <a:tab pos="87313" algn="l"/>
              </a:tabLst>
            </a:pPr>
            <a:r>
              <a:rPr lang="en-GB" altLang="en-US" sz="2000" b="1" i="1">
                <a:solidFill>
                  <a:srgbClr val="000080"/>
                </a:solidFill>
                <a:latin typeface="Arial Narrow" pitchFamily="34" charset="0"/>
              </a:rPr>
              <a:t>COMPREHENSIVE ANALYSIS</a:t>
            </a:r>
            <a:r>
              <a:rPr lang="en-GB" altLang="en-US" sz="2000">
                <a:solidFill>
                  <a:srgbClr val="000080"/>
                </a:solidFill>
                <a:latin typeface="Arial Narrow" pitchFamily="34" charset="0"/>
              </a:rPr>
              <a:t> – Provides features for insertion of country data with cause-specific YLD modifications allowing comparison with WHO estimates for the year 2004 by age, sex and cause through revisions of mortality, incidence and prevalence of disease and injury</a:t>
            </a:r>
          </a:p>
          <a:p>
            <a:pPr marL="533400" indent="-533400">
              <a:lnSpc>
                <a:spcPct val="80000"/>
              </a:lnSpc>
              <a:spcBef>
                <a:spcPct val="25000"/>
              </a:spcBef>
              <a:spcAft>
                <a:spcPct val="45000"/>
              </a:spcAft>
              <a:buFont typeface="Symbol" pitchFamily="18" charset="2"/>
              <a:buNone/>
              <a:tabLst>
                <a:tab pos="87313" algn="l"/>
              </a:tabLst>
            </a:pPr>
            <a:r>
              <a:rPr lang="en-GB" altLang="en-US" sz="2000" b="1">
                <a:solidFill>
                  <a:srgbClr val="000080"/>
                </a:solidFill>
                <a:latin typeface="Arial Narrow" pitchFamily="34" charset="0"/>
              </a:rPr>
              <a:t>		All are linked directly to summary slides and tables</a:t>
            </a:r>
            <a:endParaRPr lang="en-GB" altLang="en-US" sz="2000" b="1">
              <a:solidFill>
                <a:schemeClr val="bg1"/>
              </a:solidFill>
              <a:latin typeface="Arial Narrow" pitchFamily="34" charset="0"/>
            </a:endParaRPr>
          </a:p>
        </p:txBody>
      </p:sp>
      <p:sp>
        <p:nvSpPr>
          <p:cNvPr id="28676" name="Line 4"/>
          <p:cNvSpPr>
            <a:spLocks noChangeShapeType="1"/>
          </p:cNvSpPr>
          <p:nvPr/>
        </p:nvSpPr>
        <p:spPr bwMode="auto">
          <a:xfrm>
            <a:off x="457200" y="1447800"/>
            <a:ext cx="8229600"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998214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712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430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sz="quarter"/>
          </p:nvPr>
        </p:nvSpPr>
        <p:spPr>
          <a:xfrm>
            <a:off x="533400" y="228600"/>
            <a:ext cx="8448675" cy="889000"/>
          </a:xfrm>
        </p:spPr>
        <p:txBody>
          <a:bodyPr/>
          <a:lstStyle/>
          <a:p>
            <a:pPr algn="ctr"/>
            <a:r>
              <a:rPr lang="en-GB" altLang="zh-CN" sz="2800" b="1">
                <a:solidFill>
                  <a:schemeClr val="folHlink"/>
                </a:solidFill>
                <a:ea typeface="SimSun" pitchFamily="2" charset="-122"/>
              </a:rPr>
              <a:t>Global projections for selected causes, </a:t>
            </a:r>
            <a:br>
              <a:rPr lang="en-GB" altLang="zh-CN" sz="2800" b="1">
                <a:solidFill>
                  <a:schemeClr val="folHlink"/>
                </a:solidFill>
                <a:ea typeface="SimSun" pitchFamily="2" charset="-122"/>
              </a:rPr>
            </a:br>
            <a:r>
              <a:rPr lang="en-GB" altLang="zh-CN" sz="2800" b="1">
                <a:solidFill>
                  <a:schemeClr val="folHlink"/>
                </a:solidFill>
                <a:ea typeface="SimSun" pitchFamily="2" charset="-122"/>
              </a:rPr>
              <a:t>2004 to 2030</a:t>
            </a:r>
            <a:endParaRPr lang="en-US" altLang="zh-CN" sz="2800" b="1">
              <a:solidFill>
                <a:schemeClr val="folHlink"/>
              </a:solidFill>
              <a:ea typeface="SimSun" pitchFamily="2" charset="-122"/>
            </a:endParaRPr>
          </a:p>
        </p:txBody>
      </p:sp>
      <p:pic>
        <p:nvPicPr>
          <p:cNvPr id="8386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677400"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8662" name="Text Box 6"/>
          <p:cNvSpPr txBox="1">
            <a:spLocks noChangeArrowheads="1"/>
          </p:cNvSpPr>
          <p:nvPr/>
        </p:nvSpPr>
        <p:spPr bwMode="auto">
          <a:xfrm>
            <a:off x="3948113" y="5943600"/>
            <a:ext cx="519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None/>
            </a:pPr>
            <a:r>
              <a:rPr lang="en-GB" altLang="en-US" sz="1400" b="1">
                <a:solidFill>
                  <a:schemeClr val="bg2"/>
                </a:solidFill>
              </a:rPr>
              <a:t>Updated from Mathers and Loncar, PLoS Medicine, 2006</a:t>
            </a:r>
            <a:endParaRPr lang="en-US" altLang="en-US" sz="1400" b="1">
              <a:solidFill>
                <a:schemeClr val="bg2"/>
              </a:solidFill>
            </a:endParaRPr>
          </a:p>
        </p:txBody>
      </p:sp>
      <p:sp>
        <p:nvSpPr>
          <p:cNvPr id="838663" name="Text Box 7"/>
          <p:cNvSpPr txBox="1">
            <a:spLocks noChangeArrowheads="1"/>
          </p:cNvSpPr>
          <p:nvPr/>
        </p:nvSpPr>
        <p:spPr bwMode="auto">
          <a:xfrm>
            <a:off x="6934200" y="10668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Cancers</a:t>
            </a:r>
            <a:endParaRPr lang="en-US" altLang="en-US" sz="1800" b="1">
              <a:solidFill>
                <a:schemeClr val="bg2"/>
              </a:solidFill>
              <a:latin typeface="Arial" charset="0"/>
              <a:cs typeface="Arial" charset="0"/>
            </a:endParaRPr>
          </a:p>
        </p:txBody>
      </p:sp>
      <p:sp>
        <p:nvSpPr>
          <p:cNvPr id="838665" name="Text Box 9"/>
          <p:cNvSpPr txBox="1">
            <a:spLocks noChangeArrowheads="1"/>
          </p:cNvSpPr>
          <p:nvPr/>
        </p:nvSpPr>
        <p:spPr bwMode="auto">
          <a:xfrm>
            <a:off x="7010400" y="23622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Stroke</a:t>
            </a:r>
            <a:endParaRPr lang="en-US" altLang="en-US" sz="1800" b="1">
              <a:solidFill>
                <a:schemeClr val="bg2"/>
              </a:solidFill>
              <a:latin typeface="Arial" charset="0"/>
              <a:cs typeface="Arial" charset="0"/>
            </a:endParaRPr>
          </a:p>
        </p:txBody>
      </p:sp>
      <p:sp>
        <p:nvSpPr>
          <p:cNvPr id="838666" name="Text Box 10"/>
          <p:cNvSpPr txBox="1">
            <a:spLocks noChangeArrowheads="1"/>
          </p:cNvSpPr>
          <p:nvPr/>
        </p:nvSpPr>
        <p:spPr bwMode="auto">
          <a:xfrm>
            <a:off x="7086600" y="44196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Perinatal</a:t>
            </a:r>
            <a:endParaRPr lang="en-US" altLang="en-US" sz="1800" b="1">
              <a:solidFill>
                <a:schemeClr val="bg2"/>
              </a:solidFill>
              <a:latin typeface="Arial" charset="0"/>
              <a:cs typeface="Arial" charset="0"/>
            </a:endParaRPr>
          </a:p>
        </p:txBody>
      </p:sp>
      <p:sp>
        <p:nvSpPr>
          <p:cNvPr id="838667" name="Text Box 11"/>
          <p:cNvSpPr txBox="1">
            <a:spLocks noChangeArrowheads="1"/>
          </p:cNvSpPr>
          <p:nvPr/>
        </p:nvSpPr>
        <p:spPr bwMode="auto">
          <a:xfrm>
            <a:off x="7086600" y="3962400"/>
            <a:ext cx="14541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buFontTx/>
              <a:buNone/>
            </a:pPr>
            <a:r>
              <a:rPr lang="en-GB" altLang="en-US" sz="1800" b="1">
                <a:solidFill>
                  <a:schemeClr val="bg2"/>
                </a:solidFill>
                <a:latin typeface="Arial" charset="0"/>
                <a:cs typeface="Arial" charset="0"/>
              </a:rPr>
              <a:t>Road traffic</a:t>
            </a:r>
            <a:br>
              <a:rPr lang="en-GB" altLang="en-US" sz="1800" b="1">
                <a:solidFill>
                  <a:schemeClr val="bg2"/>
                </a:solidFill>
                <a:latin typeface="Arial" charset="0"/>
                <a:cs typeface="Arial" charset="0"/>
              </a:rPr>
            </a:br>
            <a:r>
              <a:rPr lang="en-GB" altLang="en-US" sz="1800" b="1">
                <a:solidFill>
                  <a:schemeClr val="bg2"/>
                </a:solidFill>
                <a:latin typeface="Arial" charset="0"/>
                <a:cs typeface="Arial" charset="0"/>
              </a:rPr>
              <a:t>accidents</a:t>
            </a:r>
            <a:endParaRPr lang="en-US" altLang="en-US" sz="1800" b="1">
              <a:solidFill>
                <a:schemeClr val="bg2"/>
              </a:solidFill>
              <a:latin typeface="Arial" charset="0"/>
              <a:cs typeface="Arial" charset="0"/>
            </a:endParaRPr>
          </a:p>
        </p:txBody>
      </p:sp>
      <p:sp>
        <p:nvSpPr>
          <p:cNvPr id="838668" name="Text Box 12"/>
          <p:cNvSpPr txBox="1">
            <a:spLocks noChangeArrowheads="1"/>
          </p:cNvSpPr>
          <p:nvPr/>
        </p:nvSpPr>
        <p:spPr bwMode="auto">
          <a:xfrm>
            <a:off x="7086600" y="47244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HIV/AIDS</a:t>
            </a:r>
            <a:endParaRPr lang="en-US" altLang="en-US" sz="1800" b="1">
              <a:solidFill>
                <a:schemeClr val="bg2"/>
              </a:solidFill>
              <a:latin typeface="Arial" charset="0"/>
              <a:cs typeface="Arial" charset="0"/>
            </a:endParaRPr>
          </a:p>
        </p:txBody>
      </p:sp>
      <p:sp>
        <p:nvSpPr>
          <p:cNvPr id="838669" name="Text Box 13"/>
          <p:cNvSpPr txBox="1">
            <a:spLocks noChangeArrowheads="1"/>
          </p:cNvSpPr>
          <p:nvPr/>
        </p:nvSpPr>
        <p:spPr bwMode="auto">
          <a:xfrm>
            <a:off x="7086600" y="5029200"/>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TB</a:t>
            </a:r>
            <a:endParaRPr lang="en-US" altLang="en-US" sz="1800" b="1">
              <a:solidFill>
                <a:schemeClr val="bg2"/>
              </a:solidFill>
              <a:latin typeface="Arial" charset="0"/>
              <a:cs typeface="Arial" charset="0"/>
            </a:endParaRPr>
          </a:p>
        </p:txBody>
      </p:sp>
      <p:sp>
        <p:nvSpPr>
          <p:cNvPr id="838670" name="Text Box 14"/>
          <p:cNvSpPr txBox="1">
            <a:spLocks noChangeArrowheads="1"/>
          </p:cNvSpPr>
          <p:nvPr/>
        </p:nvSpPr>
        <p:spPr bwMode="auto">
          <a:xfrm>
            <a:off x="7086600" y="53340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Malaria</a:t>
            </a:r>
            <a:endParaRPr lang="en-US" altLang="en-US" sz="1800" b="1">
              <a:solidFill>
                <a:schemeClr val="bg2"/>
              </a:solidFill>
              <a:latin typeface="Arial" charset="0"/>
              <a:cs typeface="Arial" charset="0"/>
            </a:endParaRPr>
          </a:p>
        </p:txBody>
      </p:sp>
      <p:sp>
        <p:nvSpPr>
          <p:cNvPr id="838671" name="Line 15"/>
          <p:cNvSpPr>
            <a:spLocks noChangeShapeType="1"/>
          </p:cNvSpPr>
          <p:nvPr/>
        </p:nvSpPr>
        <p:spPr bwMode="auto">
          <a:xfrm>
            <a:off x="6781800" y="5334000"/>
            <a:ext cx="30480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672" name="Line 16"/>
          <p:cNvSpPr>
            <a:spLocks noChangeShapeType="1"/>
          </p:cNvSpPr>
          <p:nvPr/>
        </p:nvSpPr>
        <p:spPr bwMode="auto">
          <a:xfrm>
            <a:off x="6781800" y="5181600"/>
            <a:ext cx="304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673" name="Line 17"/>
          <p:cNvSpPr>
            <a:spLocks noChangeShapeType="1"/>
          </p:cNvSpPr>
          <p:nvPr/>
        </p:nvSpPr>
        <p:spPr bwMode="auto">
          <a:xfrm flipV="1">
            <a:off x="6781800" y="4876800"/>
            <a:ext cx="3810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674" name="Line 18"/>
          <p:cNvSpPr>
            <a:spLocks noChangeShapeType="1"/>
          </p:cNvSpPr>
          <p:nvPr/>
        </p:nvSpPr>
        <p:spPr bwMode="auto">
          <a:xfrm flipV="1">
            <a:off x="6781800" y="4648200"/>
            <a:ext cx="30480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675" name="Line 19"/>
          <p:cNvSpPr>
            <a:spLocks noChangeShapeType="1"/>
          </p:cNvSpPr>
          <p:nvPr/>
        </p:nvSpPr>
        <p:spPr bwMode="auto">
          <a:xfrm flipV="1">
            <a:off x="6781800" y="4267200"/>
            <a:ext cx="304800" cy="3810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676" name="Text Box 20"/>
          <p:cNvSpPr txBox="1">
            <a:spLocks noChangeArrowheads="1"/>
          </p:cNvSpPr>
          <p:nvPr/>
        </p:nvSpPr>
        <p:spPr bwMode="auto">
          <a:xfrm>
            <a:off x="7067550" y="3352800"/>
            <a:ext cx="20764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buFontTx/>
              <a:buNone/>
            </a:pPr>
            <a:r>
              <a:rPr lang="en-GB" altLang="en-US" sz="1800" b="1">
                <a:solidFill>
                  <a:schemeClr val="bg2"/>
                </a:solidFill>
                <a:latin typeface="Arial" charset="0"/>
                <a:cs typeface="Arial" charset="0"/>
              </a:rPr>
              <a:t>Acute respiratory</a:t>
            </a:r>
            <a:br>
              <a:rPr lang="en-GB" altLang="en-US" sz="1800" b="1">
                <a:solidFill>
                  <a:schemeClr val="bg2"/>
                </a:solidFill>
                <a:latin typeface="Arial" charset="0"/>
                <a:cs typeface="Arial" charset="0"/>
              </a:rPr>
            </a:br>
            <a:r>
              <a:rPr lang="en-GB" altLang="en-US" sz="1800" b="1">
                <a:solidFill>
                  <a:schemeClr val="bg2"/>
                </a:solidFill>
                <a:latin typeface="Arial" charset="0"/>
                <a:cs typeface="Arial" charset="0"/>
              </a:rPr>
              <a:t>infections</a:t>
            </a:r>
            <a:endParaRPr lang="en-US" altLang="en-US" sz="1800" b="1">
              <a:solidFill>
                <a:schemeClr val="bg2"/>
              </a:solidFill>
              <a:latin typeface="Arial" charset="0"/>
              <a:cs typeface="Arial" charset="0"/>
            </a:endParaRPr>
          </a:p>
        </p:txBody>
      </p:sp>
      <p:sp>
        <p:nvSpPr>
          <p:cNvPr id="838677" name="Line 21"/>
          <p:cNvSpPr>
            <a:spLocks noChangeShapeType="1"/>
          </p:cNvSpPr>
          <p:nvPr/>
        </p:nvSpPr>
        <p:spPr bwMode="auto">
          <a:xfrm flipV="1">
            <a:off x="6781800" y="3657600"/>
            <a:ext cx="304800" cy="7620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678" name="Text Box 22"/>
          <p:cNvSpPr txBox="1">
            <a:spLocks noChangeArrowheads="1"/>
          </p:cNvSpPr>
          <p:nvPr/>
        </p:nvSpPr>
        <p:spPr bwMode="auto">
          <a:xfrm>
            <a:off x="7010400" y="182880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GB" altLang="en-US" sz="1800" b="1">
                <a:solidFill>
                  <a:schemeClr val="bg2"/>
                </a:solidFill>
                <a:latin typeface="Arial" charset="0"/>
                <a:cs typeface="Arial" charset="0"/>
              </a:rPr>
              <a:t>Ischaemic HD</a:t>
            </a:r>
            <a:endParaRPr lang="en-US" altLang="en-US" sz="1800" b="1">
              <a:solidFill>
                <a:schemeClr val="bg2"/>
              </a:solidFill>
              <a:latin typeface="Arial" charset="0"/>
              <a:cs typeface="Arial" charset="0"/>
            </a:endParaRPr>
          </a:p>
        </p:txBody>
      </p:sp>
    </p:spTree>
    <p:extLst>
      <p:ext uri="{BB962C8B-B14F-4D97-AF65-F5344CB8AC3E}">
        <p14:creationId xmlns:p14="http://schemas.microsoft.com/office/powerpoint/2010/main" val="4211944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b="10498"/>
          <a:stretch>
            <a:fillRect/>
          </a:stretch>
        </p:blipFill>
        <p:spPr bwMode="auto">
          <a:xfrm>
            <a:off x="0" y="-18143"/>
            <a:ext cx="91455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6248400"/>
            <a:ext cx="9144000" cy="6096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2" name="Picture 4" descr="WHO-EN-BW-H"/>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315200" y="6324600"/>
            <a:ext cx="1600200" cy="492125"/>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FFFFFF"/>
                </a:solidFill>
                <a:miter lim="800000"/>
                <a:headEnd/>
                <a:tailEnd/>
              </a14:hiddenLine>
            </a:ext>
          </a:extLst>
        </p:spPr>
      </p:pic>
      <p:sp>
        <p:nvSpPr>
          <p:cNvPr id="2053" name="Rectangle 5"/>
          <p:cNvSpPr>
            <a:spLocks noChangeArrowheads="1"/>
          </p:cNvSpPr>
          <p:nvPr/>
        </p:nvSpPr>
        <p:spPr bwMode="auto">
          <a:xfrm>
            <a:off x="152400" y="6477000"/>
            <a:ext cx="362902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042988">
              <a:buFontTx/>
              <a:buNone/>
            </a:pPr>
            <a:endParaRPr lang="en-GB" sz="1400" b="1" dirty="0">
              <a:solidFill>
                <a:srgbClr val="FFFFFF"/>
              </a:solidFill>
              <a:latin typeface="Arial Narrow" pitchFamily="34" charset="0"/>
              <a:cs typeface="Arial" charset="0"/>
            </a:endParaRPr>
          </a:p>
        </p:txBody>
      </p:sp>
      <p:sp>
        <p:nvSpPr>
          <p:cNvPr id="6" name="Rectangle 2"/>
          <p:cNvSpPr txBox="1">
            <a:spLocks noChangeArrowheads="1"/>
          </p:cNvSpPr>
          <p:nvPr/>
        </p:nvSpPr>
        <p:spPr bwMode="auto">
          <a:xfrm>
            <a:off x="754743" y="533400"/>
            <a:ext cx="8001000" cy="914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Black" pitchFamily="34" charset="0"/>
              </a:defRPr>
            </a:lvl2pPr>
            <a:lvl3pPr algn="l" rtl="0" eaLnBrk="0" fontAlgn="base" hangingPunct="0">
              <a:spcBef>
                <a:spcPct val="0"/>
              </a:spcBef>
              <a:spcAft>
                <a:spcPct val="0"/>
              </a:spcAft>
              <a:defRPr sz="2700">
                <a:solidFill>
                  <a:schemeClr val="bg1"/>
                </a:solidFill>
                <a:latin typeface="Arial Black" pitchFamily="34" charset="0"/>
              </a:defRPr>
            </a:lvl3pPr>
            <a:lvl4pPr algn="l" rtl="0" eaLnBrk="0" fontAlgn="base" hangingPunct="0">
              <a:spcBef>
                <a:spcPct val="0"/>
              </a:spcBef>
              <a:spcAft>
                <a:spcPct val="0"/>
              </a:spcAft>
              <a:defRPr sz="2700">
                <a:solidFill>
                  <a:schemeClr val="bg1"/>
                </a:solidFill>
                <a:latin typeface="Arial Black" pitchFamily="34" charset="0"/>
              </a:defRPr>
            </a:lvl4pPr>
            <a:lvl5pPr algn="l" rtl="0" eaLnBrk="0" fontAlgn="base" hangingPunct="0">
              <a:spcBef>
                <a:spcPct val="0"/>
              </a:spcBef>
              <a:spcAft>
                <a:spcPct val="0"/>
              </a:spcAft>
              <a:defRPr sz="2700">
                <a:solidFill>
                  <a:schemeClr val="bg1"/>
                </a:solidFill>
                <a:latin typeface="Arial Black" pitchFamily="34" charset="0"/>
              </a:defRPr>
            </a:lvl5pPr>
            <a:lvl6pPr marL="457200" algn="l" rtl="0" fontAlgn="base">
              <a:spcBef>
                <a:spcPct val="0"/>
              </a:spcBef>
              <a:spcAft>
                <a:spcPct val="0"/>
              </a:spcAft>
              <a:defRPr sz="2700">
                <a:solidFill>
                  <a:schemeClr val="bg1"/>
                </a:solidFill>
                <a:latin typeface="Arial Black" pitchFamily="34" charset="0"/>
              </a:defRPr>
            </a:lvl6pPr>
            <a:lvl7pPr marL="914400" algn="l" rtl="0" fontAlgn="base">
              <a:spcBef>
                <a:spcPct val="0"/>
              </a:spcBef>
              <a:spcAft>
                <a:spcPct val="0"/>
              </a:spcAft>
              <a:defRPr sz="2700">
                <a:solidFill>
                  <a:schemeClr val="bg1"/>
                </a:solidFill>
                <a:latin typeface="Arial Black" pitchFamily="34" charset="0"/>
              </a:defRPr>
            </a:lvl7pPr>
            <a:lvl8pPr marL="1371600" algn="l" rtl="0" fontAlgn="base">
              <a:spcBef>
                <a:spcPct val="0"/>
              </a:spcBef>
              <a:spcAft>
                <a:spcPct val="0"/>
              </a:spcAft>
              <a:defRPr sz="2700">
                <a:solidFill>
                  <a:schemeClr val="bg1"/>
                </a:solidFill>
                <a:latin typeface="Arial Black" pitchFamily="34" charset="0"/>
              </a:defRPr>
            </a:lvl8pPr>
            <a:lvl9pPr marL="1828800" algn="l" rtl="0" fontAlgn="base">
              <a:spcBef>
                <a:spcPct val="0"/>
              </a:spcBef>
              <a:spcAft>
                <a:spcPct val="0"/>
              </a:spcAft>
              <a:defRPr sz="2700">
                <a:solidFill>
                  <a:schemeClr val="bg1"/>
                </a:solidFill>
                <a:latin typeface="Arial Black" pitchFamily="34" charset="0"/>
              </a:defRPr>
            </a:lvl9pPr>
          </a:lstStyle>
          <a:p>
            <a:pPr algn="ctr"/>
            <a:r>
              <a:rPr lang="en-GB" sz="2800" b="1" dirty="0" smtClean="0">
                <a:solidFill>
                  <a:schemeClr val="bg1">
                    <a:lumMod val="75000"/>
                  </a:schemeClr>
                </a:solidFill>
                <a:latin typeface="Calibri" panose="020F0502020204030204" pitchFamily="34" charset="0"/>
                <a:cs typeface="Calibri" panose="020F0502020204030204" pitchFamily="34" charset="0"/>
              </a:rPr>
              <a:t>WHO Global health estimates</a:t>
            </a:r>
          </a:p>
          <a:p>
            <a:pPr algn="ctr"/>
            <a:r>
              <a:rPr lang="en-GB" sz="2400" b="1" dirty="0" smtClean="0">
                <a:solidFill>
                  <a:srgbClr val="0070C0"/>
                </a:solidFill>
                <a:latin typeface="Calibri" panose="020F0502020204030204" pitchFamily="34" charset="0"/>
                <a:cs typeface="Calibri" panose="020F0502020204030204" pitchFamily="34" charset="0"/>
              </a:rPr>
              <a:t>www.who.int/gho </a:t>
            </a:r>
            <a:br>
              <a:rPr lang="en-GB" sz="2400" b="1" dirty="0" smtClean="0">
                <a:solidFill>
                  <a:srgbClr val="0070C0"/>
                </a:solidFill>
                <a:latin typeface="Calibri" panose="020F0502020204030204" pitchFamily="34" charset="0"/>
                <a:cs typeface="Calibri" panose="020F0502020204030204" pitchFamily="34" charset="0"/>
              </a:rPr>
            </a:br>
            <a:r>
              <a:rPr lang="en-GB" sz="2400" b="1" dirty="0" smtClean="0">
                <a:solidFill>
                  <a:srgbClr val="0070C0"/>
                </a:solidFill>
                <a:latin typeface="Calibri" panose="020F0502020204030204" pitchFamily="34" charset="0"/>
                <a:cs typeface="Calibri" panose="020F0502020204030204" pitchFamily="34" charset="0"/>
              </a:rPr>
              <a:t> www.who.int/evidence/bod</a:t>
            </a:r>
          </a:p>
        </p:txBody>
      </p:sp>
      <p:sp>
        <p:nvSpPr>
          <p:cNvPr id="7" name="Rectangle 3"/>
          <p:cNvSpPr txBox="1">
            <a:spLocks noChangeArrowheads="1"/>
          </p:cNvSpPr>
          <p:nvPr/>
        </p:nvSpPr>
        <p:spPr bwMode="auto">
          <a:xfrm>
            <a:off x="572294" y="1611086"/>
            <a:ext cx="8001000" cy="5715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Font typeface="Times" pitchFamily="18" charset="0"/>
              <a:buChar char="•"/>
              <a:defRPr sz="2400">
                <a:solidFill>
                  <a:schemeClr val="tx1"/>
                </a:solidFill>
                <a:latin typeface="+mn-lt"/>
                <a:ea typeface="+mn-ea"/>
                <a:cs typeface="+mn-cs"/>
              </a:defRPr>
            </a:lvl1pPr>
            <a:lvl2pPr marL="749300" indent="-292100" algn="l" rtl="0" eaLnBrk="0" fontAlgn="base" hangingPunct="0">
              <a:lnSpc>
                <a:spcPct val="120000"/>
              </a:lnSpc>
              <a:spcBef>
                <a:spcPct val="20000"/>
              </a:spcBef>
              <a:spcAft>
                <a:spcPct val="0"/>
              </a:spcAft>
              <a:buChar char="–"/>
              <a:defRPr sz="2200">
                <a:solidFill>
                  <a:schemeClr val="tx1"/>
                </a:solidFill>
                <a:latin typeface="+mn-lt"/>
              </a:defRPr>
            </a:lvl2pPr>
            <a:lvl3pPr marL="1028700" indent="-165100" algn="l" rtl="0" eaLnBrk="0" fontAlgn="base" hangingPunct="0">
              <a:spcBef>
                <a:spcPct val="20000"/>
              </a:spcBef>
              <a:spcAft>
                <a:spcPct val="0"/>
              </a:spcAft>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tx1"/>
                </a:solidFill>
                <a:latin typeface="+mn-lt"/>
              </a:defRPr>
            </a:lvl4pPr>
            <a:lvl5pPr marL="2057400" indent="-165100" algn="l" rtl="0" eaLnBrk="0" fontAlgn="base" hangingPunct="0">
              <a:spcBef>
                <a:spcPct val="20000"/>
              </a:spcBef>
              <a:spcAft>
                <a:spcPct val="0"/>
              </a:spcAft>
              <a:buFont typeface="Times" pitchFamily="18" charset="0"/>
              <a:buChar char="•"/>
              <a:defRPr sz="1600">
                <a:solidFill>
                  <a:schemeClr val="tx1"/>
                </a:solidFill>
                <a:latin typeface="+mn-lt"/>
              </a:defRPr>
            </a:lvl5pPr>
            <a:lvl6pPr marL="2514600" indent="-165100" algn="l" rtl="0" fontAlgn="base">
              <a:spcBef>
                <a:spcPct val="20000"/>
              </a:spcBef>
              <a:spcAft>
                <a:spcPct val="0"/>
              </a:spcAft>
              <a:buFont typeface="Times"/>
              <a:buChar char="•"/>
              <a:defRPr sz="1600">
                <a:solidFill>
                  <a:schemeClr val="tx1"/>
                </a:solidFill>
                <a:latin typeface="+mn-lt"/>
              </a:defRPr>
            </a:lvl6pPr>
            <a:lvl7pPr marL="2971800" indent="-165100" algn="l" rtl="0" fontAlgn="base">
              <a:spcBef>
                <a:spcPct val="20000"/>
              </a:spcBef>
              <a:spcAft>
                <a:spcPct val="0"/>
              </a:spcAft>
              <a:buFont typeface="Times"/>
              <a:buChar char="•"/>
              <a:defRPr sz="1600">
                <a:solidFill>
                  <a:schemeClr val="tx1"/>
                </a:solidFill>
                <a:latin typeface="+mn-lt"/>
              </a:defRPr>
            </a:lvl7pPr>
            <a:lvl8pPr marL="3429000" indent="-165100" algn="l" rtl="0" fontAlgn="base">
              <a:spcBef>
                <a:spcPct val="20000"/>
              </a:spcBef>
              <a:spcAft>
                <a:spcPct val="0"/>
              </a:spcAft>
              <a:buFont typeface="Times"/>
              <a:buChar char="•"/>
              <a:defRPr sz="1600">
                <a:solidFill>
                  <a:schemeClr val="tx1"/>
                </a:solidFill>
                <a:latin typeface="+mn-lt"/>
              </a:defRPr>
            </a:lvl8pPr>
            <a:lvl9pPr marL="3886200" indent="-165100" algn="l" rtl="0" fontAlgn="base">
              <a:spcBef>
                <a:spcPct val="20000"/>
              </a:spcBef>
              <a:spcAft>
                <a:spcPct val="0"/>
              </a:spcAft>
              <a:buFont typeface="Times"/>
              <a:buChar char="•"/>
              <a:defRPr sz="1600">
                <a:solidFill>
                  <a:schemeClr val="tx1"/>
                </a:solidFill>
                <a:latin typeface="+mn-lt"/>
              </a:defRPr>
            </a:lvl9pPr>
          </a:lstStyle>
          <a:p>
            <a:pPr marL="88900" indent="0" defTabSz="1042988">
              <a:lnSpc>
                <a:spcPct val="80000"/>
              </a:lnSpc>
              <a:buClr>
                <a:srgbClr val="1D6FB3"/>
              </a:buClr>
              <a:buFontTx/>
              <a:buChar char="•"/>
            </a:pPr>
            <a:r>
              <a:rPr lang="en-GB" dirty="0">
                <a:solidFill>
                  <a:schemeClr val="bg1">
                    <a:lumMod val="75000"/>
                  </a:schemeClr>
                </a:solidFill>
                <a:latin typeface="Calibri" panose="020F0502020204030204" pitchFamily="34" charset="0"/>
                <a:cs typeface="Calibri" panose="020F0502020204030204" pitchFamily="34" charset="0"/>
              </a:rPr>
              <a:t> </a:t>
            </a:r>
            <a:r>
              <a:rPr lang="en-GB" b="1" dirty="0" smtClean="0">
                <a:solidFill>
                  <a:schemeClr val="bg1">
                    <a:lumMod val="75000"/>
                  </a:schemeClr>
                </a:solidFill>
                <a:latin typeface="Calibri" panose="020F0502020204030204" pitchFamily="34" charset="0"/>
                <a:cs typeface="Calibri" panose="020F0502020204030204" pitchFamily="34" charset="0"/>
              </a:rPr>
              <a:t>Life tables and all-cause mortality</a:t>
            </a:r>
            <a:r>
              <a:rPr lang="en-GB" dirty="0" smtClean="0">
                <a:solidFill>
                  <a:schemeClr val="bg1">
                    <a:lumMod val="75000"/>
                  </a:schemeClr>
                </a:solidFill>
                <a:latin typeface="Calibri" panose="020F0502020204030204" pitchFamily="34" charset="0"/>
                <a:cs typeface="Calibri" panose="020F0502020204030204" pitchFamily="34" charset="0"/>
              </a:rPr>
              <a:t>	</a:t>
            </a:r>
          </a:p>
          <a:p>
            <a:pPr marL="88900" indent="0" defTabSz="1042988">
              <a:lnSpc>
                <a:spcPct val="80000"/>
              </a:lnSpc>
              <a:buClr>
                <a:srgbClr val="1D6FB3"/>
              </a:buClr>
              <a:buNone/>
            </a:pPr>
            <a:r>
              <a:rPr lang="en-GB" dirty="0" smtClean="0">
                <a:solidFill>
                  <a:schemeClr val="bg1">
                    <a:lumMod val="75000"/>
                  </a:schemeClr>
                </a:solidFill>
                <a:latin typeface="Calibri" panose="020F0502020204030204" pitchFamily="34" charset="0"/>
                <a:cs typeface="Calibri" panose="020F0502020204030204" pitchFamily="34" charset="0"/>
              </a:rPr>
              <a:t>        Feb 2014     update </a:t>
            </a:r>
            <a:r>
              <a:rPr lang="en-GB" dirty="0">
                <a:solidFill>
                  <a:schemeClr val="bg1">
                    <a:lumMod val="75000"/>
                  </a:schemeClr>
                </a:solidFill>
                <a:latin typeface="Calibri" panose="020F0502020204030204" pitchFamily="34" charset="0"/>
                <a:cs typeface="Calibri" panose="020F0502020204030204" pitchFamily="34" charset="0"/>
              </a:rPr>
              <a:t>for 1990-2012 </a:t>
            </a:r>
            <a:r>
              <a:rPr lang="en-GB" dirty="0" smtClean="0">
                <a:solidFill>
                  <a:schemeClr val="bg1">
                    <a:lumMod val="75000"/>
                  </a:schemeClr>
                </a:solidFill>
                <a:latin typeface="Calibri" panose="020F0502020204030204" pitchFamily="34" charset="0"/>
                <a:cs typeface="Calibri" panose="020F0502020204030204" pitchFamily="34" charset="0"/>
              </a:rPr>
              <a:t> </a:t>
            </a:r>
            <a:r>
              <a:rPr lang="en-GB" sz="1800" dirty="0" smtClean="0">
                <a:solidFill>
                  <a:schemeClr val="bg1">
                    <a:lumMod val="75000"/>
                  </a:schemeClr>
                </a:solidFill>
                <a:latin typeface="Calibri" panose="020F0502020204030204" pitchFamily="34" charset="0"/>
                <a:cs typeface="Calibri" panose="020F0502020204030204" pitchFamily="34" charset="0"/>
              </a:rPr>
              <a:t>(WPP2012, UN-IGME, VR data)</a:t>
            </a:r>
            <a:br>
              <a:rPr lang="en-GB" sz="1800" dirty="0" smtClean="0">
                <a:solidFill>
                  <a:schemeClr val="bg1">
                    <a:lumMod val="75000"/>
                  </a:schemeClr>
                </a:solidFill>
                <a:latin typeface="Calibri" panose="020F0502020204030204" pitchFamily="34" charset="0"/>
                <a:cs typeface="Calibri" panose="020F0502020204030204" pitchFamily="34" charset="0"/>
              </a:rPr>
            </a:br>
            <a:r>
              <a:rPr lang="en-GB" dirty="0" smtClean="0">
                <a:solidFill>
                  <a:schemeClr val="bg1">
                    <a:lumMod val="75000"/>
                  </a:schemeClr>
                </a:solidFill>
                <a:latin typeface="Calibri" panose="020F0502020204030204" pitchFamily="34" charset="0"/>
                <a:cs typeface="Calibri" panose="020F0502020204030204" pitchFamily="34" charset="0"/>
              </a:rPr>
              <a:t>        Mar 2016    update for 1990-2015  </a:t>
            </a:r>
            <a:r>
              <a:rPr lang="en-GB" sz="1800" dirty="0">
                <a:solidFill>
                  <a:schemeClr val="bg1">
                    <a:lumMod val="75000"/>
                  </a:schemeClr>
                </a:solidFill>
                <a:latin typeface="Calibri" panose="020F0502020204030204" pitchFamily="34" charset="0"/>
                <a:cs typeface="Calibri" panose="020F0502020204030204" pitchFamily="34" charset="0"/>
              </a:rPr>
              <a:t>(</a:t>
            </a:r>
            <a:r>
              <a:rPr lang="en-GB" sz="1800" dirty="0" smtClean="0">
                <a:solidFill>
                  <a:schemeClr val="bg1">
                    <a:lumMod val="75000"/>
                  </a:schemeClr>
                </a:solidFill>
                <a:latin typeface="Calibri" panose="020F0502020204030204" pitchFamily="34" charset="0"/>
                <a:cs typeface="Calibri" panose="020F0502020204030204" pitchFamily="34" charset="0"/>
              </a:rPr>
              <a:t>WPP2015, </a:t>
            </a:r>
            <a:r>
              <a:rPr lang="en-GB" sz="1800" dirty="0">
                <a:solidFill>
                  <a:schemeClr val="bg1">
                    <a:lumMod val="75000"/>
                  </a:schemeClr>
                </a:solidFill>
                <a:latin typeface="Calibri" panose="020F0502020204030204" pitchFamily="34" charset="0"/>
                <a:cs typeface="Calibri" panose="020F0502020204030204" pitchFamily="34" charset="0"/>
              </a:rPr>
              <a:t>UN-IGME, VR data)</a:t>
            </a:r>
            <a:r>
              <a:rPr lang="en-GB" dirty="0">
                <a:solidFill>
                  <a:schemeClr val="bg1">
                    <a:lumMod val="75000"/>
                  </a:schemeClr>
                </a:solidFill>
                <a:latin typeface="Calibri" panose="020F0502020204030204" pitchFamily="34" charset="0"/>
                <a:cs typeface="Calibri" panose="020F0502020204030204" pitchFamily="34" charset="0"/>
              </a:rPr>
              <a:t/>
            </a:r>
            <a:br>
              <a:rPr lang="en-GB" dirty="0">
                <a:solidFill>
                  <a:schemeClr val="bg1">
                    <a:lumMod val="75000"/>
                  </a:schemeClr>
                </a:solidFill>
                <a:latin typeface="Calibri" panose="020F0502020204030204" pitchFamily="34" charset="0"/>
                <a:cs typeface="Calibri" panose="020F0502020204030204" pitchFamily="34" charset="0"/>
              </a:rPr>
            </a:br>
            <a:endParaRPr lang="en-GB" dirty="0" smtClean="0">
              <a:solidFill>
                <a:schemeClr val="bg1">
                  <a:lumMod val="75000"/>
                </a:schemeClr>
              </a:solidFill>
              <a:latin typeface="Calibri" panose="020F0502020204030204" pitchFamily="34" charset="0"/>
              <a:cs typeface="Calibri" panose="020F0502020204030204" pitchFamily="34" charset="0"/>
            </a:endParaRPr>
          </a:p>
          <a:p>
            <a:pPr marL="88900" indent="0" defTabSz="1042988">
              <a:lnSpc>
                <a:spcPct val="80000"/>
              </a:lnSpc>
              <a:buClr>
                <a:srgbClr val="1D6FB3"/>
              </a:buClr>
              <a:buFontTx/>
              <a:buChar char="•"/>
            </a:pPr>
            <a:r>
              <a:rPr lang="en-GB" dirty="0" smtClean="0">
                <a:solidFill>
                  <a:schemeClr val="bg1">
                    <a:lumMod val="75000"/>
                  </a:schemeClr>
                </a:solidFill>
                <a:latin typeface="Calibri" panose="020F0502020204030204" pitchFamily="34" charset="0"/>
                <a:cs typeface="Calibri" panose="020F0502020204030204" pitchFamily="34" charset="0"/>
              </a:rPr>
              <a:t> </a:t>
            </a:r>
            <a:r>
              <a:rPr lang="en-GB" b="1" dirty="0" smtClean="0">
                <a:solidFill>
                  <a:schemeClr val="bg1">
                    <a:lumMod val="75000"/>
                  </a:schemeClr>
                </a:solidFill>
                <a:latin typeface="Calibri" panose="020F0502020204030204" pitchFamily="34" charset="0"/>
                <a:cs typeface="Calibri" panose="020F0502020204030204" pitchFamily="34" charset="0"/>
              </a:rPr>
              <a:t>Comprehensive estimates of causes of death </a:t>
            </a:r>
          </a:p>
          <a:p>
            <a:pPr marL="617538" lvl="1" indent="0" defTabSz="1042988">
              <a:lnSpc>
                <a:spcPct val="80000"/>
              </a:lnSpc>
              <a:buClr>
                <a:srgbClr val="1D6FB3"/>
              </a:buClr>
              <a:buNone/>
            </a:pPr>
            <a:r>
              <a:rPr lang="en-GB" sz="2400" dirty="0" smtClean="0">
                <a:solidFill>
                  <a:schemeClr val="bg1">
                    <a:lumMod val="75000"/>
                  </a:schemeClr>
                </a:solidFill>
                <a:latin typeface="Calibri" panose="020F0502020204030204" pitchFamily="34" charset="0"/>
                <a:cs typeface="Calibri" panose="020F0502020204030204" pitchFamily="34" charset="0"/>
              </a:rPr>
              <a:t>May 2014    Update for 2000-2012  </a:t>
            </a:r>
            <a:r>
              <a:rPr lang="en-GB" sz="1800" dirty="0" smtClean="0">
                <a:solidFill>
                  <a:schemeClr val="bg1">
                    <a:lumMod val="75000"/>
                  </a:schemeClr>
                </a:solidFill>
                <a:latin typeface="Calibri" panose="020F0502020204030204" pitchFamily="34" charset="0"/>
                <a:cs typeface="Calibri" panose="020F0502020204030204" pitchFamily="34" charset="0"/>
              </a:rPr>
              <a:t>(WHO, UN, GBD2010, VR data)</a:t>
            </a:r>
          </a:p>
          <a:p>
            <a:pPr marL="617538" lvl="1" indent="0" defTabSz="1042988">
              <a:lnSpc>
                <a:spcPct val="80000"/>
              </a:lnSpc>
              <a:buClr>
                <a:srgbClr val="1D6FB3"/>
              </a:buClr>
              <a:buNone/>
            </a:pPr>
            <a:r>
              <a:rPr lang="en-GB" sz="2400" dirty="0" smtClean="0">
                <a:solidFill>
                  <a:schemeClr val="bg1">
                    <a:lumMod val="75000"/>
                  </a:schemeClr>
                </a:solidFill>
                <a:latin typeface="Calibri" panose="020F0502020204030204" pitchFamily="34" charset="0"/>
                <a:cs typeface="Calibri" panose="020F0502020204030204" pitchFamily="34" charset="0"/>
              </a:rPr>
              <a:t>End Jun 16  Provisional regional-level update COD</a:t>
            </a:r>
          </a:p>
          <a:p>
            <a:pPr marL="617538" lvl="1" indent="0" defTabSz="1042988">
              <a:lnSpc>
                <a:spcPct val="80000"/>
              </a:lnSpc>
              <a:buClr>
                <a:srgbClr val="1D6FB3"/>
              </a:buClr>
              <a:buNone/>
            </a:pPr>
            <a:r>
              <a:rPr lang="en-GB" sz="2400" dirty="0" smtClean="0">
                <a:solidFill>
                  <a:schemeClr val="bg1">
                    <a:lumMod val="75000"/>
                  </a:schemeClr>
                </a:solidFill>
                <a:latin typeface="Calibri" panose="020F0502020204030204" pitchFamily="34" charset="0"/>
                <a:cs typeface="Calibri" panose="020F0502020204030204" pitchFamily="34" charset="0"/>
              </a:rPr>
              <a:t>Nov   2016    </a:t>
            </a:r>
            <a:r>
              <a:rPr lang="en-GB" sz="2400" dirty="0">
                <a:solidFill>
                  <a:schemeClr val="bg1">
                    <a:lumMod val="75000"/>
                  </a:schemeClr>
                </a:solidFill>
                <a:latin typeface="Calibri" panose="020F0502020204030204" pitchFamily="34" charset="0"/>
                <a:cs typeface="Calibri" panose="020F0502020204030204" pitchFamily="34" charset="0"/>
              </a:rPr>
              <a:t>Update for </a:t>
            </a:r>
            <a:r>
              <a:rPr lang="en-GB" sz="2400" dirty="0" smtClean="0">
                <a:solidFill>
                  <a:schemeClr val="bg1">
                    <a:lumMod val="75000"/>
                  </a:schemeClr>
                </a:solidFill>
                <a:latin typeface="Calibri" panose="020F0502020204030204" pitchFamily="34" charset="0"/>
                <a:cs typeface="Calibri" panose="020F0502020204030204" pitchFamily="34" charset="0"/>
              </a:rPr>
              <a:t>2000-2015  </a:t>
            </a:r>
            <a:r>
              <a:rPr lang="en-GB" sz="1800" dirty="0">
                <a:solidFill>
                  <a:schemeClr val="bg1">
                    <a:lumMod val="75000"/>
                  </a:schemeClr>
                </a:solidFill>
                <a:latin typeface="Calibri" panose="020F0502020204030204" pitchFamily="34" charset="0"/>
                <a:cs typeface="Calibri" panose="020F0502020204030204" pitchFamily="34" charset="0"/>
              </a:rPr>
              <a:t>(WHO, UN, </a:t>
            </a:r>
            <a:r>
              <a:rPr lang="en-GB" sz="1800" dirty="0" smtClean="0">
                <a:solidFill>
                  <a:schemeClr val="bg1">
                    <a:lumMod val="75000"/>
                  </a:schemeClr>
                </a:solidFill>
                <a:latin typeface="Calibri" panose="020F0502020204030204" pitchFamily="34" charset="0"/>
                <a:cs typeface="Calibri" panose="020F0502020204030204" pitchFamily="34" charset="0"/>
              </a:rPr>
              <a:t>GBD2013, VR data)</a:t>
            </a:r>
            <a:endParaRPr lang="en-GB" sz="1800" dirty="0">
              <a:solidFill>
                <a:schemeClr val="bg1">
                  <a:lumMod val="75000"/>
                </a:schemeClr>
              </a:solidFill>
              <a:latin typeface="Calibri" panose="020F0502020204030204" pitchFamily="34" charset="0"/>
              <a:cs typeface="Calibri" panose="020F0502020204030204" pitchFamily="34" charset="0"/>
            </a:endParaRPr>
          </a:p>
          <a:p>
            <a:pPr marL="617538" lvl="1" indent="0" defTabSz="1042988">
              <a:lnSpc>
                <a:spcPct val="80000"/>
              </a:lnSpc>
              <a:buClr>
                <a:srgbClr val="1D6FB3"/>
              </a:buClr>
              <a:buNone/>
            </a:pPr>
            <a:endParaRPr lang="en-GB" sz="2400" dirty="0" smtClean="0">
              <a:solidFill>
                <a:schemeClr val="bg1">
                  <a:lumMod val="75000"/>
                </a:schemeClr>
              </a:solidFill>
              <a:latin typeface="Calibri" panose="020F0502020204030204" pitchFamily="34" charset="0"/>
              <a:cs typeface="Calibri" panose="020F0502020204030204" pitchFamily="34" charset="0"/>
            </a:endParaRPr>
          </a:p>
          <a:p>
            <a:pPr marL="88900" indent="0" defTabSz="1042988">
              <a:lnSpc>
                <a:spcPct val="80000"/>
              </a:lnSpc>
              <a:buClr>
                <a:srgbClr val="1D6FB3"/>
              </a:buClr>
              <a:buFontTx/>
              <a:buChar char="•"/>
            </a:pPr>
            <a:r>
              <a:rPr lang="en-GB" dirty="0" smtClean="0">
                <a:solidFill>
                  <a:schemeClr val="bg1">
                    <a:lumMod val="75000"/>
                  </a:schemeClr>
                </a:solidFill>
                <a:latin typeface="Calibri" panose="020F0502020204030204" pitchFamily="34" charset="0"/>
                <a:cs typeface="Calibri" panose="020F0502020204030204" pitchFamily="34" charset="0"/>
              </a:rPr>
              <a:t> </a:t>
            </a:r>
            <a:r>
              <a:rPr lang="en-GB" b="1" dirty="0" smtClean="0">
                <a:solidFill>
                  <a:schemeClr val="bg1">
                    <a:lumMod val="75000"/>
                  </a:schemeClr>
                </a:solidFill>
                <a:latin typeface="Calibri" panose="020F0502020204030204" pitchFamily="34" charset="0"/>
                <a:cs typeface="Calibri" panose="020F0502020204030204" pitchFamily="34" charset="0"/>
              </a:rPr>
              <a:t>WHO estimates of YLD and DALYs</a:t>
            </a:r>
            <a:r>
              <a:rPr lang="en-GB" dirty="0" smtClean="0">
                <a:solidFill>
                  <a:schemeClr val="bg1">
                    <a:lumMod val="75000"/>
                  </a:schemeClr>
                </a:solidFill>
                <a:latin typeface="Calibri" panose="020F0502020204030204" pitchFamily="34" charset="0"/>
                <a:cs typeface="Calibri" panose="020F0502020204030204" pitchFamily="34" charset="0"/>
              </a:rPr>
              <a:t> </a:t>
            </a:r>
          </a:p>
          <a:p>
            <a:pPr marL="617538" lvl="1" indent="0" defTabSz="1042988">
              <a:lnSpc>
                <a:spcPct val="80000"/>
              </a:lnSpc>
              <a:buClr>
                <a:srgbClr val="1D6FB3"/>
              </a:buClr>
              <a:buNone/>
            </a:pPr>
            <a:r>
              <a:rPr lang="en-GB" sz="2400" dirty="0" smtClean="0">
                <a:solidFill>
                  <a:schemeClr val="bg1">
                    <a:lumMod val="75000"/>
                  </a:schemeClr>
                </a:solidFill>
                <a:latin typeface="Calibri" panose="020F0502020204030204" pitchFamily="34" charset="0"/>
                <a:cs typeface="Calibri" panose="020F0502020204030204" pitchFamily="34" charset="0"/>
              </a:rPr>
              <a:t>June 2014    2000-2012 </a:t>
            </a:r>
            <a:r>
              <a:rPr lang="en-GB" sz="1800" dirty="0" smtClean="0">
                <a:solidFill>
                  <a:schemeClr val="bg1">
                    <a:lumMod val="75000"/>
                  </a:schemeClr>
                </a:solidFill>
                <a:latin typeface="Calibri" panose="020F0502020204030204" pitchFamily="34" charset="0"/>
                <a:cs typeface="Calibri" panose="020F0502020204030204" pitchFamily="34" charset="0"/>
              </a:rPr>
              <a:t>(GBD2010, WHO)</a:t>
            </a:r>
          </a:p>
          <a:p>
            <a:pPr marL="617538" lvl="1" indent="0" defTabSz="1042988">
              <a:lnSpc>
                <a:spcPct val="80000"/>
              </a:lnSpc>
              <a:buClr>
                <a:srgbClr val="1D6FB3"/>
              </a:buClr>
              <a:buNone/>
            </a:pPr>
            <a:r>
              <a:rPr lang="en-GB" sz="2400" dirty="0">
                <a:solidFill>
                  <a:schemeClr val="bg1">
                    <a:lumMod val="75000"/>
                  </a:schemeClr>
                </a:solidFill>
                <a:latin typeface="Calibri" panose="020F0502020204030204" pitchFamily="34" charset="0"/>
                <a:cs typeface="Calibri" panose="020F0502020204030204" pitchFamily="34" charset="0"/>
              </a:rPr>
              <a:t>End </a:t>
            </a:r>
            <a:r>
              <a:rPr lang="en-GB" sz="2400" dirty="0" smtClean="0">
                <a:solidFill>
                  <a:schemeClr val="bg1">
                    <a:lumMod val="75000"/>
                  </a:schemeClr>
                </a:solidFill>
                <a:latin typeface="Calibri" panose="020F0502020204030204" pitchFamily="34" charset="0"/>
                <a:cs typeface="Calibri" panose="020F0502020204030204" pitchFamily="34" charset="0"/>
              </a:rPr>
              <a:t>Jun </a:t>
            </a:r>
            <a:r>
              <a:rPr lang="en-GB" sz="2400" dirty="0">
                <a:solidFill>
                  <a:schemeClr val="bg1">
                    <a:lumMod val="75000"/>
                  </a:schemeClr>
                </a:solidFill>
                <a:latin typeface="Calibri" panose="020F0502020204030204" pitchFamily="34" charset="0"/>
                <a:cs typeface="Calibri" panose="020F0502020204030204" pitchFamily="34" charset="0"/>
              </a:rPr>
              <a:t>16  </a:t>
            </a:r>
            <a:r>
              <a:rPr lang="en-GB" sz="2400" dirty="0" smtClean="0">
                <a:solidFill>
                  <a:schemeClr val="bg1">
                    <a:lumMod val="75000"/>
                  </a:schemeClr>
                </a:solidFill>
                <a:latin typeface="Calibri" panose="020F0502020204030204" pitchFamily="34" charset="0"/>
                <a:cs typeface="Calibri" panose="020F0502020204030204" pitchFamily="34" charset="0"/>
              </a:rPr>
              <a:t> Provisional YLD 2000-2015</a:t>
            </a:r>
            <a:r>
              <a:rPr lang="en-GB" sz="1800" dirty="0" smtClean="0">
                <a:solidFill>
                  <a:schemeClr val="bg1">
                    <a:lumMod val="75000"/>
                  </a:schemeClr>
                </a:solidFill>
                <a:latin typeface="Calibri" panose="020F0502020204030204" pitchFamily="34" charset="0"/>
                <a:cs typeface="Calibri" panose="020F0502020204030204" pitchFamily="34" charset="0"/>
              </a:rPr>
              <a:t> </a:t>
            </a:r>
            <a:r>
              <a:rPr lang="en-GB" sz="1800" dirty="0">
                <a:solidFill>
                  <a:schemeClr val="bg1">
                    <a:lumMod val="75000"/>
                  </a:schemeClr>
                </a:solidFill>
                <a:latin typeface="Calibri" panose="020F0502020204030204" pitchFamily="34" charset="0"/>
                <a:cs typeface="Calibri" panose="020F0502020204030204" pitchFamily="34" charset="0"/>
              </a:rPr>
              <a:t>(</a:t>
            </a:r>
            <a:r>
              <a:rPr lang="en-GB" sz="1800" dirty="0" smtClean="0">
                <a:solidFill>
                  <a:schemeClr val="bg1">
                    <a:lumMod val="75000"/>
                  </a:schemeClr>
                </a:solidFill>
                <a:latin typeface="Calibri" panose="020F0502020204030204" pitchFamily="34" charset="0"/>
                <a:cs typeface="Calibri" panose="020F0502020204030204" pitchFamily="34" charset="0"/>
              </a:rPr>
              <a:t>GBD2013, </a:t>
            </a:r>
            <a:r>
              <a:rPr lang="en-GB" sz="1800" dirty="0">
                <a:solidFill>
                  <a:schemeClr val="bg1">
                    <a:lumMod val="75000"/>
                  </a:schemeClr>
                </a:solidFill>
                <a:latin typeface="Calibri" panose="020F0502020204030204" pitchFamily="34" charset="0"/>
                <a:cs typeface="Calibri" panose="020F0502020204030204" pitchFamily="34" charset="0"/>
              </a:rPr>
              <a:t>WHO)</a:t>
            </a:r>
          </a:p>
          <a:p>
            <a:pPr marL="617538" lvl="1" indent="0" defTabSz="1042988">
              <a:lnSpc>
                <a:spcPct val="80000"/>
              </a:lnSpc>
              <a:buClr>
                <a:srgbClr val="1D6FB3"/>
              </a:buClr>
              <a:buNone/>
            </a:pPr>
            <a:r>
              <a:rPr lang="en-GB" sz="2400" dirty="0">
                <a:solidFill>
                  <a:schemeClr val="bg1">
                    <a:lumMod val="75000"/>
                  </a:schemeClr>
                </a:solidFill>
                <a:latin typeface="Calibri" panose="020F0502020204030204" pitchFamily="34" charset="0"/>
                <a:cs typeface="Calibri" panose="020F0502020204030204" pitchFamily="34" charset="0"/>
              </a:rPr>
              <a:t>Nov   2016   </a:t>
            </a:r>
            <a:r>
              <a:rPr lang="en-GB" sz="2400" dirty="0" smtClean="0">
                <a:solidFill>
                  <a:schemeClr val="bg1">
                    <a:lumMod val="75000"/>
                  </a:schemeClr>
                </a:solidFill>
                <a:latin typeface="Calibri" panose="020F0502020204030204" pitchFamily="34" charset="0"/>
                <a:cs typeface="Calibri" panose="020F0502020204030204" pitchFamily="34" charset="0"/>
              </a:rPr>
              <a:t>Update </a:t>
            </a:r>
            <a:r>
              <a:rPr lang="en-GB" sz="2400" dirty="0">
                <a:solidFill>
                  <a:schemeClr val="bg1">
                    <a:lumMod val="75000"/>
                  </a:schemeClr>
                </a:solidFill>
                <a:latin typeface="Calibri" panose="020F0502020204030204" pitchFamily="34" charset="0"/>
                <a:cs typeface="Calibri" panose="020F0502020204030204" pitchFamily="34" charset="0"/>
              </a:rPr>
              <a:t>for 2000-2015  </a:t>
            </a:r>
            <a:r>
              <a:rPr lang="en-GB" sz="1800" dirty="0">
                <a:solidFill>
                  <a:schemeClr val="bg1">
                    <a:lumMod val="75000"/>
                  </a:schemeClr>
                </a:solidFill>
                <a:latin typeface="Calibri" panose="020F0502020204030204" pitchFamily="34" charset="0"/>
                <a:cs typeface="Calibri" panose="020F0502020204030204" pitchFamily="34" charset="0"/>
              </a:rPr>
              <a:t>(WHO, UN, GBD2013, VR data)</a:t>
            </a:r>
          </a:p>
          <a:p>
            <a:pPr marL="617538" lvl="1" indent="0" defTabSz="1042988">
              <a:lnSpc>
                <a:spcPct val="80000"/>
              </a:lnSpc>
              <a:buClr>
                <a:srgbClr val="1D6FB3"/>
              </a:buClr>
              <a:buNone/>
            </a:pPr>
            <a:endParaRPr lang="en-GB" sz="2400" dirty="0" smtClean="0">
              <a:solidFill>
                <a:schemeClr val="bg1">
                  <a:lumMod val="75000"/>
                </a:schemeClr>
              </a:solidFill>
              <a:latin typeface="Calibri" panose="020F0502020204030204" pitchFamily="34" charset="0"/>
              <a:cs typeface="Calibri" panose="020F0502020204030204" pitchFamily="34" charset="0"/>
            </a:endParaRPr>
          </a:p>
          <a:p>
            <a:pPr marL="88900" indent="0" defTabSz="1042988">
              <a:lnSpc>
                <a:spcPct val="80000"/>
              </a:lnSpc>
              <a:buClr>
                <a:srgbClr val="1D6FB3"/>
              </a:buClr>
              <a:buNone/>
            </a:pPr>
            <a:r>
              <a:rPr lang="en-GB" dirty="0" smtClean="0">
                <a:solidFill>
                  <a:schemeClr val="bg1">
                    <a:lumMod val="75000"/>
                  </a:schemeClr>
                </a:solidFill>
              </a:rPr>
              <a:t>   </a:t>
            </a:r>
          </a:p>
        </p:txBody>
      </p:sp>
    </p:spTree>
    <p:extLst>
      <p:ext uri="{BB962C8B-B14F-4D97-AF65-F5344CB8AC3E}">
        <p14:creationId xmlns:p14="http://schemas.microsoft.com/office/powerpoint/2010/main" val="105461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81000" y="0"/>
            <a:ext cx="8001000" cy="914400"/>
          </a:xfrm>
        </p:spPr>
        <p:txBody>
          <a:bodyPr/>
          <a:lstStyle/>
          <a:p>
            <a:pPr eaLnBrk="1" hangingPunct="1"/>
            <a:r>
              <a:rPr lang="en-US" sz="3200" dirty="0" smtClean="0"/>
              <a:t>WHO Global Health Estimates </a:t>
            </a:r>
            <a:r>
              <a:rPr lang="en-US" sz="2000" b="1" dirty="0" smtClean="0">
                <a:solidFill>
                  <a:schemeClr val="bg1">
                    <a:lumMod val="60000"/>
                    <a:lumOff val="40000"/>
                  </a:schemeClr>
                </a:solidFill>
              </a:rPr>
              <a:t>(www.who.int/evidence/bod)</a:t>
            </a:r>
          </a:p>
        </p:txBody>
      </p:sp>
      <p:sp>
        <p:nvSpPr>
          <p:cNvPr id="60418" name="Content Placeholder 2"/>
          <p:cNvSpPr>
            <a:spLocks noGrp="1"/>
          </p:cNvSpPr>
          <p:nvPr>
            <p:ph idx="1"/>
          </p:nvPr>
        </p:nvSpPr>
        <p:spPr>
          <a:xfrm>
            <a:off x="457200" y="914400"/>
            <a:ext cx="8382000" cy="4953000"/>
          </a:xfrm>
        </p:spPr>
        <p:txBody>
          <a:bodyPr/>
          <a:lstStyle/>
          <a:p>
            <a:pPr marL="457200" indent="-457200" eaLnBrk="1" hangingPunct="1">
              <a:spcAft>
                <a:spcPct val="25000"/>
              </a:spcAft>
              <a:buFont typeface="+mj-lt"/>
              <a:buAutoNum type="arabicPeriod"/>
            </a:pPr>
            <a:r>
              <a:rPr lang="en-US" sz="2100" b="1" dirty="0" smtClean="0">
                <a:cs typeface="Tahoma" pitchFamily="34" charset="0"/>
              </a:rPr>
              <a:t>Country/regional/global </a:t>
            </a:r>
            <a:r>
              <a:rPr lang="en-US" sz="2100" b="1" dirty="0" smtClean="0">
                <a:cs typeface="Tahoma" pitchFamily="34" charset="0"/>
              </a:rPr>
              <a:t>estimates for deaths by detailed cause list for years 2000 to </a:t>
            </a:r>
            <a:r>
              <a:rPr lang="en-US" sz="2100" b="1" dirty="0" smtClean="0">
                <a:cs typeface="Tahoma" pitchFamily="34" charset="0"/>
              </a:rPr>
              <a:t>2015 </a:t>
            </a:r>
            <a:r>
              <a:rPr lang="en-US" sz="2100" b="1" dirty="0" smtClean="0">
                <a:cs typeface="Tahoma" pitchFamily="34" charset="0"/>
              </a:rPr>
              <a:t>– </a:t>
            </a:r>
            <a:r>
              <a:rPr lang="en-US" sz="2100" b="1" dirty="0" smtClean="0">
                <a:cs typeface="Tahoma" pitchFamily="34" charset="0"/>
              </a:rPr>
              <a:t>to be released in November 2016</a:t>
            </a:r>
            <a:endParaRPr lang="en-US" sz="2100" b="1" dirty="0" smtClean="0">
              <a:cs typeface="Tahoma" pitchFamily="34" charset="0"/>
            </a:endParaRPr>
          </a:p>
          <a:p>
            <a:pPr marL="457200" indent="-457200" eaLnBrk="1" hangingPunct="1">
              <a:spcAft>
                <a:spcPct val="25000"/>
              </a:spcAft>
              <a:buFont typeface="+mj-lt"/>
              <a:buAutoNum type="arabicPeriod"/>
            </a:pPr>
            <a:r>
              <a:rPr lang="en-US" sz="2100" b="1" dirty="0" smtClean="0">
                <a:cs typeface="Tahoma" pitchFamily="34" charset="0"/>
                <a:sym typeface="Wingdings" pitchFamily="2" charset="2"/>
              </a:rPr>
              <a:t>UN </a:t>
            </a:r>
            <a:r>
              <a:rPr lang="en-US" sz="2100" b="1" dirty="0" smtClean="0">
                <a:cs typeface="Tahoma" pitchFamily="34" charset="0"/>
                <a:sym typeface="Wingdings" pitchFamily="2" charset="2"/>
              </a:rPr>
              <a:t>interagency envelopes (child mortality, all cause mortality)</a:t>
            </a:r>
          </a:p>
          <a:p>
            <a:pPr marL="457200" indent="-457200" eaLnBrk="1" hangingPunct="1">
              <a:spcAft>
                <a:spcPct val="25000"/>
              </a:spcAft>
              <a:buFont typeface="+mj-lt"/>
              <a:buAutoNum type="arabicPeriod"/>
            </a:pPr>
            <a:r>
              <a:rPr lang="en-US" sz="2100" b="1" dirty="0" smtClean="0">
                <a:cs typeface="Tahoma" pitchFamily="34" charset="0"/>
                <a:sym typeface="Wingdings" pitchFamily="2" charset="2"/>
              </a:rPr>
              <a:t>WHO </a:t>
            </a:r>
            <a:r>
              <a:rPr lang="en-US" sz="2100" b="1" dirty="0" smtClean="0">
                <a:cs typeface="Tahoma" pitchFamily="34" charset="0"/>
                <a:sym typeface="Wingdings" pitchFamily="2" charset="2"/>
              </a:rPr>
              <a:t>estimates </a:t>
            </a:r>
            <a:r>
              <a:rPr lang="en-US" sz="2100" b="1" dirty="0" smtClean="0">
                <a:cs typeface="Tahoma" pitchFamily="34" charset="0"/>
                <a:sym typeface="Wingdings" pitchFamily="2" charset="2"/>
              </a:rPr>
              <a:t>for specific causes (child causes, HIV, TB, malaria, maternal, cancers, road injury, suicide, homicide </a:t>
            </a:r>
            <a:r>
              <a:rPr lang="en-US" sz="2100" b="1" dirty="0" err="1" smtClean="0">
                <a:cs typeface="Tahoma" pitchFamily="34" charset="0"/>
                <a:sym typeface="Wingdings" pitchFamily="2" charset="2"/>
              </a:rPr>
              <a:t>etc</a:t>
            </a:r>
            <a:r>
              <a:rPr lang="en-US" sz="2100" b="1" dirty="0" smtClean="0">
                <a:cs typeface="Tahoma" pitchFamily="34" charset="0"/>
                <a:sym typeface="Wingdings" pitchFamily="2" charset="2"/>
              </a:rPr>
              <a:t>) – increasing focus on SDG mortality indicators</a:t>
            </a:r>
            <a:endParaRPr lang="en-US" sz="2100" b="1" dirty="0" smtClean="0">
              <a:cs typeface="Tahoma" pitchFamily="34" charset="0"/>
              <a:sym typeface="Wingdings" pitchFamily="2" charset="2"/>
            </a:endParaRPr>
          </a:p>
          <a:p>
            <a:pPr marL="457200" indent="-457200" eaLnBrk="1" hangingPunct="1">
              <a:spcAft>
                <a:spcPct val="25000"/>
              </a:spcAft>
              <a:buFont typeface="+mj-lt"/>
              <a:buAutoNum type="arabicPeriod"/>
            </a:pPr>
            <a:r>
              <a:rPr lang="en-US" sz="2100" b="1" dirty="0" smtClean="0">
                <a:cs typeface="Tahoma" pitchFamily="34" charset="0"/>
                <a:sym typeface="Wingdings" pitchFamily="2" charset="2"/>
              </a:rPr>
              <a:t>WHO estimates for other causes for countries with useable death registration data</a:t>
            </a:r>
          </a:p>
          <a:p>
            <a:pPr marL="457200" indent="-457200" eaLnBrk="1" hangingPunct="1">
              <a:spcAft>
                <a:spcPct val="25000"/>
              </a:spcAft>
              <a:buFont typeface="+mj-lt"/>
              <a:buAutoNum type="arabicPeriod"/>
            </a:pPr>
            <a:r>
              <a:rPr lang="en-US" sz="2100" b="1" dirty="0" smtClean="0">
                <a:cs typeface="Tahoma" pitchFamily="34" charset="0"/>
              </a:rPr>
              <a:t>Use of IHME analyses for other causes for non-VR countries – as well as WHO analyses for selected causes</a:t>
            </a:r>
          </a:p>
          <a:p>
            <a:pPr marL="457200" indent="-457200" eaLnBrk="1" hangingPunct="1">
              <a:spcAft>
                <a:spcPct val="25000"/>
              </a:spcAft>
              <a:buFont typeface="+mj-lt"/>
              <a:buAutoNum type="arabicPeriod"/>
            </a:pPr>
            <a:r>
              <a:rPr lang="en-US" sz="2100" b="1" dirty="0" smtClean="0">
                <a:cs typeface="Tahoma" pitchFamily="34" charset="0"/>
              </a:rPr>
              <a:t>IHME analyses for YLD – with some revisions</a:t>
            </a:r>
          </a:p>
          <a:p>
            <a:pPr marL="514350" indent="-514350" eaLnBrk="1" hangingPunct="1">
              <a:spcAft>
                <a:spcPct val="25000"/>
              </a:spcAft>
              <a:buFontTx/>
              <a:buAutoNum type="arabicPeriod" startAt="2"/>
            </a:pPr>
            <a:endParaRPr lang="en-US" sz="2100" b="1" dirty="0" smtClean="0">
              <a:cs typeface="Tahoma" pitchFamily="34" charset="0"/>
            </a:endParaRPr>
          </a:p>
          <a:p>
            <a:pPr marL="514350" indent="-514350" eaLnBrk="1" hangingPunct="1">
              <a:spcAft>
                <a:spcPct val="25000"/>
              </a:spcAft>
              <a:buFontTx/>
              <a:buAutoNum type="arabicPeriod" startAt="2"/>
            </a:pPr>
            <a:endParaRPr lang="en-US" sz="2100" b="1" dirty="0" smtClean="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NEW SLIDES FROM SONBOL - Template - Disease Control">
  <a:themeElements>
    <a:clrScheme name="2_NEW SLIDES FROM SONBOL - Template - Disease Contro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fontScheme name="2_NEW SLIDES FROM SONBOL - Template - Disease Contr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en-US" sz="20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en-US" sz="20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2_NEW SLIDES FROM SONBOL - Template - Disease Contro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2_NEW SLIDES FROM SONBOL - Template - Disease Contro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2_NEW SLIDES FROM SONBOL - Template - Disease Contro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2_NEW SLIDES FROM SONBOL - Template - Disease Contro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2_NEW SLIDES FROM SONBOL - Template - Disease Contro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2_NEW SLIDES FROM SONBOL - Template - Disease Contro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2_NEW SLIDES FROM SONBOL - Template - Disease Contro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2_NEW SLIDES FROM SONBOL - Template - Disease Contro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who</Template>
  <TotalTime>6152</TotalTime>
  <Words>1298</Words>
  <Application>Microsoft Office PowerPoint</Application>
  <PresentationFormat>On-screen Show (4:3)</PresentationFormat>
  <Paragraphs>169</Paragraphs>
  <Slides>17</Slides>
  <Notes>13</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2_NEW SLIDES FROM SONBOL - Template - Disease Control</vt:lpstr>
      <vt:lpstr>who</vt:lpstr>
      <vt:lpstr>1_master</vt:lpstr>
      <vt:lpstr>2_master</vt:lpstr>
      <vt:lpstr>master</vt:lpstr>
      <vt:lpstr>7_master</vt:lpstr>
      <vt:lpstr>PowerPoint Presentation</vt:lpstr>
      <vt:lpstr>Abbreviated GBD history (1)</vt:lpstr>
      <vt:lpstr>Abbreviated GBD history (2)</vt:lpstr>
      <vt:lpstr>PowerPoint Presentation</vt:lpstr>
      <vt:lpstr>National Burden of Disease (NBD) Toolkit </vt:lpstr>
      <vt:lpstr>PowerPoint Presentation</vt:lpstr>
      <vt:lpstr>Global projections for selected causes,  2004 to 2030</vt:lpstr>
      <vt:lpstr>PowerPoint Presentation</vt:lpstr>
      <vt:lpstr>WHO Global Health Estimates (www.who.int/evidence/bod)</vt:lpstr>
      <vt:lpstr>Clearance of new health statistics</vt:lpstr>
      <vt:lpstr>Guidelines for Accurate and Transparent Health Estimates Reporting (GATHER)</vt:lpstr>
      <vt:lpstr>PowerPoint Presentation</vt:lpstr>
      <vt:lpstr>PowerPoint Presentation</vt:lpstr>
      <vt:lpstr>PowerPoint Presentation</vt:lpstr>
      <vt:lpstr>SDG 3: Ensure healthy lives and promote well-being for all at all ages</vt:lpstr>
      <vt:lpstr>Reporting on the health SDGs   – still largely uncharted territory</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stevensg</dc:creator>
  <cp:lastModifiedBy>MATHERS, Colin Douglas</cp:lastModifiedBy>
  <cp:revision>170</cp:revision>
  <dcterms:created xsi:type="dcterms:W3CDTF">2009-05-21T12:54:45Z</dcterms:created>
  <dcterms:modified xsi:type="dcterms:W3CDTF">2016-09-15T08:04:50Z</dcterms:modified>
</cp:coreProperties>
</file>