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9" r:id="rId3"/>
    <p:sldId id="267" r:id="rId4"/>
    <p:sldId id="269" r:id="rId5"/>
    <p:sldId id="270" r:id="rId6"/>
    <p:sldId id="271" r:id="rId7"/>
    <p:sldId id="272" r:id="rId8"/>
    <p:sldId id="275" r:id="rId9"/>
    <p:sldId id="257" r:id="rId10"/>
    <p:sldId id="260" r:id="rId11"/>
    <p:sldId id="261" r:id="rId12"/>
    <p:sldId id="262" r:id="rId13"/>
    <p:sldId id="263" r:id="rId14"/>
    <p:sldId id="264" r:id="rId15"/>
    <p:sldId id="265" r:id="rId16"/>
    <p:sldId id="276" r:id="rId17"/>
    <p:sldId id="277" r:id="rId18"/>
    <p:sldId id="278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BB3A-BAA0-1846-8BCF-6AE39B348F81}" type="datetimeFigureOut">
              <a:rPr lang="en-US" smtClean="0"/>
              <a:t>15/09/2016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A631-2124-5F43-A9DE-F48CC1FAC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6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BB3A-BAA0-1846-8BCF-6AE39B348F81}" type="datetimeFigureOut">
              <a:rPr lang="en-US" smtClean="0"/>
              <a:t>15/09/2016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A631-2124-5F43-A9DE-F48CC1FAC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4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BB3A-BAA0-1846-8BCF-6AE39B348F81}" type="datetimeFigureOut">
              <a:rPr lang="en-US" smtClean="0"/>
              <a:t>15/09/2016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A631-2124-5F43-A9DE-F48CC1FAC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4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BB3A-BAA0-1846-8BCF-6AE39B348F81}" type="datetimeFigureOut">
              <a:rPr lang="en-US" smtClean="0"/>
              <a:t>15/09/2016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A631-2124-5F43-A9DE-F48CC1FAC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7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BB3A-BAA0-1846-8BCF-6AE39B348F81}" type="datetimeFigureOut">
              <a:rPr lang="en-US" smtClean="0"/>
              <a:t>15/09/2016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A631-2124-5F43-A9DE-F48CC1FAC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5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BB3A-BAA0-1846-8BCF-6AE39B348F81}" type="datetimeFigureOut">
              <a:rPr lang="en-US" smtClean="0"/>
              <a:t>15/09/2016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A631-2124-5F43-A9DE-F48CC1FAC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BB3A-BAA0-1846-8BCF-6AE39B348F81}" type="datetimeFigureOut">
              <a:rPr lang="en-US" smtClean="0"/>
              <a:t>15/09/2016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A631-2124-5F43-A9DE-F48CC1FAC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8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BB3A-BAA0-1846-8BCF-6AE39B348F81}" type="datetimeFigureOut">
              <a:rPr lang="en-US" smtClean="0"/>
              <a:t>15/09/2016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A631-2124-5F43-A9DE-F48CC1FAC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BB3A-BAA0-1846-8BCF-6AE39B348F81}" type="datetimeFigureOut">
              <a:rPr lang="en-US" smtClean="0"/>
              <a:t>15/09/2016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A631-2124-5F43-A9DE-F48CC1FAC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2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BB3A-BAA0-1846-8BCF-6AE39B348F81}" type="datetimeFigureOut">
              <a:rPr lang="en-US" smtClean="0"/>
              <a:t>15/09/2016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A631-2124-5F43-A9DE-F48CC1FAC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7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BB3A-BAA0-1846-8BCF-6AE39B348F81}" type="datetimeFigureOut">
              <a:rPr lang="en-US" smtClean="0"/>
              <a:t>15/09/2016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9A631-2124-5F43-A9DE-F48CC1FAC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4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5BB3A-BAA0-1846-8BCF-6AE39B348F81}" type="datetimeFigureOut">
              <a:rPr lang="en-US" smtClean="0"/>
              <a:t>15/09/2016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9A631-2124-5F43-A9DE-F48CC1FAC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2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762" y="2130425"/>
            <a:ext cx="8572162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GATHER reporting guidelines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765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Harry Campbell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Edinburgh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000090"/>
                </a:solidFill>
              </a:rPr>
              <a:t>Harry.Campbell@ed.ac.uk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58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uidelines for </a:t>
            </a:r>
            <a:r>
              <a:rPr lang="en-US" sz="3200" u="sng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FF0000"/>
                </a:solidFill>
              </a:rPr>
              <a:t>ccurate and </a:t>
            </a:r>
            <a:r>
              <a:rPr lang="en-US" sz="3200" u="sng" dirty="0" smtClean="0">
                <a:solidFill>
                  <a:srgbClr val="FF0000"/>
                </a:solidFill>
              </a:rPr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ransparent </a:t>
            </a:r>
            <a:r>
              <a:rPr lang="en-US" sz="3200" u="sng" dirty="0" smtClean="0">
                <a:solidFill>
                  <a:srgbClr val="FF0000"/>
                </a:solidFill>
              </a:rPr>
              <a:t>H</a:t>
            </a:r>
            <a:r>
              <a:rPr lang="en-US" sz="3200" dirty="0" smtClean="0">
                <a:solidFill>
                  <a:srgbClr val="FF0000"/>
                </a:solidFill>
              </a:rPr>
              <a:t>ealth </a:t>
            </a:r>
            <a:r>
              <a:rPr lang="en-US" sz="3200" u="sng" dirty="0" smtClean="0">
                <a:solidFill>
                  <a:srgbClr val="FF0000"/>
                </a:solidFill>
              </a:rPr>
              <a:t>E</a:t>
            </a:r>
            <a:r>
              <a:rPr lang="en-US" sz="3200" dirty="0" smtClean="0">
                <a:solidFill>
                  <a:srgbClr val="FF0000"/>
                </a:solidFill>
              </a:rPr>
              <a:t>stimates </a:t>
            </a:r>
            <a:r>
              <a:rPr lang="en-US" sz="3200" u="sng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eporting: the GATHER statement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GATHER Working Group to define and promote good practice in reporting of global health estimates</a:t>
            </a:r>
          </a:p>
          <a:p>
            <a:r>
              <a:rPr lang="en-US" dirty="0" smtClean="0"/>
              <a:t>Generated list of possible reporting items</a:t>
            </a:r>
          </a:p>
          <a:p>
            <a:r>
              <a:rPr lang="en-US" dirty="0" smtClean="0"/>
              <a:t>118 responses to survey on this list</a:t>
            </a:r>
          </a:p>
          <a:p>
            <a:r>
              <a:rPr lang="en-US" dirty="0" smtClean="0"/>
              <a:t>Consensus meeting to develop guidelines</a:t>
            </a:r>
          </a:p>
          <a:p>
            <a:r>
              <a:rPr lang="en-US" dirty="0" smtClean="0"/>
              <a:t>Further consultation with LMIC (130 country focal points for WHO mortality estimates)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uidelines for </a:t>
            </a:r>
            <a:r>
              <a:rPr lang="en-US" sz="3200" u="sng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FF0000"/>
                </a:solidFill>
              </a:rPr>
              <a:t>ccurate and </a:t>
            </a:r>
            <a:r>
              <a:rPr lang="en-US" sz="3200" u="sng" dirty="0" smtClean="0">
                <a:solidFill>
                  <a:srgbClr val="FF0000"/>
                </a:solidFill>
              </a:rPr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ransparent </a:t>
            </a:r>
            <a:r>
              <a:rPr lang="en-US" sz="3200" u="sng" dirty="0" smtClean="0">
                <a:solidFill>
                  <a:srgbClr val="FF0000"/>
                </a:solidFill>
              </a:rPr>
              <a:t>H</a:t>
            </a:r>
            <a:r>
              <a:rPr lang="en-US" sz="3200" dirty="0" smtClean="0">
                <a:solidFill>
                  <a:srgbClr val="FF0000"/>
                </a:solidFill>
              </a:rPr>
              <a:t>ealth </a:t>
            </a:r>
            <a:r>
              <a:rPr lang="en-US" sz="3200" u="sng" dirty="0" smtClean="0">
                <a:solidFill>
                  <a:srgbClr val="FF0000"/>
                </a:solidFill>
              </a:rPr>
              <a:t>E</a:t>
            </a:r>
            <a:r>
              <a:rPr lang="en-US" sz="3200" dirty="0" smtClean="0">
                <a:solidFill>
                  <a:srgbClr val="FF0000"/>
                </a:solidFill>
              </a:rPr>
              <a:t>stimates </a:t>
            </a:r>
            <a:r>
              <a:rPr lang="en-US" sz="3200" u="sng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eporting: the GATHER statement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69" y="1600200"/>
            <a:ext cx="847033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 smtClean="0"/>
              <a:t>Objectives and Funding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Define the populations, health indicators and time periods in the estimate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State the sources of funding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0091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9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uidelines for </a:t>
            </a:r>
            <a:r>
              <a:rPr lang="en-US" sz="3200" u="sng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FF0000"/>
                </a:solidFill>
              </a:rPr>
              <a:t>ccurate and </a:t>
            </a:r>
            <a:r>
              <a:rPr lang="en-US" sz="3200" u="sng" dirty="0" smtClean="0">
                <a:solidFill>
                  <a:srgbClr val="FF0000"/>
                </a:solidFill>
              </a:rPr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ransparent </a:t>
            </a:r>
            <a:r>
              <a:rPr lang="en-US" sz="3200" u="sng" dirty="0" smtClean="0">
                <a:solidFill>
                  <a:srgbClr val="FF0000"/>
                </a:solidFill>
              </a:rPr>
              <a:t>H</a:t>
            </a:r>
            <a:r>
              <a:rPr lang="en-US" sz="3200" dirty="0" smtClean="0">
                <a:solidFill>
                  <a:srgbClr val="FF0000"/>
                </a:solidFill>
              </a:rPr>
              <a:t>ealth </a:t>
            </a:r>
            <a:r>
              <a:rPr lang="en-US" sz="3200" u="sng" dirty="0" smtClean="0">
                <a:solidFill>
                  <a:srgbClr val="FF0000"/>
                </a:solidFill>
              </a:rPr>
              <a:t>E</a:t>
            </a:r>
            <a:r>
              <a:rPr lang="en-US" sz="3200" dirty="0" smtClean="0">
                <a:solidFill>
                  <a:srgbClr val="FF0000"/>
                </a:solidFill>
              </a:rPr>
              <a:t>stimates </a:t>
            </a:r>
            <a:r>
              <a:rPr lang="en-US" sz="3200" u="sng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eporting: the GATHER statement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99" y="1157894"/>
            <a:ext cx="8615455" cy="49682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Data Inputs (that are used in the estimate)</a:t>
            </a:r>
          </a:p>
          <a:p>
            <a:pPr marL="0" indent="0">
              <a:buNone/>
            </a:pPr>
            <a:r>
              <a:rPr lang="en-US" dirty="0" smtClean="0"/>
              <a:t>3. Describe how data identified and accessed</a:t>
            </a:r>
          </a:p>
          <a:p>
            <a:pPr marL="0" indent="0">
              <a:buNone/>
            </a:pPr>
            <a:r>
              <a:rPr lang="en-US" dirty="0" smtClean="0"/>
              <a:t>4. Specify inclusion and exclusion criteria (and all ad-hoc exclusions)</a:t>
            </a:r>
          </a:p>
          <a:p>
            <a:pPr marL="0" indent="0">
              <a:buNone/>
            </a:pPr>
            <a:r>
              <a:rPr lang="en-US" dirty="0" smtClean="0"/>
              <a:t>5. Details of data sources and main characteristics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Contact points, populations, data collection methods, years of data collection, age and sex range, diagnostic criteria, measurement method, sample size</a:t>
            </a:r>
          </a:p>
          <a:p>
            <a:pPr marL="0" indent="0">
              <a:buNone/>
            </a:pPr>
            <a:r>
              <a:rPr lang="en-US" dirty="0" smtClean="0"/>
              <a:t>6. Identify categories of data with biases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2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2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uidelines for </a:t>
            </a:r>
            <a:r>
              <a:rPr lang="en-US" sz="3200" u="sng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FF0000"/>
                </a:solidFill>
              </a:rPr>
              <a:t>ccurate and </a:t>
            </a:r>
            <a:r>
              <a:rPr lang="en-US" sz="3200" u="sng" dirty="0" smtClean="0">
                <a:solidFill>
                  <a:srgbClr val="FF0000"/>
                </a:solidFill>
              </a:rPr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ransparent </a:t>
            </a:r>
            <a:r>
              <a:rPr lang="en-US" sz="3200" u="sng" dirty="0" smtClean="0">
                <a:solidFill>
                  <a:srgbClr val="FF0000"/>
                </a:solidFill>
              </a:rPr>
              <a:t>H</a:t>
            </a:r>
            <a:r>
              <a:rPr lang="en-US" sz="3200" dirty="0" smtClean="0">
                <a:solidFill>
                  <a:srgbClr val="FF0000"/>
                </a:solidFill>
              </a:rPr>
              <a:t>ealth </a:t>
            </a:r>
            <a:r>
              <a:rPr lang="en-US" sz="3200" u="sng" dirty="0" smtClean="0">
                <a:solidFill>
                  <a:srgbClr val="FF0000"/>
                </a:solidFill>
              </a:rPr>
              <a:t>E</a:t>
            </a:r>
            <a:r>
              <a:rPr lang="en-US" sz="3200" dirty="0" smtClean="0">
                <a:solidFill>
                  <a:srgbClr val="FF0000"/>
                </a:solidFill>
              </a:rPr>
              <a:t>stimates </a:t>
            </a:r>
            <a:r>
              <a:rPr lang="en-US" sz="3200" u="sng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eporting: the GATHER statement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2324"/>
            <a:ext cx="8229600" cy="4953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 smtClean="0"/>
              <a:t>Data Inputs (that are not generated in the study)</a:t>
            </a:r>
          </a:p>
          <a:p>
            <a:pPr marL="0" indent="0">
              <a:buNone/>
            </a:pPr>
            <a:r>
              <a:rPr lang="en-US" sz="3600" dirty="0" smtClean="0"/>
              <a:t>7. Describe and give sources of other data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u="sng" dirty="0" smtClean="0"/>
              <a:t>For all data</a:t>
            </a:r>
          </a:p>
          <a:p>
            <a:pPr marL="0" indent="0">
              <a:buNone/>
            </a:pPr>
            <a:r>
              <a:rPr lang="en-US" sz="3600" dirty="0" smtClean="0"/>
              <a:t>8. Provide all data/ meta-data in an extractable file format (or give details of group holding the rights to the data)</a:t>
            </a:r>
          </a:p>
        </p:txBody>
      </p:sp>
    </p:spTree>
    <p:extLst>
      <p:ext uri="{BB962C8B-B14F-4D97-AF65-F5344CB8AC3E}">
        <p14:creationId xmlns:p14="http://schemas.microsoft.com/office/powerpoint/2010/main" val="2398616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uidelines for </a:t>
            </a:r>
            <a:r>
              <a:rPr lang="en-US" sz="3200" u="sng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FF0000"/>
                </a:solidFill>
              </a:rPr>
              <a:t>ccurate and </a:t>
            </a:r>
            <a:r>
              <a:rPr lang="en-US" sz="3200" u="sng" dirty="0" smtClean="0">
                <a:solidFill>
                  <a:srgbClr val="FF0000"/>
                </a:solidFill>
              </a:rPr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ransparent </a:t>
            </a:r>
            <a:r>
              <a:rPr lang="en-US" sz="3200" u="sng" dirty="0" smtClean="0">
                <a:solidFill>
                  <a:srgbClr val="FF0000"/>
                </a:solidFill>
              </a:rPr>
              <a:t>H</a:t>
            </a:r>
            <a:r>
              <a:rPr lang="en-US" sz="3200" dirty="0" smtClean="0">
                <a:solidFill>
                  <a:srgbClr val="FF0000"/>
                </a:solidFill>
              </a:rPr>
              <a:t>ealth </a:t>
            </a:r>
            <a:r>
              <a:rPr lang="en-US" sz="3200" u="sng" dirty="0" smtClean="0">
                <a:solidFill>
                  <a:srgbClr val="FF0000"/>
                </a:solidFill>
              </a:rPr>
              <a:t>E</a:t>
            </a:r>
            <a:r>
              <a:rPr lang="en-US" sz="3200" dirty="0" smtClean="0">
                <a:solidFill>
                  <a:srgbClr val="FF0000"/>
                </a:solidFill>
              </a:rPr>
              <a:t>stimates </a:t>
            </a:r>
            <a:r>
              <a:rPr lang="en-US" sz="3200" u="sng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eporting: the GATHER statement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05" y="1143000"/>
            <a:ext cx="8774199" cy="55670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u="sng" dirty="0" smtClean="0"/>
              <a:t>Data analysis</a:t>
            </a:r>
          </a:p>
          <a:p>
            <a:pPr marL="0" indent="0">
              <a:buNone/>
            </a:pPr>
            <a:r>
              <a:rPr lang="en-US" sz="2800" dirty="0" smtClean="0"/>
              <a:t>9. Provide conceptual overview of the analysis</a:t>
            </a:r>
          </a:p>
          <a:p>
            <a:pPr marL="0" indent="0">
              <a:buNone/>
            </a:pPr>
            <a:r>
              <a:rPr lang="en-US" sz="2800" dirty="0" smtClean="0"/>
              <a:t>10. Provide detailed description of all steps in data analysis</a:t>
            </a:r>
          </a:p>
          <a:p>
            <a:pPr lvl="1"/>
            <a:r>
              <a:rPr lang="en-US" sz="2400" dirty="0" smtClean="0">
                <a:solidFill>
                  <a:srgbClr val="000090"/>
                </a:solidFill>
              </a:rPr>
              <a:t>Cleaning, pre-processing, adjustments, weightings, models</a:t>
            </a:r>
          </a:p>
          <a:p>
            <a:pPr marL="514350" indent="-514350">
              <a:buAutoNum type="arabicPeriod" startAt="11"/>
            </a:pPr>
            <a:r>
              <a:rPr lang="en-US" sz="2800" dirty="0" smtClean="0"/>
              <a:t>Describe how models evaluated and final model selected</a:t>
            </a:r>
            <a:endParaRPr lang="en-US" sz="2800" dirty="0"/>
          </a:p>
          <a:p>
            <a:pPr marL="514350" indent="-514350">
              <a:buAutoNum type="arabicPeriod" startAt="11"/>
            </a:pPr>
            <a:r>
              <a:rPr lang="en-US" sz="2800" dirty="0" smtClean="0"/>
              <a:t>Provide evaluation of model performance, including any sensitivity analysis</a:t>
            </a:r>
          </a:p>
          <a:p>
            <a:pPr marL="514350" indent="-514350">
              <a:buAutoNum type="arabicPeriod" startAt="11"/>
            </a:pPr>
            <a:r>
              <a:rPr lang="en-US" sz="2800" dirty="0" smtClean="0"/>
              <a:t>Describe sources of uncertainty and methods for calculating uncertainty intervals</a:t>
            </a:r>
          </a:p>
          <a:p>
            <a:pPr marL="514350" indent="-514350">
              <a:buAutoNum type="arabicPeriod" startAt="11"/>
            </a:pPr>
            <a:r>
              <a:rPr lang="en-US" sz="2800" dirty="0" smtClean="0"/>
              <a:t>Describe how source code for analyses can be accessed </a:t>
            </a:r>
          </a:p>
        </p:txBody>
      </p:sp>
    </p:spTree>
    <p:extLst>
      <p:ext uri="{BB962C8B-B14F-4D97-AF65-F5344CB8AC3E}">
        <p14:creationId xmlns:p14="http://schemas.microsoft.com/office/powerpoint/2010/main" val="1659046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23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uidelines for </a:t>
            </a:r>
            <a:r>
              <a:rPr lang="en-US" sz="3200" u="sng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FF0000"/>
                </a:solidFill>
              </a:rPr>
              <a:t>ccurate and </a:t>
            </a:r>
            <a:r>
              <a:rPr lang="en-US" sz="3200" u="sng" dirty="0" smtClean="0">
                <a:solidFill>
                  <a:srgbClr val="FF0000"/>
                </a:solidFill>
              </a:rPr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ransparent </a:t>
            </a:r>
            <a:r>
              <a:rPr lang="en-US" sz="3200" u="sng" dirty="0" smtClean="0">
                <a:solidFill>
                  <a:srgbClr val="FF0000"/>
                </a:solidFill>
              </a:rPr>
              <a:t>H</a:t>
            </a:r>
            <a:r>
              <a:rPr lang="en-US" sz="3200" dirty="0" smtClean="0">
                <a:solidFill>
                  <a:srgbClr val="FF0000"/>
                </a:solidFill>
              </a:rPr>
              <a:t>ealth </a:t>
            </a:r>
            <a:r>
              <a:rPr lang="en-US" sz="3200" u="sng" dirty="0" smtClean="0">
                <a:solidFill>
                  <a:srgbClr val="FF0000"/>
                </a:solidFill>
              </a:rPr>
              <a:t>E</a:t>
            </a:r>
            <a:r>
              <a:rPr lang="en-US" sz="3200" dirty="0" smtClean="0">
                <a:solidFill>
                  <a:srgbClr val="FF0000"/>
                </a:solidFill>
              </a:rPr>
              <a:t>stimates </a:t>
            </a:r>
            <a:r>
              <a:rPr lang="en-US" sz="3200" u="sng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eporting: the GATHER statement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05" y="1298728"/>
            <a:ext cx="8774199" cy="4827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u="sng" dirty="0" smtClean="0"/>
              <a:t>Results and Discussion</a:t>
            </a:r>
          </a:p>
          <a:p>
            <a:pPr marL="0" indent="0">
              <a:buNone/>
            </a:pPr>
            <a:r>
              <a:rPr lang="en-US" sz="3600" dirty="0" smtClean="0"/>
              <a:t>15. Provide published results in an extractable file format</a:t>
            </a:r>
          </a:p>
          <a:p>
            <a:pPr marL="0" indent="0">
              <a:buNone/>
            </a:pPr>
            <a:r>
              <a:rPr lang="en-US" sz="3600" dirty="0" smtClean="0"/>
              <a:t>16. Report uncertainty intervals</a:t>
            </a:r>
          </a:p>
          <a:p>
            <a:pPr marL="0" indent="0">
              <a:buNone/>
            </a:pPr>
            <a:r>
              <a:rPr lang="en-US" sz="3600" dirty="0" smtClean="0"/>
              <a:t>17. Interpret results in the light of previous estimates and explain reasons for changes </a:t>
            </a:r>
          </a:p>
          <a:p>
            <a:pPr marL="0" indent="0">
              <a:buNone/>
            </a:pPr>
            <a:r>
              <a:rPr lang="en-US" sz="3600" dirty="0" smtClean="0"/>
              <a:t>18. Discuss limitations of the estimate, including data limitations and model assumptions</a:t>
            </a:r>
          </a:p>
        </p:txBody>
      </p:sp>
    </p:spTree>
    <p:extLst>
      <p:ext uri="{BB962C8B-B14F-4D97-AF65-F5344CB8AC3E}">
        <p14:creationId xmlns:p14="http://schemas.microsoft.com/office/powerpoint/2010/main" val="2532598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www.gather-statement.org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2332" b="2332"/>
          <a:stretch>
            <a:fillRect/>
          </a:stretch>
        </p:blipFill>
        <p:spPr>
          <a:xfrm>
            <a:off x="103888" y="1600200"/>
            <a:ext cx="9002732" cy="4951156"/>
          </a:xfrm>
        </p:spPr>
      </p:pic>
    </p:spTree>
    <p:extLst>
      <p:ext uri="{BB962C8B-B14F-4D97-AF65-F5344CB8AC3E}">
        <p14:creationId xmlns:p14="http://schemas.microsoft.com/office/powerpoint/2010/main" val="583603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uidelines for </a:t>
            </a:r>
            <a:r>
              <a:rPr lang="en-US" sz="3200" u="sng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FF0000"/>
                </a:solidFill>
              </a:rPr>
              <a:t>ccurate and </a:t>
            </a:r>
            <a:r>
              <a:rPr lang="en-US" sz="3200" u="sng" dirty="0" smtClean="0">
                <a:solidFill>
                  <a:srgbClr val="FF0000"/>
                </a:solidFill>
              </a:rPr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ransparent </a:t>
            </a:r>
            <a:r>
              <a:rPr lang="en-US" sz="3200" u="sng" dirty="0" smtClean="0">
                <a:solidFill>
                  <a:srgbClr val="FF0000"/>
                </a:solidFill>
              </a:rPr>
              <a:t>H</a:t>
            </a:r>
            <a:r>
              <a:rPr lang="en-US" sz="3200" dirty="0" smtClean="0">
                <a:solidFill>
                  <a:srgbClr val="FF0000"/>
                </a:solidFill>
              </a:rPr>
              <a:t>ealth </a:t>
            </a:r>
            <a:r>
              <a:rPr lang="en-US" sz="3200" u="sng" dirty="0" smtClean="0">
                <a:solidFill>
                  <a:srgbClr val="FF0000"/>
                </a:solidFill>
              </a:rPr>
              <a:t>E</a:t>
            </a:r>
            <a:r>
              <a:rPr lang="en-US" sz="3200" dirty="0" smtClean="0">
                <a:solidFill>
                  <a:srgbClr val="FF0000"/>
                </a:solidFill>
              </a:rPr>
              <a:t>stimates </a:t>
            </a:r>
            <a:r>
              <a:rPr lang="en-US" sz="3200" u="sng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eporting: the GATHER statement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05" y="1255436"/>
            <a:ext cx="8774199" cy="4870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 smtClean="0"/>
              <a:t>GATHER website </a:t>
            </a:r>
            <a:r>
              <a:rPr lang="en-US" u="sng" dirty="0" smtClean="0">
                <a:solidFill>
                  <a:srgbClr val="000090"/>
                </a:solidFill>
              </a:rPr>
              <a:t>[</a:t>
            </a:r>
            <a:r>
              <a:rPr lang="en-US" u="sng" dirty="0" err="1" smtClean="0">
                <a:solidFill>
                  <a:srgbClr val="000090"/>
                </a:solidFill>
              </a:rPr>
              <a:t>www.gather-statement.org</a:t>
            </a:r>
            <a:r>
              <a:rPr lang="en-US" u="sng" dirty="0" smtClean="0">
                <a:solidFill>
                  <a:srgbClr val="000090"/>
                </a:solidFill>
              </a:rPr>
              <a:t>]</a:t>
            </a:r>
          </a:p>
          <a:p>
            <a:r>
              <a:rPr lang="en-US" dirty="0" smtClean="0"/>
              <a:t>Electronic version of 18 item checklist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Minimum essential reporting items</a:t>
            </a:r>
          </a:p>
          <a:p>
            <a:r>
              <a:rPr lang="en-US" dirty="0" smtClean="0"/>
              <a:t>More detailed explanation of requirements for reporting</a:t>
            </a:r>
          </a:p>
          <a:p>
            <a:r>
              <a:rPr lang="en-US" dirty="0" smtClean="0"/>
              <a:t>Examples of good reporting</a:t>
            </a:r>
          </a:p>
          <a:p>
            <a:r>
              <a:rPr lang="en-US" dirty="0" smtClean="0"/>
              <a:t>Authors expected to make use of online appendices to provide full details and data</a:t>
            </a:r>
          </a:p>
        </p:txBody>
      </p:sp>
    </p:spTree>
    <p:extLst>
      <p:ext uri="{BB962C8B-B14F-4D97-AF65-F5344CB8AC3E}">
        <p14:creationId xmlns:p14="http://schemas.microsoft.com/office/powerpoint/2010/main" val="258637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76" t="9179" r="7300" b="6226"/>
          <a:stretch/>
        </p:blipFill>
        <p:spPr>
          <a:xfrm>
            <a:off x="1613975" y="274638"/>
            <a:ext cx="5914489" cy="6421021"/>
          </a:xfrm>
        </p:spPr>
      </p:pic>
    </p:spTree>
    <p:extLst>
      <p:ext uri="{BB962C8B-B14F-4D97-AF65-F5344CB8AC3E}">
        <p14:creationId xmlns:p14="http://schemas.microsoft.com/office/powerpoint/2010/main" val="2464442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uidelines for </a:t>
            </a:r>
            <a:r>
              <a:rPr lang="en-US" sz="3200" u="sng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FF0000"/>
                </a:solidFill>
              </a:rPr>
              <a:t>ccurate and </a:t>
            </a:r>
            <a:r>
              <a:rPr lang="en-US" sz="3200" u="sng" dirty="0" smtClean="0">
                <a:solidFill>
                  <a:srgbClr val="FF0000"/>
                </a:solidFill>
              </a:rPr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ransparent </a:t>
            </a:r>
            <a:r>
              <a:rPr lang="en-US" sz="3200" u="sng" dirty="0" smtClean="0">
                <a:solidFill>
                  <a:srgbClr val="FF0000"/>
                </a:solidFill>
              </a:rPr>
              <a:t>H</a:t>
            </a:r>
            <a:r>
              <a:rPr lang="en-US" sz="3200" dirty="0" smtClean="0">
                <a:solidFill>
                  <a:srgbClr val="FF0000"/>
                </a:solidFill>
              </a:rPr>
              <a:t>ealth </a:t>
            </a:r>
            <a:r>
              <a:rPr lang="en-US" sz="3200" u="sng" dirty="0" smtClean="0">
                <a:solidFill>
                  <a:srgbClr val="FF0000"/>
                </a:solidFill>
              </a:rPr>
              <a:t>E</a:t>
            </a:r>
            <a:r>
              <a:rPr lang="en-US" sz="3200" dirty="0" smtClean="0">
                <a:solidFill>
                  <a:srgbClr val="FF0000"/>
                </a:solidFill>
              </a:rPr>
              <a:t>stimates </a:t>
            </a:r>
            <a:r>
              <a:rPr lang="en-US" sz="3200" u="sng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eporting: the GATHER statement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05" y="1255436"/>
            <a:ext cx="8774199" cy="4870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 smtClean="0"/>
              <a:t>GATHER future implications</a:t>
            </a:r>
            <a:endParaRPr lang="en-US" u="sng" dirty="0" smtClean="0">
              <a:solidFill>
                <a:srgbClr val="000090"/>
              </a:solidFill>
            </a:endParaRPr>
          </a:p>
          <a:p>
            <a:r>
              <a:rPr lang="en-US" dirty="0" smtClean="0"/>
              <a:t>Data and code (at least key elements) to be made available online</a:t>
            </a:r>
          </a:p>
          <a:p>
            <a:r>
              <a:rPr lang="en-US" dirty="0" smtClean="0"/>
              <a:t>No requirement at present to give user support</a:t>
            </a:r>
          </a:p>
          <a:p>
            <a:r>
              <a:rPr lang="en-US" dirty="0" smtClean="0"/>
              <a:t>Hope that future funding of GBD studies will incorporate funding to cover this as part of study dissemination</a:t>
            </a:r>
          </a:p>
          <a:p>
            <a:r>
              <a:rPr lang="en-US" dirty="0" smtClean="0"/>
              <a:t>Anticipated that leading journals will require adherence to GATHER principles </a:t>
            </a:r>
            <a:r>
              <a:rPr lang="en-US" smtClean="0"/>
              <a:t>as prerequisite  </a:t>
            </a:r>
            <a:r>
              <a:rPr lang="en-US" dirty="0" smtClean="0"/>
              <a:t>publication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833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7" t="21547" r="2094" b="5424"/>
          <a:stretch/>
        </p:blipFill>
        <p:spPr>
          <a:xfrm>
            <a:off x="127480" y="1803787"/>
            <a:ext cx="9016520" cy="4949593"/>
          </a:xfrm>
        </p:spPr>
      </p:pic>
    </p:spTree>
    <p:extLst>
      <p:ext uri="{BB962C8B-B14F-4D97-AF65-F5344CB8AC3E}">
        <p14:creationId xmlns:p14="http://schemas.microsoft.com/office/powerpoint/2010/main" val="249223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uidelines for </a:t>
            </a:r>
            <a:r>
              <a:rPr lang="en-US" sz="3200" u="sng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FF0000"/>
                </a:solidFill>
              </a:rPr>
              <a:t>ccurate and </a:t>
            </a:r>
            <a:r>
              <a:rPr lang="en-US" sz="3200" u="sng" dirty="0" smtClean="0">
                <a:solidFill>
                  <a:srgbClr val="FF0000"/>
                </a:solidFill>
              </a:rPr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ransparent </a:t>
            </a:r>
            <a:r>
              <a:rPr lang="en-US" sz="3200" u="sng" dirty="0" smtClean="0">
                <a:solidFill>
                  <a:srgbClr val="FF0000"/>
                </a:solidFill>
              </a:rPr>
              <a:t>H</a:t>
            </a:r>
            <a:r>
              <a:rPr lang="en-US" sz="3200" dirty="0" smtClean="0">
                <a:solidFill>
                  <a:srgbClr val="FF0000"/>
                </a:solidFill>
              </a:rPr>
              <a:t>ealth </a:t>
            </a:r>
            <a:r>
              <a:rPr lang="en-US" sz="3200" u="sng" dirty="0" smtClean="0">
                <a:solidFill>
                  <a:srgbClr val="FF0000"/>
                </a:solidFill>
              </a:rPr>
              <a:t>E</a:t>
            </a:r>
            <a:r>
              <a:rPr lang="en-US" sz="3200" dirty="0" smtClean="0">
                <a:solidFill>
                  <a:srgbClr val="FF0000"/>
                </a:solidFill>
              </a:rPr>
              <a:t>stimates </a:t>
            </a:r>
            <a:r>
              <a:rPr lang="en-US" sz="3200" u="sng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eporting: the GATHER statement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44" t="185" r="5777" b="-1675"/>
          <a:stretch/>
        </p:blipFill>
        <p:spPr>
          <a:xfrm>
            <a:off x="1269950" y="1136387"/>
            <a:ext cx="6162144" cy="5721613"/>
          </a:xfrm>
        </p:spPr>
      </p:pic>
    </p:spTree>
    <p:extLst>
      <p:ext uri="{BB962C8B-B14F-4D97-AF65-F5344CB8AC3E}">
        <p14:creationId xmlns:p14="http://schemas.microsoft.com/office/powerpoint/2010/main" val="3416789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22" t="17082" r="2774" b="31032"/>
          <a:stretch/>
        </p:blipFill>
        <p:spPr>
          <a:xfrm>
            <a:off x="43927" y="3419981"/>
            <a:ext cx="9100073" cy="3438019"/>
          </a:xfr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193" t="27058" r="8057" b="29496"/>
          <a:stretch/>
        </p:blipFill>
        <p:spPr>
          <a:xfrm>
            <a:off x="1067913" y="274638"/>
            <a:ext cx="7056880" cy="2424290"/>
          </a:xfrm>
        </p:spPr>
      </p:pic>
    </p:spTree>
    <p:extLst>
      <p:ext uri="{BB962C8B-B14F-4D97-AF65-F5344CB8AC3E}">
        <p14:creationId xmlns:p14="http://schemas.microsoft.com/office/powerpoint/2010/main" val="57363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21" t="9445" r="5602" b="9445"/>
          <a:stretch/>
        </p:blipFill>
        <p:spPr>
          <a:xfrm>
            <a:off x="317487" y="1151205"/>
            <a:ext cx="8826513" cy="5581032"/>
          </a:xfrm>
        </p:spPr>
      </p:pic>
    </p:spTree>
    <p:extLst>
      <p:ext uri="{BB962C8B-B14F-4D97-AF65-F5344CB8AC3E}">
        <p14:creationId xmlns:p14="http://schemas.microsoft.com/office/powerpoint/2010/main" val="354486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68" t="6040" r="5076" b="9169"/>
          <a:stretch/>
        </p:blipFill>
        <p:spPr>
          <a:xfrm>
            <a:off x="432125" y="517400"/>
            <a:ext cx="8254675" cy="6340600"/>
          </a:xfrm>
        </p:spPr>
      </p:pic>
    </p:spTree>
    <p:extLst>
      <p:ext uri="{BB962C8B-B14F-4D97-AF65-F5344CB8AC3E}">
        <p14:creationId xmlns:p14="http://schemas.microsoft.com/office/powerpoint/2010/main" val="2646223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30" t="38185" r="14896" b="8562"/>
          <a:stretch/>
        </p:blipFill>
        <p:spPr>
          <a:xfrm>
            <a:off x="6972" y="2308848"/>
            <a:ext cx="9137028" cy="4394527"/>
          </a:xfr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193" t="27058" r="8057" b="29496"/>
          <a:stretch/>
        </p:blipFill>
        <p:spPr>
          <a:xfrm>
            <a:off x="966894" y="1"/>
            <a:ext cx="7056880" cy="2424290"/>
          </a:xfrm>
        </p:spPr>
      </p:pic>
    </p:spTree>
    <p:extLst>
      <p:ext uri="{BB962C8B-B14F-4D97-AF65-F5344CB8AC3E}">
        <p14:creationId xmlns:p14="http://schemas.microsoft.com/office/powerpoint/2010/main" val="225842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7" t="21547" r="2094" b="5424"/>
          <a:stretch/>
        </p:blipFill>
        <p:spPr>
          <a:xfrm>
            <a:off x="127480" y="1803787"/>
            <a:ext cx="9016520" cy="4949593"/>
          </a:xfrm>
        </p:spPr>
      </p:pic>
    </p:spTree>
    <p:extLst>
      <p:ext uri="{BB962C8B-B14F-4D97-AF65-F5344CB8AC3E}">
        <p14:creationId xmlns:p14="http://schemas.microsoft.com/office/powerpoint/2010/main" val="2343213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G</a:t>
            </a:r>
            <a:r>
              <a:rPr lang="en-US" sz="3200" dirty="0" smtClean="0">
                <a:solidFill>
                  <a:srgbClr val="FF0000"/>
                </a:solidFill>
              </a:rPr>
              <a:t>uidelines for </a:t>
            </a:r>
            <a:r>
              <a:rPr lang="en-US" sz="3200" u="sng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FF0000"/>
                </a:solidFill>
              </a:rPr>
              <a:t>ccurate and </a:t>
            </a:r>
            <a:r>
              <a:rPr lang="en-US" sz="3200" u="sng" dirty="0" smtClean="0">
                <a:solidFill>
                  <a:srgbClr val="FF0000"/>
                </a:solidFill>
              </a:rPr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ransparent </a:t>
            </a:r>
            <a:r>
              <a:rPr lang="en-US" sz="3200" u="sng" dirty="0" smtClean="0">
                <a:solidFill>
                  <a:srgbClr val="FF0000"/>
                </a:solidFill>
              </a:rPr>
              <a:t>H</a:t>
            </a:r>
            <a:r>
              <a:rPr lang="en-US" sz="3200" dirty="0" smtClean="0">
                <a:solidFill>
                  <a:srgbClr val="FF0000"/>
                </a:solidFill>
              </a:rPr>
              <a:t>ealth </a:t>
            </a:r>
            <a:r>
              <a:rPr lang="en-US" sz="3200" u="sng" dirty="0" smtClean="0">
                <a:solidFill>
                  <a:srgbClr val="FF0000"/>
                </a:solidFill>
              </a:rPr>
              <a:t>E</a:t>
            </a:r>
            <a:r>
              <a:rPr lang="en-US" sz="3200" dirty="0" smtClean="0">
                <a:solidFill>
                  <a:srgbClr val="FF0000"/>
                </a:solidFill>
              </a:rPr>
              <a:t>stimates </a:t>
            </a:r>
            <a:r>
              <a:rPr lang="en-US" sz="3200" u="sng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>
                <a:solidFill>
                  <a:srgbClr val="FF0000"/>
                </a:solidFill>
              </a:rPr>
              <a:t>eporting: the GATHER statement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Published 28 June 2016</a:t>
            </a:r>
          </a:p>
          <a:p>
            <a:r>
              <a:rPr lang="en-US" dirty="0" smtClean="0"/>
              <a:t>Target audience – decision makers; researchers</a:t>
            </a:r>
          </a:p>
          <a:p>
            <a:r>
              <a:rPr lang="en-US" dirty="0" smtClean="0"/>
              <a:t>Defines best reporting practices for studies gathering data from multiple populations (in time or space) using multiple information systems </a:t>
            </a:r>
          </a:p>
          <a:p>
            <a:r>
              <a:rPr lang="en-US" dirty="0" smtClean="0"/>
              <a:t>Applies to all quantitative population-level estimates of heath indicators and indicators of health determinants</a:t>
            </a:r>
          </a:p>
          <a:p>
            <a:pPr lvl="1"/>
            <a:r>
              <a:rPr lang="en-US" sz="3200" dirty="0" smtClean="0">
                <a:solidFill>
                  <a:srgbClr val="000090"/>
                </a:solidFill>
              </a:rPr>
              <a:t>for studies that synthesise information from multiple 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15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598</Words>
  <Application>Microsoft Macintosh PowerPoint</Application>
  <PresentationFormat>On-screen Show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GATHER reporting guidelines</vt:lpstr>
      <vt:lpstr>PowerPoint Presentation</vt:lpstr>
      <vt:lpstr>Guidelines for Accurate and Transparent Health Estimates Reporting: the GATHER statement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Guidelines for Accurate and Transparent Health Estimates Reporting: the GATHER statement</vt:lpstr>
      <vt:lpstr>Guidelines for Accurate and Transparent Health Estimates Reporting: the GATHER statement</vt:lpstr>
      <vt:lpstr>Guidelines for Accurate and Transparent Health Estimates Reporting: the GATHER statement</vt:lpstr>
      <vt:lpstr>Guidelines for Accurate and Transparent Health Estimates Reporting: the GATHER statement</vt:lpstr>
      <vt:lpstr>Guidelines for Accurate and Transparent Health Estimates Reporting: the GATHER statement</vt:lpstr>
      <vt:lpstr>Guidelines for Accurate and Transparent Health Estimates Reporting: the GATHER statement</vt:lpstr>
      <vt:lpstr>Guidelines for Accurate and Transparent Health Estimates Reporting: the GATHER statement</vt:lpstr>
      <vt:lpstr>www.gather-statement.org</vt:lpstr>
      <vt:lpstr>Guidelines for Accurate and Transparent Health Estimates Reporting: the GATHER statement</vt:lpstr>
      <vt:lpstr>PowerPoint Presentation</vt:lpstr>
      <vt:lpstr>Guidelines for Accurate and Transparent Health Estimates Reporting: the GATHER statement</vt:lpstr>
    </vt:vector>
  </TitlesOfParts>
  <Company>university of edinburgh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GATHER reporting guidelines</dc:title>
  <dc:creator>harry campbell</dc:creator>
  <cp:lastModifiedBy>harry campbell</cp:lastModifiedBy>
  <cp:revision>30</cp:revision>
  <dcterms:created xsi:type="dcterms:W3CDTF">2016-09-13T09:41:59Z</dcterms:created>
  <dcterms:modified xsi:type="dcterms:W3CDTF">2016-09-15T08:59:36Z</dcterms:modified>
</cp:coreProperties>
</file>