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notesMasterIdLst>
    <p:notesMasterId r:id="rId25"/>
  </p:notesMasterIdLst>
  <p:handoutMasterIdLst>
    <p:handoutMasterId r:id="rId26"/>
  </p:handoutMasterIdLst>
  <p:sldIdLst>
    <p:sldId id="271" r:id="rId2"/>
    <p:sldId id="299" r:id="rId3"/>
    <p:sldId id="291" r:id="rId4"/>
    <p:sldId id="273" r:id="rId5"/>
    <p:sldId id="275" r:id="rId6"/>
    <p:sldId id="285" r:id="rId7"/>
    <p:sldId id="292" r:id="rId8"/>
    <p:sldId id="274" r:id="rId9"/>
    <p:sldId id="297" r:id="rId10"/>
    <p:sldId id="283" r:id="rId11"/>
    <p:sldId id="276" r:id="rId12"/>
    <p:sldId id="289" r:id="rId13"/>
    <p:sldId id="290" r:id="rId14"/>
    <p:sldId id="280" r:id="rId15"/>
    <p:sldId id="293" r:id="rId16"/>
    <p:sldId id="298" r:id="rId17"/>
    <p:sldId id="288" r:id="rId18"/>
    <p:sldId id="302" r:id="rId19"/>
    <p:sldId id="304" r:id="rId20"/>
    <p:sldId id="306" r:id="rId21"/>
    <p:sldId id="305" r:id="rId22"/>
    <p:sldId id="307" r:id="rId23"/>
    <p:sldId id="279" r:id="rId24"/>
  </p:sldIdLst>
  <p:sldSz cx="9144000" cy="6858000" type="screen4x3"/>
  <p:notesSz cx="6810375" cy="9942513"/>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71"/>
    <a:srgbClr val="E7832F"/>
    <a:srgbClr val="342C26"/>
    <a:srgbClr val="8A204D"/>
    <a:srgbClr val="AD2E3D"/>
    <a:srgbClr val="89305D"/>
    <a:srgbClr val="B23775"/>
    <a:srgbClr val="39A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89504" autoAdjust="0"/>
  </p:normalViewPr>
  <p:slideViewPr>
    <p:cSldViewPr snapToGrid="0" snapToObjects="1">
      <p:cViewPr varScale="1">
        <p:scale>
          <a:sx n="80" d="100"/>
          <a:sy n="80" d="100"/>
        </p:scale>
        <p:origin x="143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kirbekk\Dropbox\nordic%20nations%20falling%20behing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8354708405809"/>
          <c:y val="1.4565467479919452E-2"/>
          <c:w val="0.81868308747792939"/>
          <c:h val="0.880231865900445"/>
        </c:manualLayout>
      </c:layout>
      <c:lineChart>
        <c:grouping val="standard"/>
        <c:varyColors val="0"/>
        <c:ser>
          <c:idx val="2"/>
          <c:order val="0"/>
          <c:tx>
            <c:strRef>
              <c:f>Sheet1!$C$61</c:f>
              <c:strCache>
                <c:ptCount val="1"/>
                <c:pt idx="0">
                  <c:v>Denmark</c:v>
                </c:pt>
              </c:strCache>
            </c:strRef>
          </c:tx>
          <c:spPr>
            <a:ln w="57150"/>
          </c:spPr>
          <c:marker>
            <c:symbol val="none"/>
          </c:marker>
          <c:cat>
            <c:strRef>
              <c:f>Sheet1!$D$58:$O$58</c:f>
              <c:strCache>
                <c:ptCount val="12"/>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strCache>
            </c:strRef>
          </c:cat>
          <c:val>
            <c:numRef>
              <c:f>Sheet1!$D$61:$O$61</c:f>
              <c:numCache>
                <c:formatCode>##0.00;\-##0.00;0</c:formatCode>
                <c:ptCount val="12"/>
                <c:pt idx="0">
                  <c:v>70.933000000000007</c:v>
                </c:pt>
                <c:pt idx="1">
                  <c:v>72.082999999999998</c:v>
                </c:pt>
                <c:pt idx="2">
                  <c:v>72.427999999999997</c:v>
                </c:pt>
                <c:pt idx="3">
                  <c:v>72.881</c:v>
                </c:pt>
                <c:pt idx="4">
                  <c:v>73.604999999999976</c:v>
                </c:pt>
                <c:pt idx="5">
                  <c:v>74.277000000000001</c:v>
                </c:pt>
                <c:pt idx="6">
                  <c:v>74.444999999999993</c:v>
                </c:pt>
                <c:pt idx="7">
                  <c:v>74.748000000000005</c:v>
                </c:pt>
                <c:pt idx="8">
                  <c:v>75.242000000000004</c:v>
                </c:pt>
                <c:pt idx="9">
                  <c:v>76.039000000000001</c:v>
                </c:pt>
                <c:pt idx="10">
                  <c:v>77.262</c:v>
                </c:pt>
                <c:pt idx="11">
                  <c:v>78.561000000000007</c:v>
                </c:pt>
              </c:numCache>
            </c:numRef>
          </c:val>
          <c:smooth val="0"/>
        </c:ser>
        <c:ser>
          <c:idx val="3"/>
          <c:order val="1"/>
          <c:tx>
            <c:strRef>
              <c:f>Sheet1!$C$62</c:f>
              <c:strCache>
                <c:ptCount val="1"/>
                <c:pt idx="0">
                  <c:v>Finland</c:v>
                </c:pt>
              </c:strCache>
            </c:strRef>
          </c:tx>
          <c:spPr>
            <a:ln w="57150"/>
          </c:spPr>
          <c:marker>
            <c:symbol val="none"/>
          </c:marker>
          <c:cat>
            <c:strRef>
              <c:f>Sheet1!$D$58:$O$58</c:f>
              <c:strCache>
                <c:ptCount val="12"/>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strCache>
            </c:strRef>
          </c:cat>
          <c:val>
            <c:numRef>
              <c:f>Sheet1!$D$62:$O$62</c:f>
              <c:numCache>
                <c:formatCode>##0.00;\-##0.00;0</c:formatCode>
                <c:ptCount val="12"/>
                <c:pt idx="0">
                  <c:v>66.077999999999975</c:v>
                </c:pt>
                <c:pt idx="1">
                  <c:v>68.033000000000001</c:v>
                </c:pt>
                <c:pt idx="2">
                  <c:v>69.054000000000002</c:v>
                </c:pt>
                <c:pt idx="3">
                  <c:v>69.595000000000013</c:v>
                </c:pt>
                <c:pt idx="4">
                  <c:v>70.793000000000006</c:v>
                </c:pt>
                <c:pt idx="5">
                  <c:v>72.548000000000002</c:v>
                </c:pt>
                <c:pt idx="6">
                  <c:v>74.257999999999996</c:v>
                </c:pt>
                <c:pt idx="7">
                  <c:v>74.739000000000004</c:v>
                </c:pt>
                <c:pt idx="8">
                  <c:v>75.69</c:v>
                </c:pt>
                <c:pt idx="9">
                  <c:v>77.040000000000006</c:v>
                </c:pt>
                <c:pt idx="10">
                  <c:v>78.283000000000001</c:v>
                </c:pt>
                <c:pt idx="11">
                  <c:v>79.456999999999994</c:v>
                </c:pt>
              </c:numCache>
            </c:numRef>
          </c:val>
          <c:smooth val="0"/>
        </c:ser>
        <c:ser>
          <c:idx val="10"/>
          <c:order val="2"/>
          <c:tx>
            <c:strRef>
              <c:f>Sheet1!$C$69</c:f>
              <c:strCache>
                <c:ptCount val="1"/>
                <c:pt idx="0">
                  <c:v>Norway</c:v>
                </c:pt>
              </c:strCache>
            </c:strRef>
          </c:tx>
          <c:spPr>
            <a:ln w="57150"/>
          </c:spPr>
          <c:marker>
            <c:symbol val="none"/>
          </c:marker>
          <c:cat>
            <c:strRef>
              <c:f>Sheet1!$D$58:$O$58</c:f>
              <c:strCache>
                <c:ptCount val="12"/>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strCache>
            </c:strRef>
          </c:cat>
          <c:val>
            <c:numRef>
              <c:f>Sheet1!$D$69:$O$69</c:f>
              <c:numCache>
                <c:formatCode>##0.00;\-##0.00;0</c:formatCode>
                <c:ptCount val="12"/>
                <c:pt idx="0">
                  <c:v>72.655999999999949</c:v>
                </c:pt>
                <c:pt idx="1">
                  <c:v>73.491</c:v>
                </c:pt>
                <c:pt idx="2">
                  <c:v>73.478999999999999</c:v>
                </c:pt>
                <c:pt idx="3">
                  <c:v>73.900999999999996</c:v>
                </c:pt>
                <c:pt idx="4">
                  <c:v>74.361999999999995</c:v>
                </c:pt>
                <c:pt idx="5">
                  <c:v>75.192999999999998</c:v>
                </c:pt>
                <c:pt idx="6">
                  <c:v>75.912000000000006</c:v>
                </c:pt>
                <c:pt idx="7">
                  <c:v>75.972999999999999</c:v>
                </c:pt>
                <c:pt idx="8">
                  <c:v>77.09</c:v>
                </c:pt>
                <c:pt idx="9">
                  <c:v>78.221999999999994</c:v>
                </c:pt>
                <c:pt idx="10">
                  <c:v>79.218999999999994</c:v>
                </c:pt>
                <c:pt idx="11">
                  <c:v>80.599000000000004</c:v>
                </c:pt>
              </c:numCache>
            </c:numRef>
          </c:val>
          <c:smooth val="0"/>
        </c:ser>
        <c:ser>
          <c:idx val="12"/>
          <c:order val="3"/>
          <c:tx>
            <c:strRef>
              <c:f>Sheet1!$C$71</c:f>
              <c:strCache>
                <c:ptCount val="1"/>
                <c:pt idx="0">
                  <c:v>Sweden</c:v>
                </c:pt>
              </c:strCache>
            </c:strRef>
          </c:tx>
          <c:spPr>
            <a:ln w="57150"/>
          </c:spPr>
          <c:marker>
            <c:symbol val="none"/>
          </c:marker>
          <c:cat>
            <c:strRef>
              <c:f>Sheet1!$D$58:$O$58</c:f>
              <c:strCache>
                <c:ptCount val="12"/>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strCache>
            </c:strRef>
          </c:cat>
          <c:val>
            <c:numRef>
              <c:f>Sheet1!$D$71:$O$71</c:f>
              <c:numCache>
                <c:formatCode>##0.00;\-##0.00;0</c:formatCode>
                <c:ptCount val="12"/>
                <c:pt idx="0">
                  <c:v>71.715000000000003</c:v>
                </c:pt>
                <c:pt idx="1">
                  <c:v>72.843000000000004</c:v>
                </c:pt>
                <c:pt idx="2">
                  <c:v>73.430000000000007</c:v>
                </c:pt>
                <c:pt idx="3">
                  <c:v>74.052999999999983</c:v>
                </c:pt>
                <c:pt idx="4">
                  <c:v>74.763999999999996</c:v>
                </c:pt>
                <c:pt idx="5">
                  <c:v>75.275000000000006</c:v>
                </c:pt>
                <c:pt idx="6">
                  <c:v>76.312000000000012</c:v>
                </c:pt>
                <c:pt idx="7">
                  <c:v>77.081000000000003</c:v>
                </c:pt>
                <c:pt idx="8">
                  <c:v>78.054000000000002</c:v>
                </c:pt>
                <c:pt idx="9">
                  <c:v>79.228999999999999</c:v>
                </c:pt>
                <c:pt idx="10">
                  <c:v>80.081000000000003</c:v>
                </c:pt>
                <c:pt idx="11">
                  <c:v>81.065000000000012</c:v>
                </c:pt>
              </c:numCache>
            </c:numRef>
          </c:val>
          <c:smooth val="0"/>
        </c:ser>
        <c:ser>
          <c:idx val="4"/>
          <c:order val="4"/>
          <c:tx>
            <c:strRef>
              <c:f>Sheet1!$C$63</c:f>
              <c:strCache>
                <c:ptCount val="1"/>
                <c:pt idx="0">
                  <c:v>France</c:v>
                </c:pt>
              </c:strCache>
            </c:strRef>
          </c:tx>
          <c:spPr>
            <a:ln>
              <a:prstDash val="dash"/>
            </a:ln>
          </c:spPr>
          <c:marker>
            <c:symbol val="none"/>
          </c:marker>
          <c:cat>
            <c:strRef>
              <c:f>Sheet1!$D$58:$O$58</c:f>
              <c:strCache>
                <c:ptCount val="12"/>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strCache>
            </c:strRef>
          </c:cat>
          <c:val>
            <c:numRef>
              <c:f>Sheet1!$D$63:$O$63</c:f>
              <c:numCache>
                <c:formatCode>##0.00;\-##0.00;0</c:formatCode>
                <c:ptCount val="12"/>
                <c:pt idx="0">
                  <c:v>67.058999999999983</c:v>
                </c:pt>
                <c:pt idx="1">
                  <c:v>69.206999999999994</c:v>
                </c:pt>
                <c:pt idx="2">
                  <c:v>70.667000000000002</c:v>
                </c:pt>
                <c:pt idx="3">
                  <c:v>71.349000000000004</c:v>
                </c:pt>
                <c:pt idx="4">
                  <c:v>72.346999999999994</c:v>
                </c:pt>
                <c:pt idx="5">
                  <c:v>73.528000000000006</c:v>
                </c:pt>
                <c:pt idx="6">
                  <c:v>74.677999999999983</c:v>
                </c:pt>
                <c:pt idx="7">
                  <c:v>75.998999999999995</c:v>
                </c:pt>
                <c:pt idx="8">
                  <c:v>77.260000000000005</c:v>
                </c:pt>
                <c:pt idx="9">
                  <c:v>78.346999999999994</c:v>
                </c:pt>
                <c:pt idx="10">
                  <c:v>79.495999999999995</c:v>
                </c:pt>
                <c:pt idx="11">
                  <c:v>80.893000000000001</c:v>
                </c:pt>
              </c:numCache>
            </c:numRef>
          </c:val>
          <c:smooth val="0"/>
        </c:ser>
        <c:ser>
          <c:idx val="8"/>
          <c:order val="5"/>
          <c:tx>
            <c:strRef>
              <c:f>Sheet1!$C$67</c:f>
              <c:strCache>
                <c:ptCount val="1"/>
                <c:pt idx="0">
                  <c:v>Italy</c:v>
                </c:pt>
              </c:strCache>
            </c:strRef>
          </c:tx>
          <c:spPr>
            <a:ln>
              <a:prstDash val="dash"/>
            </a:ln>
          </c:spPr>
          <c:marker>
            <c:symbol val="none"/>
          </c:marker>
          <c:cat>
            <c:strRef>
              <c:f>Sheet1!$D$58:$O$58</c:f>
              <c:strCache>
                <c:ptCount val="12"/>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strCache>
            </c:strRef>
          </c:cat>
          <c:val>
            <c:numRef>
              <c:f>Sheet1!$D$67:$O$67</c:f>
              <c:numCache>
                <c:formatCode>##0.00;\-##0.00;0</c:formatCode>
                <c:ptCount val="12"/>
                <c:pt idx="0">
                  <c:v>66.319000000000003</c:v>
                </c:pt>
                <c:pt idx="1">
                  <c:v>68.39</c:v>
                </c:pt>
                <c:pt idx="2">
                  <c:v>69.617999999999995</c:v>
                </c:pt>
                <c:pt idx="3">
                  <c:v>70.824999999999974</c:v>
                </c:pt>
                <c:pt idx="4">
                  <c:v>72.143000000000001</c:v>
                </c:pt>
                <c:pt idx="5">
                  <c:v>73.444000000000003</c:v>
                </c:pt>
                <c:pt idx="6">
                  <c:v>74.762</c:v>
                </c:pt>
                <c:pt idx="7">
                  <c:v>76.292000000000002</c:v>
                </c:pt>
                <c:pt idx="8">
                  <c:v>77.385000000000005</c:v>
                </c:pt>
                <c:pt idx="9">
                  <c:v>78.685999999999979</c:v>
                </c:pt>
                <c:pt idx="10">
                  <c:v>80.208000000000013</c:v>
                </c:pt>
                <c:pt idx="11">
                  <c:v>81.477000000000004</c:v>
                </c:pt>
              </c:numCache>
            </c:numRef>
          </c:val>
          <c:smooth val="0"/>
        </c:ser>
        <c:ser>
          <c:idx val="11"/>
          <c:order val="6"/>
          <c:tx>
            <c:strRef>
              <c:f>Sheet1!$C$70</c:f>
              <c:strCache>
                <c:ptCount val="1"/>
                <c:pt idx="0">
                  <c:v>Spain</c:v>
                </c:pt>
              </c:strCache>
            </c:strRef>
          </c:tx>
          <c:spPr>
            <a:ln>
              <a:solidFill>
                <a:schemeClr val="accent1"/>
              </a:solidFill>
              <a:prstDash val="dash"/>
            </a:ln>
          </c:spPr>
          <c:marker>
            <c:symbol val="none"/>
          </c:marker>
          <c:cat>
            <c:strRef>
              <c:f>Sheet1!$D$58:$O$58</c:f>
              <c:strCache>
                <c:ptCount val="12"/>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strCache>
            </c:strRef>
          </c:cat>
          <c:val>
            <c:numRef>
              <c:f>Sheet1!$D$70:$O$70</c:f>
              <c:numCache>
                <c:formatCode>##0.00;\-##0.00;0</c:formatCode>
                <c:ptCount val="12"/>
                <c:pt idx="0">
                  <c:v>64.175999999999959</c:v>
                </c:pt>
                <c:pt idx="1">
                  <c:v>67.507999999999996</c:v>
                </c:pt>
                <c:pt idx="2">
                  <c:v>69.748000000000005</c:v>
                </c:pt>
                <c:pt idx="3">
                  <c:v>71.239000000000004</c:v>
                </c:pt>
                <c:pt idx="4">
                  <c:v>72.52</c:v>
                </c:pt>
                <c:pt idx="5">
                  <c:v>74.138000000000005</c:v>
                </c:pt>
                <c:pt idx="6">
                  <c:v>75.944999999999993</c:v>
                </c:pt>
                <c:pt idx="7">
                  <c:v>76.698999999999998</c:v>
                </c:pt>
                <c:pt idx="8">
                  <c:v>77.409000000000006</c:v>
                </c:pt>
                <c:pt idx="9">
                  <c:v>78.482000000000014</c:v>
                </c:pt>
                <c:pt idx="10">
                  <c:v>79.635999999999981</c:v>
                </c:pt>
                <c:pt idx="11">
                  <c:v>81.195999999999998</c:v>
                </c:pt>
              </c:numCache>
            </c:numRef>
          </c:val>
          <c:smooth val="0"/>
        </c:ser>
        <c:ser>
          <c:idx val="13"/>
          <c:order val="7"/>
          <c:tx>
            <c:strRef>
              <c:f>Sheet1!$C$72</c:f>
              <c:strCache>
                <c:ptCount val="1"/>
                <c:pt idx="0">
                  <c:v>Switzerland</c:v>
                </c:pt>
              </c:strCache>
            </c:strRef>
          </c:tx>
          <c:spPr>
            <a:ln>
              <a:prstDash val="dash"/>
            </a:ln>
          </c:spPr>
          <c:marker>
            <c:symbol val="none"/>
          </c:marker>
          <c:cat>
            <c:strRef>
              <c:f>Sheet1!$D$58:$O$58</c:f>
              <c:strCache>
                <c:ptCount val="12"/>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strCache>
            </c:strRef>
          </c:cat>
          <c:val>
            <c:numRef>
              <c:f>Sheet1!$D$72:$O$72</c:f>
              <c:numCache>
                <c:formatCode>##0.00;\-##0.00;0</c:formatCode>
                <c:ptCount val="12"/>
                <c:pt idx="0">
                  <c:v>69.343000000000004</c:v>
                </c:pt>
                <c:pt idx="1">
                  <c:v>70.706999999999994</c:v>
                </c:pt>
                <c:pt idx="2">
                  <c:v>71.587000000000003</c:v>
                </c:pt>
                <c:pt idx="3">
                  <c:v>72.575999999999979</c:v>
                </c:pt>
                <c:pt idx="4">
                  <c:v>73.706000000000003</c:v>
                </c:pt>
                <c:pt idx="5">
                  <c:v>75.184999999999974</c:v>
                </c:pt>
                <c:pt idx="6">
                  <c:v>76.09</c:v>
                </c:pt>
                <c:pt idx="7">
                  <c:v>77.23</c:v>
                </c:pt>
                <c:pt idx="8">
                  <c:v>77.930999999999997</c:v>
                </c:pt>
                <c:pt idx="9">
                  <c:v>79.225999999999999</c:v>
                </c:pt>
                <c:pt idx="10">
                  <c:v>80.491</c:v>
                </c:pt>
                <c:pt idx="11">
                  <c:v>81.781000000000006</c:v>
                </c:pt>
              </c:numCache>
            </c:numRef>
          </c:val>
          <c:smooth val="0"/>
        </c:ser>
        <c:dLbls>
          <c:showLegendKey val="0"/>
          <c:showVal val="0"/>
          <c:showCatName val="0"/>
          <c:showSerName val="0"/>
          <c:showPercent val="0"/>
          <c:showBubbleSize val="0"/>
        </c:dLbls>
        <c:smooth val="0"/>
        <c:axId val="92004424"/>
        <c:axId val="92004032"/>
      </c:lineChart>
      <c:catAx>
        <c:axId val="92004424"/>
        <c:scaling>
          <c:orientation val="minMax"/>
        </c:scaling>
        <c:delete val="0"/>
        <c:axPos val="b"/>
        <c:numFmt formatCode="General" sourceLinked="1"/>
        <c:majorTickMark val="out"/>
        <c:minorTickMark val="none"/>
        <c:tickLblPos val="nextTo"/>
        <c:crossAx val="92004032"/>
        <c:crosses val="autoZero"/>
        <c:auto val="1"/>
        <c:lblAlgn val="ctr"/>
        <c:lblOffset val="100"/>
        <c:noMultiLvlLbl val="0"/>
      </c:catAx>
      <c:valAx>
        <c:axId val="92004032"/>
        <c:scaling>
          <c:orientation val="minMax"/>
          <c:max val="83"/>
          <c:min val="62"/>
        </c:scaling>
        <c:delete val="0"/>
        <c:axPos val="l"/>
        <c:majorGridlines/>
        <c:numFmt formatCode="##0.00;\-##0.00;0" sourceLinked="1"/>
        <c:majorTickMark val="out"/>
        <c:minorTickMark val="none"/>
        <c:tickLblPos val="nextTo"/>
        <c:crossAx val="92004424"/>
        <c:crosses val="autoZero"/>
        <c:crossBetween val="between"/>
      </c:valAx>
    </c:plotArea>
    <c:legend>
      <c:legendPos val="r"/>
      <c:layout>
        <c:manualLayout>
          <c:xMode val="edge"/>
          <c:yMode val="edge"/>
          <c:x val="0.55378315062272432"/>
          <c:y val="0.4852543191873892"/>
          <c:w val="0.38946635149731501"/>
          <c:h val="0.35234059473354601"/>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7D902234-7F2E-4675-95F6-6F1EAC26820E}" type="datetimeFigureOut">
              <a:rPr lang="nb-NO" smtClean="0"/>
              <a:t>13.09.2016</a:t>
            </a:fld>
            <a:endParaRPr lang="nb-NO"/>
          </a:p>
        </p:txBody>
      </p:sp>
      <p:sp>
        <p:nvSpPr>
          <p:cNvPr id="4" name="Plassholder for bunntekst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5354D3D6-D1A8-4F5A-8E5B-7D472852DDC1}" type="slidenum">
              <a:rPr lang="nb-NO" smtClean="0"/>
              <a:t>‹#›</a:t>
            </a:fld>
            <a:endParaRPr lang="nb-NO"/>
          </a:p>
        </p:txBody>
      </p:sp>
    </p:spTree>
    <p:extLst>
      <p:ext uri="{BB962C8B-B14F-4D97-AF65-F5344CB8AC3E}">
        <p14:creationId xmlns:p14="http://schemas.microsoft.com/office/powerpoint/2010/main" val="277268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C6B2A952-3B18-AB48-A99B-AF2DEF1064DA}" type="datetimeFigureOut">
              <a:rPr lang="nb-NO" smtClean="0"/>
              <a:t>13.09.2016</a:t>
            </a:fld>
            <a:endParaRPr lang="nb-NO"/>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E3362B2D-34DB-3C4F-B526-502A40A8F975}" type="slidenum">
              <a:rPr lang="nb-NO" smtClean="0"/>
              <a:t>‹#›</a:t>
            </a:fld>
            <a:endParaRPr lang="nb-NO"/>
          </a:p>
        </p:txBody>
      </p:sp>
    </p:spTree>
    <p:extLst>
      <p:ext uri="{BB962C8B-B14F-4D97-AF65-F5344CB8AC3E}">
        <p14:creationId xmlns:p14="http://schemas.microsoft.com/office/powerpoint/2010/main" val="3643599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a:t>
            </a:r>
            <a:r>
              <a:rPr lang="en-US" dirty="0" err="1" smtClean="0"/>
              <a:t>ife</a:t>
            </a:r>
            <a:r>
              <a:rPr lang="en-US" dirty="0" smtClean="0"/>
              <a:t> expectancy is higher for men (the position for Norwegian men is 13 and for women 13; Swedish men 4 and women 8; Icelandic men 2 and women 8; Danish men 22 and women 29). </a:t>
            </a:r>
          </a:p>
          <a:p>
            <a:r>
              <a:rPr lang="en-US" dirty="0" smtClean="0"/>
              <a:t>Yet, Finnish men perform relatively poorly, with mortality being place 27 for males and 11 for women for the year 2015. </a:t>
            </a:r>
          </a:p>
          <a:p>
            <a:r>
              <a:rPr lang="en-US" dirty="0" smtClean="0"/>
              <a:t>Mortality among the Nordic nations relatively higher among certain age groups</a:t>
            </a:r>
            <a:endParaRPr lang="nb-NO" dirty="0" smtClean="0"/>
          </a:p>
          <a:p>
            <a:r>
              <a:rPr lang="en-US" dirty="0" smtClean="0"/>
              <a:t>Mortality above age 65 in Sweden substantial, partly following high levels of cardiovascular disease mortality </a:t>
            </a:r>
          </a:p>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5</a:t>
            </a:fld>
            <a:endParaRPr lang="nb-NO"/>
          </a:p>
        </p:txBody>
      </p:sp>
    </p:spTree>
    <p:extLst>
      <p:ext uri="{BB962C8B-B14F-4D97-AF65-F5344CB8AC3E}">
        <p14:creationId xmlns:p14="http://schemas.microsoft.com/office/powerpoint/2010/main" val="2187720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634659" y="2293245"/>
            <a:ext cx="7086600" cy="1470025"/>
          </a:xfrm>
        </p:spPr>
        <p:txBody>
          <a:bodyPr/>
          <a:lstStyle>
            <a:lvl1pPr algn="l">
              <a:defRPr>
                <a:solidFill>
                  <a:schemeClr val="bg1"/>
                </a:solidFill>
              </a:defRPr>
            </a:lvl1pPr>
          </a:lstStyle>
          <a:p>
            <a:r>
              <a:rPr lang="nb-NO" smtClean="0"/>
              <a:t>Klikk for å redigere tittelstil</a:t>
            </a:r>
            <a:endParaRPr lang="nb-NO" dirty="0"/>
          </a:p>
        </p:txBody>
      </p:sp>
      <p:sp>
        <p:nvSpPr>
          <p:cNvPr id="3" name="Subtitle 2"/>
          <p:cNvSpPr>
            <a:spLocks noGrp="1"/>
          </p:cNvSpPr>
          <p:nvPr>
            <p:ph type="subTitle" idx="1"/>
          </p:nvPr>
        </p:nvSpPr>
        <p:spPr>
          <a:xfrm>
            <a:off x="1634658" y="4049020"/>
            <a:ext cx="7052141" cy="17526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0" name="Picture 9" descr="PP_grunnmal 254x195_alt 2.png"/>
          <p:cNvPicPr>
            <a:picLocks noChangeAspect="1"/>
          </p:cNvPicPr>
          <p:nvPr/>
        </p:nvPicPr>
        <p:blipFill>
          <a:blip r:embed="rId2"/>
          <a:stretch>
            <a:fillRect/>
          </a:stretch>
        </p:blipFill>
        <p:spPr>
          <a:xfrm>
            <a:off x="0" y="0"/>
            <a:ext cx="9144000" cy="6858000"/>
          </a:xfrm>
          <a:prstGeom prst="rect">
            <a:avLst/>
          </a:prstGeom>
        </p:spPr>
      </p:pic>
      <p:pic>
        <p:nvPicPr>
          <p:cNvPr id="5" name="Picture 4" descr="PP_grunnmal 254x195_alt 2.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2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5_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4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7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3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Content Placeholder 2"/>
          <p:cNvSpPr>
            <a:spLocks noGrp="1"/>
          </p:cNvSpPr>
          <p:nvPr>
            <p:ph idx="1"/>
          </p:nvPr>
        </p:nvSpPr>
        <p:spPr/>
        <p:txBody>
          <a:bodyPr/>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Rectangle 9"/>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 name="Rectangle 10"/>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2" name="Picture 11"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8" name="Straight Connector 7"/>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3" name="Rectangle 12"/>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4" name="Picture 13"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5" name="Straight Connector 14"/>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8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9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0_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5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Vertical Text Placeholder 2"/>
          <p:cNvSpPr>
            <a:spLocks noGrp="1"/>
          </p:cNvSpPr>
          <p:nvPr>
            <p:ph type="body" orient="vert" idx="1"/>
          </p:nvPr>
        </p:nvSpPr>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ctangle 7"/>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7" name="Straight Connector 6"/>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4" name="Straight Connector 13"/>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3871"/>
                </a:solidFill>
              </a:defRPr>
            </a:lvl1pPr>
          </a:lstStyle>
          <a:p>
            <a:r>
              <a:rPr lang="nb-NO" smtClean="0"/>
              <a:t>Klikk for å redigere tittelstil</a:t>
            </a:r>
            <a:endParaRPr lang="nb-NO"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ctangle 7"/>
          <p:cNvSpPr/>
          <p:nvPr/>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rot="5400000">
            <a:off x="-404645" y="523361"/>
            <a:ext cx="1152914" cy="223365"/>
          </a:xfrm>
          <a:prstGeom prst="rect">
            <a:avLst/>
          </a:prstGeom>
        </p:spPr>
      </p:pic>
      <p:cxnSp>
        <p:nvCxnSpPr>
          <p:cNvPr id="7" name="Straight Connector 6"/>
          <p:cNvCxnSpPr/>
          <p:nvPr/>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a:stretch>
            <a:fillRect/>
          </a:stretch>
        </p:blipFill>
        <p:spPr>
          <a:xfrm rot="5400000">
            <a:off x="-404645" y="523361"/>
            <a:ext cx="1152914" cy="223365"/>
          </a:xfrm>
          <a:prstGeom prst="rect">
            <a:avLst/>
          </a:prstGeom>
        </p:spPr>
      </p:pic>
      <p:cxnSp>
        <p:nvCxnSpPr>
          <p:cNvPr id="14" name="Straight Connector 13"/>
          <p:cNvCxnSpPr/>
          <p:nvPr userDrawn="1"/>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Tree>
    <p:extLst>
      <p:ext uri="{BB962C8B-B14F-4D97-AF65-F5344CB8AC3E}">
        <p14:creationId xmlns:p14="http://schemas.microsoft.com/office/powerpoint/2010/main" val="104475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9" name="Picture 8" descr="PP_FHI_mal_254x195.png"/>
          <p:cNvPicPr>
            <a:picLocks noChangeAspect="1"/>
          </p:cNvPicPr>
          <p:nvPr/>
        </p:nvPicPr>
        <p:blipFill>
          <a:blip r:embed="rId2"/>
          <a:stretch>
            <a:fillRect/>
          </a:stretch>
        </p:blipFill>
        <p:spPr>
          <a:xfrm>
            <a:off x="0" y="6513576"/>
            <a:ext cx="9144000" cy="344424"/>
          </a:xfrm>
          <a:prstGeom prst="rect">
            <a:avLst/>
          </a:prstGeom>
        </p:spPr>
      </p:pic>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3"/>
          <a:stretch>
            <a:fillRect/>
          </a:stretch>
        </p:blipFill>
        <p:spPr>
          <a:xfrm>
            <a:off x="45356" y="6570568"/>
            <a:ext cx="1152914" cy="223365"/>
          </a:xfrm>
          <a:prstGeom prst="rect">
            <a:avLst/>
          </a:prstGeom>
        </p:spPr>
      </p:pic>
      <p:cxnSp>
        <p:nvCxnSpPr>
          <p:cNvPr id="11" name="Straight Connector 10"/>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ctangle 12"/>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Picture 13" descr="Logo negativ.png"/>
          <p:cNvPicPr>
            <a:picLocks noChangeAspect="1"/>
          </p:cNvPicPr>
          <p:nvPr userDrawn="1"/>
        </p:nvPicPr>
        <p:blipFill>
          <a:blip r:embed="rId3"/>
          <a:stretch>
            <a:fillRect/>
          </a:stretch>
        </p:blipFill>
        <p:spPr>
          <a:xfrm>
            <a:off x="45356" y="6570568"/>
            <a:ext cx="1152914" cy="223365"/>
          </a:xfrm>
          <a:prstGeom prst="rect">
            <a:avLst/>
          </a:prstGeom>
        </p:spPr>
      </p:pic>
      <p:cxnSp>
        <p:nvCxnSpPr>
          <p:cNvPr id="15" name="Straight Connector 14"/>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Rectangle 8"/>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11" name="Straight Connector 10"/>
          <p:cNvCxnSpPr/>
          <p:nvPr/>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Rectangle 13"/>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5" name="Picture 14"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6" name="Straight Connector 15"/>
          <p:cNvCxnSpPr/>
          <p:nvPr userDrawn="1"/>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5" name="Rectangle 4"/>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Rectangle 6"/>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Picture 7"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6" name="Straight Connector 5"/>
          <p:cNvCxnSpPr/>
          <p:nvPr/>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Picture 10"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2" name="Straight Connector 11"/>
          <p:cNvCxnSpPr/>
          <p:nvPr userDrawn="1"/>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Rectangle 3"/>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ctangle 5"/>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Picture 6" descr="Logo negativ.png"/>
          <p:cNvPicPr>
            <a:picLocks noChangeAspect="1"/>
          </p:cNvPicPr>
          <p:nvPr/>
        </p:nvPicPr>
        <p:blipFill>
          <a:blip r:embed="rId2"/>
          <a:stretch>
            <a:fillRect/>
          </a:stretch>
        </p:blipFill>
        <p:spPr>
          <a:xfrm>
            <a:off x="45356" y="6570568"/>
            <a:ext cx="1152914" cy="223365"/>
          </a:xfrm>
          <a:prstGeom prst="rect">
            <a:avLst/>
          </a:prstGeom>
        </p:spPr>
      </p:pic>
      <p:sp>
        <p:nvSpPr>
          <p:cNvPr id="5" name="Rectangle 4"/>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Picture 8"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3871"/>
                </a:solidFill>
              </a:defRPr>
            </a:lvl1pPr>
          </a:lstStyle>
          <a:p>
            <a:r>
              <a:rPr lang="nb-NO" smtClean="0"/>
              <a:t>Klikk for å redigere tittelstil</a:t>
            </a:r>
            <a:endParaRPr lang="nb-NO"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cxnSp>
        <p:nvCxnSpPr>
          <p:cNvPr id="8" name="Straight Connector 7"/>
          <p:cNvCxnSpPr/>
          <p:nvPr/>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a:stretch>
            <a:fillRect/>
          </a:stretch>
        </p:blipFill>
        <p:spPr>
          <a:xfrm>
            <a:off x="45356" y="6570568"/>
            <a:ext cx="1152914" cy="223365"/>
          </a:xfrm>
          <a:prstGeom prst="rect">
            <a:avLst/>
          </a:prstGeom>
        </p:spPr>
      </p:pic>
      <p:cxnSp>
        <p:nvCxnSpPr>
          <p:cNvPr id="14" name="Straight Connector 13"/>
          <p:cNvCxnSpPr/>
          <p:nvPr userDrawn="1"/>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03871"/>
          </a:solidFill>
        </p:spPr>
        <p:txBody>
          <a:bodyPr anchor="b"/>
          <a:lstStyle>
            <a:lvl1pPr algn="l">
              <a:defRPr sz="2000" b="1">
                <a:solidFill>
                  <a:srgbClr val="FFFFFF"/>
                </a:solidFill>
              </a:defRPr>
            </a:lvl1pPr>
          </a:lstStyle>
          <a:p>
            <a:r>
              <a:rPr lang="nb-NO" smtClean="0"/>
              <a:t>Klikk for å redigere tittelstil</a:t>
            </a:r>
            <a:endParaRPr lang="nb-NO"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half" idx="2"/>
          </p:nvPr>
        </p:nvSpPr>
        <p:spPr>
          <a:xfrm>
            <a:off x="457200" y="1435100"/>
            <a:ext cx="3008313" cy="4691063"/>
          </a:xfrm>
          <a:solidFill>
            <a:srgbClr val="39AEBB"/>
          </a:solidFill>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Picture 10" descr="Logo negativ.png"/>
          <p:cNvPicPr>
            <a:picLocks noChangeAspect="1"/>
          </p:cNvPicPr>
          <p:nvPr/>
        </p:nvPicPr>
        <p:blipFill>
          <a:blip r:embed="rId2"/>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a:stretch>
            <a:fillRect/>
          </a:stretch>
        </p:blipFill>
        <p:spPr>
          <a:xfrm>
            <a:off x="45356" y="6570568"/>
            <a:ext cx="1152914" cy="2233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803" r:id="rId15"/>
    <p:sldLayoutId id="2147483793" r:id="rId16"/>
    <p:sldLayoutId id="2147483794" r:id="rId17"/>
    <p:sldLayoutId id="2147483795" r:id="rId18"/>
    <p:sldLayoutId id="2147483796" r:id="rId19"/>
    <p:sldLayoutId id="2147483797" r:id="rId20"/>
    <p:sldLayoutId id="2147483798" r:id="rId21"/>
    <p:sldLayoutId id="2147483799" r:id="rId22"/>
    <p:sldLayoutId id="2147483804" r:id="rId23"/>
    <p:sldLayoutId id="2147483800" r:id="rId24"/>
    <p:sldLayoutId id="2147483801" r:id="rId25"/>
    <p:sldLayoutId id="2147483802" r:id="rId26"/>
    <p:sldLayoutId id="2147483805" r:id="rId2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err="1" smtClean="0"/>
              <a:t>Comparing</a:t>
            </a:r>
            <a:r>
              <a:rPr lang="nb-NO" dirty="0" smtClean="0"/>
              <a:t> </a:t>
            </a:r>
            <a:r>
              <a:rPr lang="nb-NO" dirty="0" err="1" smtClean="0"/>
              <a:t>the</a:t>
            </a:r>
            <a:r>
              <a:rPr lang="nb-NO" dirty="0" smtClean="0"/>
              <a:t> </a:t>
            </a:r>
            <a:r>
              <a:rPr lang="nb-NO" dirty="0" err="1" smtClean="0"/>
              <a:t>Burden</a:t>
            </a:r>
            <a:r>
              <a:rPr lang="nb-NO" dirty="0" smtClean="0"/>
              <a:t> </a:t>
            </a:r>
            <a:r>
              <a:rPr lang="nb-NO" dirty="0" err="1" smtClean="0"/>
              <a:t>of</a:t>
            </a:r>
            <a:r>
              <a:rPr lang="nb-NO" dirty="0" smtClean="0"/>
              <a:t> </a:t>
            </a:r>
            <a:r>
              <a:rPr lang="nb-NO" dirty="0" err="1" smtClean="0"/>
              <a:t>Disease</a:t>
            </a:r>
            <a:r>
              <a:rPr lang="nb-NO" dirty="0" smtClean="0"/>
              <a:t> </a:t>
            </a:r>
            <a:r>
              <a:rPr lang="nb-NO" dirty="0" err="1" smtClean="0"/>
              <a:t>across</a:t>
            </a:r>
            <a:r>
              <a:rPr lang="nb-NO" dirty="0" smtClean="0"/>
              <a:t> </a:t>
            </a:r>
            <a:r>
              <a:rPr lang="nb-NO" dirty="0" err="1" smtClean="0"/>
              <a:t>the</a:t>
            </a:r>
            <a:r>
              <a:rPr lang="nb-NO" dirty="0" smtClean="0"/>
              <a:t> Nordic </a:t>
            </a:r>
            <a:r>
              <a:rPr lang="nb-NO" dirty="0" err="1" smtClean="0"/>
              <a:t>countries</a:t>
            </a:r>
            <a:endParaRPr lang="nb-NO" dirty="0"/>
          </a:p>
        </p:txBody>
      </p:sp>
      <p:sp>
        <p:nvSpPr>
          <p:cNvPr id="3" name="Undertittel 2"/>
          <p:cNvSpPr>
            <a:spLocks noGrp="1"/>
          </p:cNvSpPr>
          <p:nvPr>
            <p:ph type="subTitle" idx="1"/>
          </p:nvPr>
        </p:nvSpPr>
        <p:spPr/>
        <p:txBody>
          <a:bodyPr/>
          <a:lstStyle/>
          <a:p>
            <a:r>
              <a:rPr lang="nb-NO" dirty="0" smtClean="0"/>
              <a:t>Vegard </a:t>
            </a:r>
            <a:r>
              <a:rPr lang="nb-NO" dirty="0" err="1" smtClean="0"/>
              <a:t>Skirbekk</a:t>
            </a:r>
            <a:endParaRPr lang="nb-NO" dirty="0" smtClean="0"/>
          </a:p>
          <a:p>
            <a:r>
              <a:rPr lang="nb-NO" sz="2400" i="1" dirty="0" smtClean="0"/>
              <a:t>Norwegian </a:t>
            </a:r>
            <a:r>
              <a:rPr lang="nb-NO" sz="2400" i="1" dirty="0" err="1" smtClean="0"/>
              <a:t>Institute</a:t>
            </a:r>
            <a:r>
              <a:rPr lang="nb-NO" sz="2400" i="1" dirty="0" smtClean="0"/>
              <a:t> </a:t>
            </a:r>
            <a:r>
              <a:rPr lang="nb-NO" sz="2400" i="1" dirty="0" err="1" smtClean="0"/>
              <a:t>of</a:t>
            </a:r>
            <a:r>
              <a:rPr lang="nb-NO" sz="2400" i="1" dirty="0" smtClean="0"/>
              <a:t> Public Health, </a:t>
            </a:r>
            <a:br>
              <a:rPr lang="nb-NO" sz="2400" i="1" dirty="0" smtClean="0"/>
            </a:br>
            <a:r>
              <a:rPr lang="nb-NO" sz="2400" i="1" dirty="0" smtClean="0"/>
              <a:t>Columbia </a:t>
            </a:r>
            <a:r>
              <a:rPr lang="nb-NO" sz="2400" i="1" dirty="0" err="1" smtClean="0"/>
              <a:t>University</a:t>
            </a:r>
            <a:endParaRPr lang="nb-NO" sz="2400" i="1" dirty="0"/>
          </a:p>
        </p:txBody>
      </p:sp>
      <p:pic>
        <p:nvPicPr>
          <p:cNvPr id="4" name="Picture 2" descr="https://encrypted-tbn1.gstatic.com/images?q=tbn:ANd9GcScfvkv0DtL-DFHk-7kASrMEUUulwcqevg0PWYPODgAzzB-6U4P1w"/>
          <p:cNvPicPr>
            <a:picLocks noChangeAspect="1" noChangeArrowheads="1"/>
          </p:cNvPicPr>
          <p:nvPr/>
        </p:nvPicPr>
        <p:blipFill rotWithShape="1">
          <a:blip r:embed="rId2">
            <a:extLst>
              <a:ext uri="{28A0092B-C50C-407E-A947-70E740481C1C}">
                <a14:useLocalDpi xmlns:a14="http://schemas.microsoft.com/office/drawing/2010/main" val="0"/>
              </a:ext>
            </a:extLst>
          </a:blip>
          <a:srcRect l="9693" t="7175" r="10053" b="8508"/>
          <a:stretch/>
        </p:blipFill>
        <p:spPr bwMode="auto">
          <a:xfrm>
            <a:off x="7974239" y="850891"/>
            <a:ext cx="859971" cy="90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35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Risk </a:t>
            </a:r>
            <a:r>
              <a:rPr lang="nb-NO" dirty="0" err="1" smtClean="0"/>
              <a:t>factors</a:t>
            </a:r>
            <a:r>
              <a:rPr lang="nb-NO" dirty="0" smtClean="0"/>
              <a:t> in Nordic </a:t>
            </a:r>
            <a:r>
              <a:rPr lang="nb-NO" dirty="0" err="1" smtClean="0"/>
              <a:t>nations</a:t>
            </a:r>
            <a:endParaRPr lang="nb-NO" dirty="0"/>
          </a:p>
        </p:txBody>
      </p:sp>
      <p:sp>
        <p:nvSpPr>
          <p:cNvPr id="3" name="Plassholder for innhold 2"/>
          <p:cNvSpPr>
            <a:spLocks noGrp="1"/>
          </p:cNvSpPr>
          <p:nvPr>
            <p:ph idx="1"/>
          </p:nvPr>
        </p:nvSpPr>
        <p:spPr/>
        <p:txBody>
          <a:bodyPr/>
          <a:lstStyle/>
          <a:p>
            <a:endParaRPr lang="nb-NO"/>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8175" r="50000" b="20913"/>
          <a:stretch/>
        </p:blipFill>
        <p:spPr bwMode="auto">
          <a:xfrm>
            <a:off x="-241300" y="1600200"/>
            <a:ext cx="9793088" cy="424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445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8wbuch0jlv7v.cloudfront.net/images/infografik/normal/chartoftheday_2305_Estonia_Has_Europes_Worst_Drug_Problem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34778"/>
            <a:ext cx="9107415" cy="3113422"/>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normAutofit fontScale="90000"/>
          </a:bodyPr>
          <a:lstStyle/>
          <a:p>
            <a:r>
              <a:rPr lang="nb-NO" dirty="0" err="1" smtClean="0"/>
              <a:t>Drug</a:t>
            </a:r>
            <a:r>
              <a:rPr lang="nb-NO" dirty="0" smtClean="0"/>
              <a:t> </a:t>
            </a:r>
            <a:r>
              <a:rPr lang="nb-NO" dirty="0" err="1" smtClean="0"/>
              <a:t>use</a:t>
            </a:r>
            <a:r>
              <a:rPr lang="nb-NO" dirty="0" smtClean="0"/>
              <a:t> </a:t>
            </a:r>
            <a:r>
              <a:rPr lang="nb-NO" dirty="0" err="1" smtClean="0"/>
              <a:t>becoming</a:t>
            </a:r>
            <a:r>
              <a:rPr lang="nb-NO" dirty="0" smtClean="0"/>
              <a:t> Nordic problem?</a:t>
            </a:r>
            <a:endParaRPr lang="nb-NO" dirty="0"/>
          </a:p>
        </p:txBody>
      </p:sp>
      <p:sp>
        <p:nvSpPr>
          <p:cNvPr id="3" name="Plassholder for innhold 2"/>
          <p:cNvSpPr>
            <a:spLocks noGrp="1"/>
          </p:cNvSpPr>
          <p:nvPr>
            <p:ph idx="1"/>
          </p:nvPr>
        </p:nvSpPr>
        <p:spPr>
          <a:xfrm>
            <a:off x="457200" y="1600200"/>
            <a:ext cx="8229600" cy="5778500"/>
          </a:xfrm>
        </p:spPr>
        <p:txBody>
          <a:bodyPr/>
          <a:lstStyle/>
          <a:p>
            <a:endParaRPr lang="nb-NO" dirty="0"/>
          </a:p>
        </p:txBody>
      </p:sp>
      <p:pic>
        <p:nvPicPr>
          <p:cNvPr id="1028" name="Picture 4" descr="http://www.tdpf.org.uk/sites/default/files/Sweden-portugal-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5" y="1306178"/>
            <a:ext cx="9107415" cy="528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Kcal per </a:t>
            </a:r>
            <a:r>
              <a:rPr lang="nb-NO" dirty="0" err="1" smtClean="0"/>
              <a:t>capita</a:t>
            </a:r>
            <a:r>
              <a:rPr lang="nb-NO" dirty="0" smtClean="0"/>
              <a:t>, </a:t>
            </a:r>
            <a:r>
              <a:rPr lang="nb-NO" dirty="0" err="1" smtClean="0"/>
              <a:t>source</a:t>
            </a:r>
            <a:r>
              <a:rPr lang="nb-NO" dirty="0" smtClean="0"/>
              <a:t>: FAO 2010</a:t>
            </a:r>
            <a:endParaRPr lang="nb-NO" dirty="0"/>
          </a:p>
        </p:txBody>
      </p:sp>
      <p:sp>
        <p:nvSpPr>
          <p:cNvPr id="3" name="Plassholder for innhold 2"/>
          <p:cNvSpPr>
            <a:spLocks noGrp="1"/>
          </p:cNvSpPr>
          <p:nvPr>
            <p:ph idx="1"/>
          </p:nvPr>
        </p:nvSpPr>
        <p:spPr/>
        <p:txBody>
          <a:bodyPr/>
          <a:lstStyle/>
          <a:p>
            <a:endParaRPr lang="nb-NO"/>
          </a:p>
        </p:txBody>
      </p:sp>
      <p:pic>
        <p:nvPicPr>
          <p:cNvPr id="2050" name="Picture 2" descr="http://cdn3.chartsbin.com/chartimages/l_1150_b831d4f831204d4d2416d625e3064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639887"/>
            <a:ext cx="8953500"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84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endParaRPr lang="nb-NO"/>
          </a:p>
        </p:txBody>
      </p:sp>
      <p:pic>
        <p:nvPicPr>
          <p:cNvPr id="3074" name="Picture 2" descr="http://image.slidesharecdn.com/ncd2014alcoholpolicyinfinlandesasterberg110314-140314053858-phpapp02/95/ncd2014-alcohol-policy-in-finland-esasterberg-110314-24-638.jpg?cb=14290824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3" y="0"/>
            <a:ext cx="8287657" cy="622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61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Smoking by age &amp; sex, Norway </a:t>
            </a:r>
            <a:r>
              <a:rPr lang="nb-NO" dirty="0" err="1" smtClean="0"/>
              <a:t>vs</a:t>
            </a:r>
            <a:r>
              <a:rPr lang="nb-NO" dirty="0" smtClean="0"/>
              <a:t> Western Europe 2013</a:t>
            </a:r>
            <a:endParaRPr lang="nb-NO"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04" r="25985"/>
          <a:stretch/>
        </p:blipFill>
        <p:spPr bwMode="auto">
          <a:xfrm>
            <a:off x="847725" y="1916832"/>
            <a:ext cx="7486650" cy="411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940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Diseases</a:t>
            </a:r>
            <a:endParaRPr lang="nb-NO" dirty="0"/>
          </a:p>
        </p:txBody>
      </p:sp>
      <p:sp>
        <p:nvSpPr>
          <p:cNvPr id="3" name="Plassholder for innhold 2"/>
          <p:cNvSpPr>
            <a:spLocks noGrp="1"/>
          </p:cNvSpPr>
          <p:nvPr>
            <p:ph idx="1"/>
          </p:nvPr>
        </p:nvSpPr>
        <p:spPr/>
        <p:txBody>
          <a:bodyPr/>
          <a:lstStyle/>
          <a:p>
            <a:endParaRPr lang="nb-NO"/>
          </a:p>
        </p:txBody>
      </p:sp>
    </p:spTree>
    <p:extLst>
      <p:ext uri="{BB962C8B-B14F-4D97-AF65-F5344CB8AC3E}">
        <p14:creationId xmlns:p14="http://schemas.microsoft.com/office/powerpoint/2010/main" val="3313407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GBD </a:t>
            </a:r>
            <a:r>
              <a:rPr lang="nb-NO" dirty="0" err="1" smtClean="0"/>
              <a:t>estimates</a:t>
            </a:r>
            <a:r>
              <a:rPr lang="nb-NO" dirty="0" smtClean="0"/>
              <a:t> – </a:t>
            </a:r>
            <a:r>
              <a:rPr lang="nb-NO" dirty="0" err="1" smtClean="0"/>
              <a:t>DALYs</a:t>
            </a:r>
            <a:endParaRPr lang="nb-NO" dirty="0"/>
          </a:p>
        </p:txBody>
      </p:sp>
      <p:pic>
        <p:nvPicPr>
          <p:cNvPr id="7" name="Plassholder for innhold 6" descr="C:\Users\vesk\AppData\Local\Temp\screenshot.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0023" y="1600200"/>
            <a:ext cx="5343954" cy="4525963"/>
          </a:xfrm>
          <a:prstGeom prst="rect">
            <a:avLst/>
          </a:prstGeom>
          <a:noFill/>
          <a:ln>
            <a:noFill/>
          </a:ln>
        </p:spPr>
      </p:pic>
    </p:spTree>
    <p:extLst>
      <p:ext uri="{BB962C8B-B14F-4D97-AF65-F5344CB8AC3E}">
        <p14:creationId xmlns:p14="http://schemas.microsoft.com/office/powerpoint/2010/main" val="4171376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5" name="Rectangle 1"/>
          <p:cNvSpPr>
            <a:spLocks noChangeArrowheads="1"/>
          </p:cNvSpPr>
          <p:nvPr/>
        </p:nvSpPr>
        <p:spPr bwMode="auto">
          <a:xfrm>
            <a:off x="3397250" y="919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nb-NO" sz="900" b="0" i="0" u="none" strike="noStrike" cap="none" normalizeH="0" baseline="0" smtClean="0">
                <a:ln>
                  <a:noFill/>
                </a:ln>
                <a:solidFill>
                  <a:schemeClr val="tx1"/>
                </a:solidFill>
                <a:effectLst/>
                <a:latin typeface="Arial" pitchFamily="34" charset="0"/>
                <a:ea typeface="Calibri" pitchFamily="34" charset="0"/>
                <a:cs typeface="Arial" pitchFamily="34" charset="0"/>
              </a:rPr>
              <a:t/>
            </a:r>
            <a:br>
              <a:rPr kumimoji="0" lang="en-US" altLang="nb-NO" sz="900" b="0" i="0" u="none" strike="noStrike" cap="none" normalizeH="0" baseline="0" smtClean="0">
                <a:ln>
                  <a:noFill/>
                </a:ln>
                <a:solidFill>
                  <a:schemeClr val="tx1"/>
                </a:solidFill>
                <a:effectLst/>
                <a:latin typeface="Arial" pitchFamily="34" charset="0"/>
                <a:ea typeface="Calibri" pitchFamily="34" charset="0"/>
                <a:cs typeface="Arial" pitchFamily="34" charset="0"/>
              </a:rPr>
            </a:br>
            <a:endParaRPr kumimoji="0" lang="nb-NO" alt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Plassholder for innhold 6"/>
          <p:cNvSpPr>
            <a:spLocks noGrp="1"/>
          </p:cNvSpPr>
          <p:nvPr>
            <p:ph idx="1"/>
          </p:nvPr>
        </p:nvSpPr>
        <p:spPr/>
        <p:txBody>
          <a:bodyPr/>
          <a:lstStyle/>
          <a:p>
            <a:endParaRPr lang="nb-NO"/>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291"/>
            <a:ext cx="9144001" cy="652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3143249" y="5033961"/>
            <a:ext cx="3533775" cy="3143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Ellipse 7"/>
          <p:cNvSpPr/>
          <p:nvPr/>
        </p:nvSpPr>
        <p:spPr>
          <a:xfrm>
            <a:off x="3143248" y="2924174"/>
            <a:ext cx="3533775" cy="3143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Ellipse 8"/>
          <p:cNvSpPr/>
          <p:nvPr/>
        </p:nvSpPr>
        <p:spPr>
          <a:xfrm>
            <a:off x="3219449" y="4210841"/>
            <a:ext cx="3533775" cy="3143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Ellipse 9"/>
          <p:cNvSpPr/>
          <p:nvPr/>
        </p:nvSpPr>
        <p:spPr>
          <a:xfrm>
            <a:off x="3209924" y="5472111"/>
            <a:ext cx="3533775" cy="3143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Ellipse 10"/>
          <p:cNvSpPr/>
          <p:nvPr/>
        </p:nvSpPr>
        <p:spPr>
          <a:xfrm>
            <a:off x="3219449" y="3148011"/>
            <a:ext cx="3533775" cy="3143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05078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Cause</a:t>
            </a:r>
            <a:r>
              <a:rPr lang="nb-NO" dirty="0" smtClean="0"/>
              <a:t> </a:t>
            </a:r>
            <a:r>
              <a:rPr lang="nb-NO" dirty="0" err="1" smtClean="0"/>
              <a:t>of</a:t>
            </a:r>
            <a:r>
              <a:rPr lang="nb-NO" dirty="0" smtClean="0"/>
              <a:t> </a:t>
            </a:r>
            <a:r>
              <a:rPr lang="nb-NO" dirty="0" err="1" smtClean="0"/>
              <a:t>death</a:t>
            </a:r>
            <a:endParaRPr lang="nb-NO" dirty="0"/>
          </a:p>
        </p:txBody>
      </p:sp>
      <p:sp>
        <p:nvSpPr>
          <p:cNvPr id="3" name="Plassholder for innhold 2"/>
          <p:cNvSpPr>
            <a:spLocks noGrp="1"/>
          </p:cNvSpPr>
          <p:nvPr>
            <p:ph idx="1"/>
          </p:nvPr>
        </p:nvSpPr>
        <p:spPr/>
        <p:txBody>
          <a:bodyPr/>
          <a:lstStyle/>
          <a:p>
            <a:endParaRPr lang="nb-NO"/>
          </a:p>
        </p:txBody>
      </p:sp>
    </p:spTree>
    <p:extLst>
      <p:ext uri="{BB962C8B-B14F-4D97-AF65-F5344CB8AC3E}">
        <p14:creationId xmlns:p14="http://schemas.microsoft.com/office/powerpoint/2010/main" val="2539040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30175"/>
            <a:ext cx="8229600" cy="1143000"/>
          </a:xfrm>
        </p:spPr>
        <p:txBody>
          <a:bodyPr>
            <a:normAutofit/>
          </a:bodyPr>
          <a:lstStyle/>
          <a:p>
            <a:r>
              <a:rPr lang="nb-NO" dirty="0" err="1" smtClean="0"/>
              <a:t>Cause</a:t>
            </a:r>
            <a:r>
              <a:rPr lang="nb-NO" dirty="0" smtClean="0"/>
              <a:t> </a:t>
            </a:r>
            <a:r>
              <a:rPr lang="nb-NO" dirty="0" err="1" smtClean="0"/>
              <a:t>of</a:t>
            </a:r>
            <a:r>
              <a:rPr lang="nb-NO" dirty="0" smtClean="0"/>
              <a:t> </a:t>
            </a:r>
            <a:r>
              <a:rPr lang="nb-NO" dirty="0" err="1" smtClean="0"/>
              <a:t>death</a:t>
            </a:r>
            <a:r>
              <a:rPr lang="nb-NO" dirty="0" smtClean="0"/>
              <a:t>, men</a:t>
            </a:r>
            <a:endParaRPr lang="nb-NO"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961"/>
          <a:stretch/>
        </p:blipFill>
        <p:spPr bwMode="auto">
          <a:xfrm>
            <a:off x="1760197" y="1590253"/>
            <a:ext cx="4514850" cy="459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26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Structure</a:t>
            </a:r>
            <a:endParaRPr lang="nb-NO" dirty="0"/>
          </a:p>
        </p:txBody>
      </p:sp>
      <p:sp>
        <p:nvSpPr>
          <p:cNvPr id="3" name="Plassholder for innhold 2"/>
          <p:cNvSpPr>
            <a:spLocks noGrp="1"/>
          </p:cNvSpPr>
          <p:nvPr>
            <p:ph idx="1"/>
          </p:nvPr>
        </p:nvSpPr>
        <p:spPr>
          <a:xfrm>
            <a:off x="914400" y="2105025"/>
            <a:ext cx="8229600" cy="4525963"/>
          </a:xfrm>
        </p:spPr>
        <p:txBody>
          <a:bodyPr/>
          <a:lstStyle/>
          <a:p>
            <a:r>
              <a:rPr lang="nb-NO" dirty="0" err="1" smtClean="0"/>
              <a:t>Motivation</a:t>
            </a:r>
            <a:endParaRPr lang="nb-NO" dirty="0" smtClean="0"/>
          </a:p>
          <a:p>
            <a:r>
              <a:rPr lang="nb-NO" dirty="0" smtClean="0"/>
              <a:t>Risks</a:t>
            </a:r>
          </a:p>
          <a:p>
            <a:r>
              <a:rPr lang="nb-NO" dirty="0" err="1" smtClean="0"/>
              <a:t>Diseases</a:t>
            </a:r>
            <a:endParaRPr lang="nb-NO" dirty="0" smtClean="0"/>
          </a:p>
          <a:p>
            <a:r>
              <a:rPr lang="nb-NO" dirty="0" smtClean="0"/>
              <a:t>Death</a:t>
            </a:r>
          </a:p>
          <a:p>
            <a:r>
              <a:rPr lang="nb-NO" dirty="0" err="1" smtClean="0"/>
              <a:t>Discussion</a:t>
            </a:r>
            <a:endParaRPr lang="nb-NO" dirty="0"/>
          </a:p>
        </p:txBody>
      </p:sp>
    </p:spTree>
    <p:extLst>
      <p:ext uri="{BB962C8B-B14F-4D97-AF65-F5344CB8AC3E}">
        <p14:creationId xmlns:p14="http://schemas.microsoft.com/office/powerpoint/2010/main" val="1892780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Cause</a:t>
            </a:r>
            <a:r>
              <a:rPr lang="nb-NO" dirty="0"/>
              <a:t> </a:t>
            </a:r>
            <a:r>
              <a:rPr lang="nb-NO" dirty="0" err="1"/>
              <a:t>of</a:t>
            </a:r>
            <a:r>
              <a:rPr lang="nb-NO" dirty="0"/>
              <a:t> </a:t>
            </a:r>
            <a:r>
              <a:rPr lang="nb-NO" dirty="0" err="1"/>
              <a:t>death</a:t>
            </a:r>
            <a:r>
              <a:rPr lang="nb-NO" dirty="0"/>
              <a:t>, men</a:t>
            </a:r>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2350" y="1600200"/>
            <a:ext cx="4347975" cy="4525963"/>
          </a:xfrm>
        </p:spPr>
      </p:pic>
    </p:spTree>
    <p:extLst>
      <p:ext uri="{BB962C8B-B14F-4D97-AF65-F5344CB8AC3E}">
        <p14:creationId xmlns:p14="http://schemas.microsoft.com/office/powerpoint/2010/main" val="2802644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7" t="323" r="52056" b="-323"/>
          <a:stretch/>
        </p:blipFill>
        <p:spPr bwMode="auto">
          <a:xfrm>
            <a:off x="2535852" y="1581150"/>
            <a:ext cx="3731597" cy="488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tel 1"/>
          <p:cNvSpPr>
            <a:spLocks noGrp="1"/>
          </p:cNvSpPr>
          <p:nvPr>
            <p:ph type="title"/>
          </p:nvPr>
        </p:nvSpPr>
        <p:spPr>
          <a:xfrm>
            <a:off x="523875" y="206375"/>
            <a:ext cx="8229600" cy="1143000"/>
          </a:xfrm>
        </p:spPr>
        <p:txBody>
          <a:bodyPr>
            <a:normAutofit/>
          </a:bodyPr>
          <a:lstStyle/>
          <a:p>
            <a:r>
              <a:rPr lang="nb-NO" dirty="0" err="1" smtClean="0"/>
              <a:t>Cause</a:t>
            </a:r>
            <a:r>
              <a:rPr lang="nb-NO" dirty="0" smtClean="0"/>
              <a:t> </a:t>
            </a:r>
            <a:r>
              <a:rPr lang="nb-NO" dirty="0" err="1" smtClean="0"/>
              <a:t>of</a:t>
            </a:r>
            <a:r>
              <a:rPr lang="nb-NO" dirty="0" smtClean="0"/>
              <a:t> </a:t>
            </a:r>
            <a:r>
              <a:rPr lang="nb-NO" dirty="0" err="1" smtClean="0"/>
              <a:t>death</a:t>
            </a:r>
            <a:r>
              <a:rPr lang="nb-NO" dirty="0" smtClean="0"/>
              <a:t>, </a:t>
            </a:r>
            <a:r>
              <a:rPr lang="nb-NO" dirty="0" err="1" smtClean="0"/>
              <a:t>Women</a:t>
            </a:r>
            <a:endParaRPr lang="nb-NO" dirty="0"/>
          </a:p>
        </p:txBody>
      </p:sp>
    </p:spTree>
    <p:extLst>
      <p:ext uri="{BB962C8B-B14F-4D97-AF65-F5344CB8AC3E}">
        <p14:creationId xmlns:p14="http://schemas.microsoft.com/office/powerpoint/2010/main" val="433425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Cause</a:t>
            </a:r>
            <a:r>
              <a:rPr lang="nb-NO" dirty="0"/>
              <a:t> </a:t>
            </a:r>
            <a:r>
              <a:rPr lang="nb-NO" dirty="0" err="1"/>
              <a:t>of</a:t>
            </a:r>
            <a:r>
              <a:rPr lang="nb-NO" dirty="0"/>
              <a:t> </a:t>
            </a:r>
            <a:r>
              <a:rPr lang="nb-NO" dirty="0" err="1"/>
              <a:t>death</a:t>
            </a:r>
            <a:r>
              <a:rPr lang="nb-NO" dirty="0"/>
              <a:t>, </a:t>
            </a:r>
            <a:r>
              <a:rPr lang="nb-NO" dirty="0" err="1"/>
              <a:t>Women</a:t>
            </a:r>
            <a:endParaRPr lang="nb-NO" dirty="0"/>
          </a:p>
        </p:txBody>
      </p:sp>
      <p:sp>
        <p:nvSpPr>
          <p:cNvPr id="3" name="Plassholder for innhold 2"/>
          <p:cNvSpPr>
            <a:spLocks noGrp="1"/>
          </p:cNvSpPr>
          <p:nvPr>
            <p:ph idx="1"/>
          </p:nvPr>
        </p:nvSpPr>
        <p:spPr/>
        <p:txBody>
          <a:bodyPr/>
          <a:lstStyle/>
          <a:p>
            <a:endParaRPr lang="nb-NO"/>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509"/>
          <a:stretch/>
        </p:blipFill>
        <p:spPr bwMode="auto">
          <a:xfrm>
            <a:off x="2352675" y="1540566"/>
            <a:ext cx="4398714" cy="499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681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err="1" smtClean="0"/>
              <a:t>Conclusion</a:t>
            </a:r>
            <a:endParaRPr lang="nb-NO" dirty="0"/>
          </a:p>
        </p:txBody>
      </p:sp>
      <p:sp>
        <p:nvSpPr>
          <p:cNvPr id="3" name="Plassholder for innhold 2"/>
          <p:cNvSpPr>
            <a:spLocks noGrp="1"/>
          </p:cNvSpPr>
          <p:nvPr>
            <p:ph idx="1"/>
          </p:nvPr>
        </p:nvSpPr>
        <p:spPr/>
        <p:txBody>
          <a:bodyPr>
            <a:normAutofit fontScale="62500" lnSpcReduction="20000"/>
          </a:bodyPr>
          <a:lstStyle/>
          <a:p>
            <a:r>
              <a:rPr lang="en-US" dirty="0"/>
              <a:t>Several important </a:t>
            </a:r>
            <a:r>
              <a:rPr lang="en-US" dirty="0" smtClean="0"/>
              <a:t>topics </a:t>
            </a:r>
            <a:r>
              <a:rPr lang="en-US" dirty="0"/>
              <a:t>could benefit from being jointly analyzed: </a:t>
            </a:r>
            <a:endParaRPr lang="en-US" dirty="0" smtClean="0"/>
          </a:p>
          <a:p>
            <a:pPr lvl="1"/>
            <a:r>
              <a:rPr lang="en-US" dirty="0" err="1" smtClean="0"/>
              <a:t>i</a:t>
            </a:r>
            <a:r>
              <a:rPr lang="en-US" dirty="0"/>
              <a:t>) Nordic longevity has been improving slower than other Western European nations, even in a period when the region became one of the richest and best educated in the world </a:t>
            </a:r>
            <a:endParaRPr lang="en-US" dirty="0" smtClean="0"/>
          </a:p>
          <a:p>
            <a:pPr lvl="1"/>
            <a:r>
              <a:rPr lang="en-US" dirty="0" smtClean="0"/>
              <a:t>ii</a:t>
            </a:r>
            <a:r>
              <a:rPr lang="en-US" dirty="0"/>
              <a:t>) health levels have fallen behind others in spite of a generous, universal and high quality health and social security system [1, 2], </a:t>
            </a:r>
            <a:endParaRPr lang="en-US" dirty="0" smtClean="0"/>
          </a:p>
          <a:p>
            <a:pPr lvl="1"/>
            <a:r>
              <a:rPr lang="en-US" dirty="0" smtClean="0"/>
              <a:t>iii</a:t>
            </a:r>
            <a:r>
              <a:rPr lang="en-US" dirty="0"/>
              <a:t>) there is comparatively high mortality among young adult men and older individuals of both sexes in the Nordic region, </a:t>
            </a:r>
            <a:endParaRPr lang="en-US" dirty="0" smtClean="0"/>
          </a:p>
          <a:p>
            <a:pPr lvl="1"/>
            <a:r>
              <a:rPr lang="en-US" dirty="0" smtClean="0"/>
              <a:t>iv</a:t>
            </a:r>
            <a:r>
              <a:rPr lang="en-US" dirty="0"/>
              <a:t>) there has been a lack of a synthesis of most available disease and mortality data, which through the global burden of disease project is now possible, </a:t>
            </a:r>
            <a:endParaRPr lang="en-US" dirty="0" smtClean="0"/>
          </a:p>
          <a:p>
            <a:pPr lvl="1"/>
            <a:r>
              <a:rPr lang="en-US" dirty="0" smtClean="0"/>
              <a:t>v</a:t>
            </a:r>
            <a:r>
              <a:rPr lang="en-US" dirty="0"/>
              <a:t>) there are highly divergent health policies and health risk behaviors across the Nordic countries that should be analyzed, </a:t>
            </a:r>
            <a:endParaRPr lang="en-US" dirty="0" smtClean="0"/>
          </a:p>
          <a:p>
            <a:pPr lvl="1"/>
            <a:r>
              <a:rPr lang="en-US" dirty="0" smtClean="0"/>
              <a:t>vi</a:t>
            </a:r>
            <a:r>
              <a:rPr lang="en-US" dirty="0"/>
              <a:t>) Nordic health registries and health information is among the best in the world, and information from Nordic health registries is of great importance to understand health also in many other regions of the world [3]. </a:t>
            </a:r>
            <a:endParaRPr lang="en-US" dirty="0" smtClean="0"/>
          </a:p>
          <a:p>
            <a:r>
              <a:rPr lang="en-US" dirty="0"/>
              <a:t>The Nordic nations need to learn from each other as much as from other countries in order to maximize health</a:t>
            </a:r>
            <a:endParaRPr lang="nb-NO" dirty="0"/>
          </a:p>
        </p:txBody>
      </p:sp>
    </p:spTree>
    <p:extLst>
      <p:ext uri="{BB962C8B-B14F-4D97-AF65-F5344CB8AC3E}">
        <p14:creationId xmlns:p14="http://schemas.microsoft.com/office/powerpoint/2010/main" val="12003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Motivation</a:t>
            </a:r>
            <a:endParaRPr lang="nb-NO" dirty="0"/>
          </a:p>
        </p:txBody>
      </p:sp>
      <p:sp>
        <p:nvSpPr>
          <p:cNvPr id="3" name="Plassholder for innhold 2"/>
          <p:cNvSpPr>
            <a:spLocks noGrp="1"/>
          </p:cNvSpPr>
          <p:nvPr>
            <p:ph idx="1"/>
          </p:nvPr>
        </p:nvSpPr>
        <p:spPr/>
        <p:txBody>
          <a:bodyPr>
            <a:normAutofit lnSpcReduction="10000"/>
          </a:bodyPr>
          <a:lstStyle/>
          <a:p>
            <a:r>
              <a:rPr lang="nb-NO" dirty="0" err="1" smtClean="0"/>
              <a:t>Jointly</a:t>
            </a:r>
            <a:r>
              <a:rPr lang="nb-NO" dirty="0" smtClean="0"/>
              <a:t> </a:t>
            </a:r>
            <a:r>
              <a:rPr lang="nb-NO" dirty="0" err="1" smtClean="0"/>
              <a:t>analysing</a:t>
            </a:r>
            <a:r>
              <a:rPr lang="nb-NO" dirty="0" smtClean="0"/>
              <a:t> </a:t>
            </a:r>
            <a:r>
              <a:rPr lang="nb-NO" dirty="0" err="1" smtClean="0"/>
              <a:t>the</a:t>
            </a:r>
            <a:r>
              <a:rPr lang="nb-NO" dirty="0" smtClean="0"/>
              <a:t> </a:t>
            </a:r>
            <a:r>
              <a:rPr lang="nb-NO" dirty="0" err="1" smtClean="0"/>
              <a:t>burden</a:t>
            </a:r>
            <a:r>
              <a:rPr lang="nb-NO" dirty="0" smtClean="0"/>
              <a:t> </a:t>
            </a:r>
            <a:r>
              <a:rPr lang="nb-NO" dirty="0" err="1" smtClean="0"/>
              <a:t>of</a:t>
            </a:r>
            <a:r>
              <a:rPr lang="nb-NO" dirty="0" smtClean="0"/>
              <a:t> </a:t>
            </a:r>
            <a:r>
              <a:rPr lang="nb-NO" dirty="0" err="1" smtClean="0"/>
              <a:t>disease</a:t>
            </a:r>
            <a:r>
              <a:rPr lang="nb-NO" dirty="0" smtClean="0"/>
              <a:t> </a:t>
            </a:r>
            <a:r>
              <a:rPr lang="nb-NO" dirty="0" err="1" smtClean="0"/>
              <a:t>across</a:t>
            </a:r>
            <a:r>
              <a:rPr lang="nb-NO" dirty="0" smtClean="0"/>
              <a:t> Nordic </a:t>
            </a:r>
            <a:r>
              <a:rPr lang="nb-NO" dirty="0" err="1" smtClean="0"/>
              <a:t>countries</a:t>
            </a:r>
            <a:r>
              <a:rPr lang="nb-NO" dirty="0" smtClean="0"/>
              <a:t> </a:t>
            </a:r>
            <a:r>
              <a:rPr lang="nb-NO" dirty="0" err="1" smtClean="0"/>
              <a:t>meaningful</a:t>
            </a:r>
            <a:r>
              <a:rPr lang="nb-NO" dirty="0" smtClean="0"/>
              <a:t>? </a:t>
            </a:r>
          </a:p>
          <a:p>
            <a:r>
              <a:rPr lang="nb-NO" dirty="0" err="1" smtClean="0"/>
              <a:t>Similarities</a:t>
            </a:r>
            <a:r>
              <a:rPr lang="nb-NO" dirty="0" smtClean="0"/>
              <a:t> in terms </a:t>
            </a:r>
            <a:r>
              <a:rPr lang="nb-NO" dirty="0" err="1" smtClean="0"/>
              <a:t>of</a:t>
            </a:r>
            <a:r>
              <a:rPr lang="nb-NO" dirty="0" smtClean="0"/>
              <a:t> </a:t>
            </a:r>
            <a:r>
              <a:rPr lang="nb-NO" dirty="0" err="1" smtClean="0"/>
              <a:t>social</a:t>
            </a:r>
            <a:r>
              <a:rPr lang="nb-NO" dirty="0" smtClean="0"/>
              <a:t> </a:t>
            </a:r>
            <a:r>
              <a:rPr lang="nb-NO" dirty="0" err="1" smtClean="0"/>
              <a:t>structures</a:t>
            </a:r>
            <a:r>
              <a:rPr lang="nb-NO" dirty="0" smtClean="0"/>
              <a:t>, </a:t>
            </a:r>
            <a:r>
              <a:rPr lang="nb-NO" dirty="0" err="1" smtClean="0"/>
              <a:t>health</a:t>
            </a:r>
            <a:r>
              <a:rPr lang="nb-NO" dirty="0" smtClean="0"/>
              <a:t> service </a:t>
            </a:r>
            <a:r>
              <a:rPr lang="nb-NO" dirty="0" err="1" smtClean="0"/>
              <a:t>coverage</a:t>
            </a:r>
            <a:r>
              <a:rPr lang="nb-NO" dirty="0" smtClean="0"/>
              <a:t>/</a:t>
            </a:r>
            <a:r>
              <a:rPr lang="nb-NO" dirty="0" err="1" smtClean="0"/>
              <a:t>quality</a:t>
            </a:r>
            <a:r>
              <a:rPr lang="nb-NO" dirty="0" smtClean="0"/>
              <a:t>, </a:t>
            </a:r>
            <a:r>
              <a:rPr lang="nb-NO" dirty="0" err="1" smtClean="0"/>
              <a:t>population</a:t>
            </a:r>
            <a:r>
              <a:rPr lang="nb-NO" dirty="0" smtClean="0"/>
              <a:t> </a:t>
            </a:r>
            <a:r>
              <a:rPr lang="nb-NO" dirty="0" err="1" smtClean="0"/>
              <a:t>genetics</a:t>
            </a:r>
            <a:r>
              <a:rPr lang="nb-NO" dirty="0" smtClean="0"/>
              <a:t>, </a:t>
            </a:r>
            <a:r>
              <a:rPr lang="nb-NO" dirty="0" err="1" smtClean="0"/>
              <a:t>geography</a:t>
            </a:r>
            <a:r>
              <a:rPr lang="nb-NO" dirty="0" smtClean="0"/>
              <a:t> </a:t>
            </a:r>
            <a:r>
              <a:rPr lang="nb-NO" dirty="0" err="1" smtClean="0"/>
              <a:t>can</a:t>
            </a:r>
            <a:r>
              <a:rPr lang="nb-NO" dirty="0" smtClean="0"/>
              <a:t> </a:t>
            </a:r>
            <a:r>
              <a:rPr lang="nb-NO" dirty="0" err="1" smtClean="0"/>
              <a:t>increase</a:t>
            </a:r>
            <a:r>
              <a:rPr lang="nb-NO" dirty="0" smtClean="0"/>
              <a:t> </a:t>
            </a:r>
            <a:r>
              <a:rPr lang="nb-NO" dirty="0" err="1" smtClean="0"/>
              <a:t>validity</a:t>
            </a:r>
            <a:r>
              <a:rPr lang="nb-NO" dirty="0" smtClean="0"/>
              <a:t> </a:t>
            </a:r>
            <a:r>
              <a:rPr lang="nb-NO" dirty="0" err="1" smtClean="0"/>
              <a:t>of</a:t>
            </a:r>
            <a:r>
              <a:rPr lang="nb-NO" dirty="0" smtClean="0"/>
              <a:t> </a:t>
            </a:r>
            <a:r>
              <a:rPr lang="nb-NO" dirty="0" err="1" smtClean="0"/>
              <a:t>comparisons</a:t>
            </a:r>
            <a:endParaRPr lang="nb-NO" dirty="0" smtClean="0"/>
          </a:p>
          <a:p>
            <a:r>
              <a:rPr lang="nb-NO" dirty="0" smtClean="0"/>
              <a:t>Data </a:t>
            </a:r>
            <a:r>
              <a:rPr lang="nb-NO" dirty="0" err="1" smtClean="0"/>
              <a:t>quality</a:t>
            </a:r>
            <a:r>
              <a:rPr lang="nb-NO" dirty="0" smtClean="0"/>
              <a:t> </a:t>
            </a:r>
            <a:r>
              <a:rPr lang="nb-NO" dirty="0" err="1" smtClean="0"/>
              <a:t>generally</a:t>
            </a:r>
            <a:r>
              <a:rPr lang="nb-NO" dirty="0" smtClean="0"/>
              <a:t> </a:t>
            </a:r>
            <a:r>
              <a:rPr lang="nb-NO" dirty="0" err="1" smtClean="0"/>
              <a:t>among</a:t>
            </a:r>
            <a:r>
              <a:rPr lang="nb-NO" dirty="0" smtClean="0"/>
              <a:t> </a:t>
            </a:r>
            <a:r>
              <a:rPr lang="nb-NO" dirty="0" err="1" smtClean="0"/>
              <a:t>world’s</a:t>
            </a:r>
            <a:r>
              <a:rPr lang="nb-NO" dirty="0" smtClean="0"/>
              <a:t> best</a:t>
            </a:r>
          </a:p>
          <a:p>
            <a:r>
              <a:rPr lang="nb-NO" dirty="0" err="1" smtClean="0"/>
              <a:t>Variation</a:t>
            </a:r>
            <a:r>
              <a:rPr lang="nb-NO" dirty="0" smtClean="0"/>
              <a:t> in policy and </a:t>
            </a:r>
            <a:r>
              <a:rPr lang="nb-NO" dirty="0" err="1" smtClean="0"/>
              <a:t>health</a:t>
            </a:r>
            <a:r>
              <a:rPr lang="nb-NO" dirty="0" smtClean="0"/>
              <a:t> </a:t>
            </a:r>
            <a:r>
              <a:rPr lang="nb-NO" dirty="0" err="1" smtClean="0"/>
              <a:t>related</a:t>
            </a:r>
            <a:r>
              <a:rPr lang="nb-NO" dirty="0" smtClean="0"/>
              <a:t> </a:t>
            </a:r>
            <a:r>
              <a:rPr lang="nb-NO" dirty="0" err="1" smtClean="0"/>
              <a:t>behavioural</a:t>
            </a:r>
            <a:r>
              <a:rPr lang="nb-NO" dirty="0" smtClean="0"/>
              <a:t> </a:t>
            </a:r>
            <a:r>
              <a:rPr lang="nb-NO" dirty="0" err="1" smtClean="0"/>
              <a:t>variation</a:t>
            </a:r>
            <a:r>
              <a:rPr lang="nb-NO" dirty="0" smtClean="0"/>
              <a:t> </a:t>
            </a:r>
            <a:r>
              <a:rPr lang="nb-NO" dirty="0" err="1" smtClean="0"/>
              <a:t>may</a:t>
            </a:r>
            <a:r>
              <a:rPr lang="nb-NO" dirty="0" smtClean="0"/>
              <a:t> be </a:t>
            </a:r>
            <a:r>
              <a:rPr lang="nb-NO" dirty="0" err="1" smtClean="0"/>
              <a:t>investigated</a:t>
            </a:r>
            <a:endParaRPr lang="nb-NO" dirty="0" smtClean="0"/>
          </a:p>
          <a:p>
            <a:endParaRPr lang="nb-NO" dirty="0" smtClean="0"/>
          </a:p>
          <a:p>
            <a:endParaRPr lang="nb-NO" dirty="0"/>
          </a:p>
        </p:txBody>
      </p:sp>
      <p:pic>
        <p:nvPicPr>
          <p:cNvPr id="1027" name="Picture 3" descr="tilste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 cy="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2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Why</a:t>
            </a:r>
            <a:r>
              <a:rPr lang="nb-NO" dirty="0" smtClean="0"/>
              <a:t> </a:t>
            </a:r>
            <a:r>
              <a:rPr lang="nb-NO" dirty="0" err="1" smtClean="0"/>
              <a:t>study</a:t>
            </a:r>
            <a:r>
              <a:rPr lang="nb-NO" dirty="0" smtClean="0"/>
              <a:t> </a:t>
            </a:r>
            <a:r>
              <a:rPr lang="nb-NO" dirty="0" err="1" smtClean="0"/>
              <a:t>the</a:t>
            </a:r>
            <a:r>
              <a:rPr lang="nb-NO" dirty="0" smtClean="0"/>
              <a:t> Nordic </a:t>
            </a:r>
            <a:r>
              <a:rPr lang="nb-NO" dirty="0" err="1" smtClean="0"/>
              <a:t>nations</a:t>
            </a:r>
            <a:r>
              <a:rPr lang="nb-NO" dirty="0" smtClean="0"/>
              <a:t>?</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Global </a:t>
            </a:r>
            <a:r>
              <a:rPr lang="nb-NO" dirty="0" err="1" smtClean="0"/>
              <a:t>health</a:t>
            </a:r>
            <a:r>
              <a:rPr lang="nb-NO" dirty="0" smtClean="0"/>
              <a:t> </a:t>
            </a:r>
            <a:r>
              <a:rPr lang="nb-NO" dirty="0" err="1" smtClean="0"/>
              <a:t>research</a:t>
            </a:r>
            <a:r>
              <a:rPr lang="nb-NO" dirty="0" smtClean="0"/>
              <a:t> </a:t>
            </a:r>
            <a:r>
              <a:rPr lang="nb-NO" dirty="0" err="1" smtClean="0"/>
              <a:t>disproportionally</a:t>
            </a:r>
            <a:r>
              <a:rPr lang="nb-NO" dirty="0" smtClean="0"/>
              <a:t> </a:t>
            </a:r>
            <a:r>
              <a:rPr lang="nb-NO" dirty="0" err="1" smtClean="0"/>
              <a:t>influenced</a:t>
            </a:r>
            <a:r>
              <a:rPr lang="nb-NO" dirty="0" smtClean="0"/>
              <a:t> by </a:t>
            </a:r>
            <a:r>
              <a:rPr lang="nb-NO" dirty="0" err="1" smtClean="0"/>
              <a:t>findings</a:t>
            </a:r>
            <a:r>
              <a:rPr lang="nb-NO" dirty="0" smtClean="0"/>
              <a:t> from </a:t>
            </a:r>
            <a:r>
              <a:rPr lang="nb-NO" dirty="0" err="1" smtClean="0"/>
              <a:t>the</a:t>
            </a:r>
            <a:r>
              <a:rPr lang="nb-NO" dirty="0" smtClean="0"/>
              <a:t> Nordic </a:t>
            </a:r>
            <a:r>
              <a:rPr lang="nb-NO" dirty="0" err="1" smtClean="0"/>
              <a:t>countries</a:t>
            </a:r>
            <a:r>
              <a:rPr lang="nb-NO" dirty="0" smtClean="0"/>
              <a:t> – </a:t>
            </a:r>
            <a:r>
              <a:rPr lang="nb-NO" dirty="0" err="1" smtClean="0"/>
              <a:t>important</a:t>
            </a:r>
            <a:r>
              <a:rPr lang="nb-NO" dirty="0" smtClean="0"/>
              <a:t> to understand </a:t>
            </a:r>
            <a:r>
              <a:rPr lang="nb-NO" dirty="0" err="1" smtClean="0"/>
              <a:t>their</a:t>
            </a:r>
            <a:r>
              <a:rPr lang="nb-NO" dirty="0" smtClean="0"/>
              <a:t> relative health </a:t>
            </a:r>
            <a:r>
              <a:rPr lang="nb-NO" dirty="0" err="1" smtClean="0"/>
              <a:t>situation</a:t>
            </a:r>
            <a:endParaRPr lang="nb-NO" dirty="0" smtClean="0"/>
          </a:p>
          <a:p>
            <a:r>
              <a:rPr lang="nb-NO" dirty="0" smtClean="0"/>
              <a:t>Nordic </a:t>
            </a:r>
            <a:r>
              <a:rPr lang="nb-NO" dirty="0" err="1" smtClean="0"/>
              <a:t>countries</a:t>
            </a:r>
            <a:r>
              <a:rPr lang="nb-NO" dirty="0" smtClean="0"/>
              <a:t> </a:t>
            </a:r>
            <a:r>
              <a:rPr lang="nb-NO" dirty="0" err="1" smtClean="0"/>
              <a:t>are</a:t>
            </a:r>
            <a:r>
              <a:rPr lang="nb-NO" dirty="0" smtClean="0"/>
              <a:t> </a:t>
            </a:r>
            <a:r>
              <a:rPr lang="nb-NO" dirty="0" err="1" smtClean="0"/>
              <a:t>economically</a:t>
            </a:r>
            <a:r>
              <a:rPr lang="nb-NO" dirty="0" smtClean="0"/>
              <a:t> and </a:t>
            </a:r>
            <a:r>
              <a:rPr lang="nb-NO" dirty="0" err="1" smtClean="0"/>
              <a:t>socially</a:t>
            </a:r>
            <a:r>
              <a:rPr lang="nb-NO" dirty="0" smtClean="0"/>
              <a:t> </a:t>
            </a:r>
            <a:r>
              <a:rPr lang="nb-NO" dirty="0" err="1" smtClean="0"/>
              <a:t>closely</a:t>
            </a:r>
            <a:r>
              <a:rPr lang="nb-NO" dirty="0" smtClean="0"/>
              <a:t> </a:t>
            </a:r>
            <a:r>
              <a:rPr lang="nb-NO" dirty="0" err="1" smtClean="0"/>
              <a:t>integrated</a:t>
            </a:r>
            <a:r>
              <a:rPr lang="nb-NO" dirty="0" smtClean="0"/>
              <a:t>; and </a:t>
            </a:r>
            <a:r>
              <a:rPr lang="nb-NO" dirty="0" err="1" smtClean="0"/>
              <a:t>are</a:t>
            </a:r>
            <a:r>
              <a:rPr lang="nb-NO" dirty="0" smtClean="0"/>
              <a:t> </a:t>
            </a:r>
            <a:r>
              <a:rPr lang="nb-NO" dirty="0" err="1" smtClean="0"/>
              <a:t>often</a:t>
            </a:r>
            <a:r>
              <a:rPr lang="nb-NO" dirty="0" smtClean="0"/>
              <a:t> </a:t>
            </a:r>
            <a:r>
              <a:rPr lang="nb-NO" dirty="0" err="1" smtClean="0"/>
              <a:t>thought</a:t>
            </a:r>
            <a:r>
              <a:rPr lang="nb-NO" dirty="0" smtClean="0"/>
              <a:t> to have </a:t>
            </a:r>
            <a:r>
              <a:rPr lang="nb-NO" dirty="0" err="1" smtClean="0"/>
              <a:t>similar</a:t>
            </a:r>
            <a:r>
              <a:rPr lang="nb-NO" dirty="0" smtClean="0"/>
              <a:t> health –</a:t>
            </a:r>
            <a:r>
              <a:rPr lang="nb-NO" dirty="0" err="1" smtClean="0"/>
              <a:t>yet</a:t>
            </a:r>
            <a:r>
              <a:rPr lang="nb-NO" dirty="0" smtClean="0"/>
              <a:t>, </a:t>
            </a:r>
            <a:r>
              <a:rPr lang="nb-NO" dirty="0" err="1" smtClean="0"/>
              <a:t>substantial</a:t>
            </a:r>
            <a:r>
              <a:rPr lang="nb-NO" dirty="0" smtClean="0"/>
              <a:t> </a:t>
            </a:r>
            <a:r>
              <a:rPr lang="nb-NO" dirty="0" err="1" smtClean="0"/>
              <a:t>social</a:t>
            </a:r>
            <a:r>
              <a:rPr lang="nb-NO" dirty="0" smtClean="0"/>
              <a:t> </a:t>
            </a:r>
            <a:r>
              <a:rPr lang="nb-NO" dirty="0" err="1" smtClean="0"/>
              <a:t>differences</a:t>
            </a:r>
            <a:r>
              <a:rPr lang="nb-NO" dirty="0" smtClean="0"/>
              <a:t>, </a:t>
            </a:r>
            <a:r>
              <a:rPr lang="nb-NO" dirty="0" err="1" smtClean="0"/>
              <a:t>culture</a:t>
            </a:r>
            <a:r>
              <a:rPr lang="nb-NO" dirty="0" smtClean="0"/>
              <a:t>, </a:t>
            </a:r>
            <a:r>
              <a:rPr lang="nb-NO" dirty="0" err="1" smtClean="0"/>
              <a:t>variation</a:t>
            </a:r>
            <a:r>
              <a:rPr lang="nb-NO" dirty="0" smtClean="0"/>
              <a:t> in </a:t>
            </a:r>
            <a:r>
              <a:rPr lang="nb-NO" dirty="0" err="1" smtClean="0"/>
              <a:t>health</a:t>
            </a:r>
            <a:r>
              <a:rPr lang="nb-NO" dirty="0" smtClean="0"/>
              <a:t> </a:t>
            </a:r>
            <a:r>
              <a:rPr lang="nb-NO" dirty="0" err="1" smtClean="0"/>
              <a:t>policies</a:t>
            </a:r>
            <a:r>
              <a:rPr lang="nb-NO" dirty="0" smtClean="0"/>
              <a:t>, </a:t>
            </a:r>
            <a:r>
              <a:rPr lang="nb-NO" dirty="0" err="1" smtClean="0"/>
              <a:t>health</a:t>
            </a:r>
            <a:r>
              <a:rPr lang="nb-NO" dirty="0" smtClean="0"/>
              <a:t> service </a:t>
            </a:r>
            <a:r>
              <a:rPr lang="nb-NO" dirty="0" err="1" smtClean="0"/>
              <a:t>provision</a:t>
            </a:r>
            <a:r>
              <a:rPr lang="nb-NO" dirty="0" smtClean="0"/>
              <a:t>, </a:t>
            </a:r>
            <a:r>
              <a:rPr lang="nb-NO" dirty="0" err="1" smtClean="0"/>
              <a:t>health</a:t>
            </a:r>
            <a:r>
              <a:rPr lang="nb-NO" dirty="0" smtClean="0"/>
              <a:t> service </a:t>
            </a:r>
            <a:r>
              <a:rPr lang="nb-NO" dirty="0" err="1" smtClean="0"/>
              <a:t>uptake</a:t>
            </a:r>
            <a:r>
              <a:rPr lang="nb-NO" dirty="0" smtClean="0"/>
              <a:t> – </a:t>
            </a:r>
            <a:r>
              <a:rPr lang="nb-NO" dirty="0" err="1" smtClean="0"/>
              <a:t>which</a:t>
            </a:r>
            <a:r>
              <a:rPr lang="nb-NO" dirty="0" smtClean="0"/>
              <a:t> </a:t>
            </a:r>
            <a:r>
              <a:rPr lang="nb-NO" dirty="0" err="1" smtClean="0"/>
              <a:t>may</a:t>
            </a:r>
            <a:r>
              <a:rPr lang="nb-NO" dirty="0" smtClean="0"/>
              <a:t> </a:t>
            </a:r>
            <a:r>
              <a:rPr lang="nb-NO" dirty="0" err="1" smtClean="0"/>
              <a:t>imply</a:t>
            </a:r>
            <a:r>
              <a:rPr lang="nb-NO" dirty="0" smtClean="0"/>
              <a:t> </a:t>
            </a:r>
            <a:r>
              <a:rPr lang="nb-NO" dirty="0" err="1" smtClean="0"/>
              <a:t>unequal</a:t>
            </a:r>
            <a:r>
              <a:rPr lang="nb-NO" dirty="0" smtClean="0"/>
              <a:t> </a:t>
            </a:r>
            <a:r>
              <a:rPr lang="nb-NO" dirty="0" err="1" smtClean="0"/>
              <a:t>outcomes</a:t>
            </a:r>
            <a:r>
              <a:rPr lang="nb-NO" dirty="0" smtClean="0"/>
              <a:t>.</a:t>
            </a:r>
          </a:p>
          <a:p>
            <a:endParaRPr lang="nb-NO" dirty="0" smtClean="0"/>
          </a:p>
          <a:p>
            <a:endParaRPr lang="nb-NO" dirty="0"/>
          </a:p>
        </p:txBody>
      </p:sp>
    </p:spTree>
    <p:extLst>
      <p:ext uri="{BB962C8B-B14F-4D97-AF65-F5344CB8AC3E}">
        <p14:creationId xmlns:p14="http://schemas.microsoft.com/office/powerpoint/2010/main" val="1609515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Nordic </a:t>
            </a:r>
            <a:r>
              <a:rPr lang="nb-NO" dirty="0" err="1" smtClean="0"/>
              <a:t>life</a:t>
            </a:r>
            <a:r>
              <a:rPr lang="nb-NO" dirty="0" smtClean="0"/>
              <a:t> </a:t>
            </a:r>
            <a:r>
              <a:rPr lang="nb-NO" dirty="0" err="1" smtClean="0"/>
              <a:t>expectancy</a:t>
            </a:r>
            <a:r>
              <a:rPr lang="nb-NO" dirty="0" smtClean="0"/>
              <a:t> falling </a:t>
            </a:r>
            <a:r>
              <a:rPr lang="nb-NO" dirty="0" err="1" smtClean="0"/>
              <a:t>behind</a:t>
            </a:r>
            <a:endParaRPr lang="nb-NO" dirty="0"/>
          </a:p>
        </p:txBody>
      </p:sp>
      <p:graphicFrame>
        <p:nvGraphicFramePr>
          <p:cNvPr id="4" name="Chart 1"/>
          <p:cNvGraphicFramePr/>
          <p:nvPr>
            <p:extLst>
              <p:ext uri="{D42A27DB-BD31-4B8C-83A1-F6EECF244321}">
                <p14:modId xmlns:p14="http://schemas.microsoft.com/office/powerpoint/2010/main" val="2911961659"/>
              </p:ext>
            </p:extLst>
          </p:nvPr>
        </p:nvGraphicFramePr>
        <p:xfrm>
          <a:off x="1691680" y="1700808"/>
          <a:ext cx="5413385" cy="48778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6062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Longevity</a:t>
            </a:r>
            <a:r>
              <a:rPr lang="nb-NO" dirty="0" smtClean="0"/>
              <a:t> </a:t>
            </a:r>
            <a:r>
              <a:rPr lang="nb-NO" dirty="0" err="1" smtClean="0"/>
              <a:t>differences</a:t>
            </a:r>
            <a:r>
              <a:rPr lang="nb-NO" dirty="0" smtClean="0"/>
              <a:t> </a:t>
            </a:r>
            <a:r>
              <a:rPr lang="nb-NO" dirty="0" err="1" smtClean="0"/>
              <a:t>generally</a:t>
            </a:r>
            <a:r>
              <a:rPr lang="nb-NO" dirty="0" smtClean="0"/>
              <a:t> </a:t>
            </a:r>
            <a:r>
              <a:rPr lang="nb-NO" dirty="0" err="1" smtClean="0"/>
              <a:t>lower</a:t>
            </a:r>
            <a:r>
              <a:rPr lang="nb-NO" dirty="0" smtClean="0"/>
              <a:t> – rank-</a:t>
            </a:r>
            <a:r>
              <a:rPr lang="nb-NO" dirty="0" err="1" smtClean="0"/>
              <a:t>ordering</a:t>
            </a:r>
            <a:r>
              <a:rPr lang="nb-NO" dirty="0" smtClean="0"/>
              <a:t> matters less over time</a:t>
            </a:r>
            <a:endParaRPr lang="nb-NO" dirty="0"/>
          </a:p>
        </p:txBody>
      </p:sp>
      <p:sp>
        <p:nvSpPr>
          <p:cNvPr id="3" name="Plassholder for innhold 2"/>
          <p:cNvSpPr>
            <a:spLocks noGrp="1"/>
          </p:cNvSpPr>
          <p:nvPr>
            <p:ph idx="1"/>
          </p:nvPr>
        </p:nvSpPr>
        <p:spPr/>
        <p:txBody>
          <a:bodyPr>
            <a:normAutofit fontScale="77500" lnSpcReduction="20000"/>
          </a:bodyPr>
          <a:lstStyle/>
          <a:p>
            <a:r>
              <a:rPr lang="en-US" dirty="0"/>
              <a:t>Although the Nordic countries are no longer leading </a:t>
            </a:r>
            <a:r>
              <a:rPr lang="en-US" dirty="0" smtClean="0"/>
              <a:t>in life expectancy, </a:t>
            </a:r>
            <a:r>
              <a:rPr lang="en-US" dirty="0"/>
              <a:t>it is important to understand that a given rank-ordering matters less for actual life expectancy than before. </a:t>
            </a:r>
            <a:endParaRPr lang="en-US" dirty="0" smtClean="0"/>
          </a:p>
          <a:p>
            <a:r>
              <a:rPr lang="en-US" dirty="0" smtClean="0"/>
              <a:t>E.g</a:t>
            </a:r>
            <a:r>
              <a:rPr lang="en-US" dirty="0"/>
              <a:t>., from 1950 to 2010, the difference in female life expectancy between less and more developed nations (United Nations definition) fell from 25.1 years in 1950 to 11.6 years by </a:t>
            </a:r>
            <a:r>
              <a:rPr lang="en-US" dirty="0" smtClean="0"/>
              <a:t>2010, </a:t>
            </a:r>
            <a:r>
              <a:rPr lang="en-US" dirty="0"/>
              <a:t>in a period where global life expectancy rose by more than 23 years to 71 years. </a:t>
            </a:r>
            <a:endParaRPr lang="en-US" dirty="0" smtClean="0"/>
          </a:p>
          <a:p>
            <a:r>
              <a:rPr lang="en-US" dirty="0" smtClean="0"/>
              <a:t>While </a:t>
            </a:r>
            <a:r>
              <a:rPr lang="en-US" dirty="0"/>
              <a:t>3.8 years separated top 10 countries in terms of both sex life expectancy in 1950-55, the variation fell to less than half - only 1.8 years - in 2010-2015; while the differences between rank order 1 and 100 also fell to less than half – from 21.9 to 10.1 </a:t>
            </a:r>
            <a:r>
              <a:rPr lang="en-US" dirty="0" smtClean="0"/>
              <a:t>years.</a:t>
            </a:r>
            <a:endParaRPr lang="nb-NO" dirty="0"/>
          </a:p>
          <a:p>
            <a:endParaRPr lang="nb-NO" dirty="0"/>
          </a:p>
        </p:txBody>
      </p:sp>
    </p:spTree>
    <p:extLst>
      <p:ext uri="{BB962C8B-B14F-4D97-AF65-F5344CB8AC3E}">
        <p14:creationId xmlns:p14="http://schemas.microsoft.com/office/powerpoint/2010/main" val="3648773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Risk </a:t>
            </a:r>
            <a:r>
              <a:rPr lang="nb-NO" dirty="0" err="1" smtClean="0"/>
              <a:t>factors</a:t>
            </a:r>
            <a:endParaRPr lang="nb-NO" dirty="0"/>
          </a:p>
        </p:txBody>
      </p:sp>
      <p:sp>
        <p:nvSpPr>
          <p:cNvPr id="3" name="Plassholder for innhold 2"/>
          <p:cNvSpPr>
            <a:spLocks noGrp="1"/>
          </p:cNvSpPr>
          <p:nvPr>
            <p:ph idx="1"/>
          </p:nvPr>
        </p:nvSpPr>
        <p:spPr/>
        <p:txBody>
          <a:bodyPr/>
          <a:lstStyle/>
          <a:p>
            <a:endParaRPr lang="nb-NO"/>
          </a:p>
        </p:txBody>
      </p:sp>
    </p:spTree>
    <p:extLst>
      <p:ext uri="{BB962C8B-B14F-4D97-AF65-F5344CB8AC3E}">
        <p14:creationId xmlns:p14="http://schemas.microsoft.com/office/powerpoint/2010/main" val="2977618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Possible</a:t>
            </a:r>
            <a:r>
              <a:rPr lang="nb-NO" dirty="0" smtClean="0"/>
              <a:t> </a:t>
            </a:r>
            <a:r>
              <a:rPr lang="nb-NO" dirty="0" err="1" smtClean="0"/>
              <a:t>causes</a:t>
            </a:r>
            <a:r>
              <a:rPr lang="nb-NO" dirty="0" smtClean="0"/>
              <a:t> </a:t>
            </a:r>
            <a:r>
              <a:rPr lang="nb-NO" dirty="0" err="1" smtClean="0"/>
              <a:t>of</a:t>
            </a:r>
            <a:r>
              <a:rPr lang="nb-NO" dirty="0" smtClean="0"/>
              <a:t> lost lead?</a:t>
            </a:r>
            <a:endParaRPr lang="nb-NO" dirty="0"/>
          </a:p>
        </p:txBody>
      </p:sp>
      <p:sp>
        <p:nvSpPr>
          <p:cNvPr id="3" name="Plassholder for innhold 2"/>
          <p:cNvSpPr>
            <a:spLocks noGrp="1"/>
          </p:cNvSpPr>
          <p:nvPr>
            <p:ph idx="1"/>
          </p:nvPr>
        </p:nvSpPr>
        <p:spPr/>
        <p:txBody>
          <a:bodyPr>
            <a:normAutofit/>
          </a:bodyPr>
          <a:lstStyle/>
          <a:p>
            <a:r>
              <a:rPr lang="nb-NO" dirty="0"/>
              <a:t>Activity </a:t>
            </a:r>
            <a:r>
              <a:rPr lang="nb-NO" dirty="0" err="1"/>
              <a:t>levels</a:t>
            </a:r>
            <a:r>
              <a:rPr lang="nb-NO" dirty="0"/>
              <a:t>, smoking, diet, </a:t>
            </a:r>
            <a:r>
              <a:rPr lang="nb-NO" dirty="0" err="1"/>
              <a:t>drinking</a:t>
            </a:r>
            <a:r>
              <a:rPr lang="nb-NO" dirty="0" smtClean="0"/>
              <a:t>?</a:t>
            </a:r>
          </a:p>
          <a:p>
            <a:r>
              <a:rPr lang="nb-NO" dirty="0" smtClean="0"/>
              <a:t>Health </a:t>
            </a:r>
            <a:r>
              <a:rPr lang="nb-NO" dirty="0" err="1" smtClean="0"/>
              <a:t>policies</a:t>
            </a:r>
            <a:r>
              <a:rPr lang="nb-NO" dirty="0" smtClean="0"/>
              <a:t>?</a:t>
            </a:r>
          </a:p>
          <a:p>
            <a:r>
              <a:rPr lang="nb-NO" dirty="0" err="1" smtClean="0"/>
              <a:t>Frail</a:t>
            </a:r>
            <a:r>
              <a:rPr lang="nb-NO" dirty="0" smtClean="0"/>
              <a:t> </a:t>
            </a:r>
            <a:r>
              <a:rPr lang="nb-NO" dirty="0" err="1" smtClean="0"/>
              <a:t>cohorts</a:t>
            </a:r>
            <a:r>
              <a:rPr lang="nb-NO" dirty="0" smtClean="0"/>
              <a:t> </a:t>
            </a:r>
            <a:r>
              <a:rPr lang="nb-NO" dirty="0" err="1" smtClean="0"/>
              <a:t>surviving</a:t>
            </a:r>
            <a:r>
              <a:rPr lang="nb-NO" dirty="0" smtClean="0"/>
              <a:t>?</a:t>
            </a:r>
            <a:endParaRPr lang="nb-NO" dirty="0"/>
          </a:p>
          <a:p>
            <a:r>
              <a:rPr lang="nb-NO" dirty="0" err="1" smtClean="0"/>
              <a:t>Denmark</a:t>
            </a:r>
            <a:r>
              <a:rPr lang="nb-NO" dirty="0" smtClean="0"/>
              <a:t>: Liberal smoking and </a:t>
            </a:r>
            <a:r>
              <a:rPr lang="nb-NO" dirty="0" err="1" smtClean="0"/>
              <a:t>alcohol</a:t>
            </a:r>
            <a:r>
              <a:rPr lang="nb-NO" dirty="0" smtClean="0"/>
              <a:t> </a:t>
            </a:r>
            <a:r>
              <a:rPr lang="nb-NO" dirty="0" err="1" smtClean="0"/>
              <a:t>regulation</a:t>
            </a:r>
            <a:r>
              <a:rPr lang="nb-NO" dirty="0" smtClean="0"/>
              <a:t>; </a:t>
            </a:r>
            <a:r>
              <a:rPr lang="nb-NO" dirty="0" err="1" smtClean="0"/>
              <a:t>relatively</a:t>
            </a:r>
            <a:r>
              <a:rPr lang="nb-NO" dirty="0" smtClean="0"/>
              <a:t> modest </a:t>
            </a:r>
            <a:r>
              <a:rPr lang="nb-NO" dirty="0" err="1" smtClean="0"/>
              <a:t>taxation</a:t>
            </a:r>
            <a:r>
              <a:rPr lang="nb-NO" dirty="0" smtClean="0"/>
              <a:t>?</a:t>
            </a:r>
          </a:p>
          <a:p>
            <a:r>
              <a:rPr lang="nb-NO" dirty="0" smtClean="0"/>
              <a:t>Norway: </a:t>
            </a:r>
            <a:r>
              <a:rPr lang="nb-NO" dirty="0" err="1" smtClean="0"/>
              <a:t>Drug</a:t>
            </a:r>
            <a:r>
              <a:rPr lang="nb-NO" dirty="0" smtClean="0"/>
              <a:t> </a:t>
            </a:r>
            <a:r>
              <a:rPr lang="nb-NO" dirty="0" err="1" smtClean="0"/>
              <a:t>use</a:t>
            </a:r>
            <a:r>
              <a:rPr lang="nb-NO" dirty="0" smtClean="0"/>
              <a:t> </a:t>
            </a:r>
            <a:r>
              <a:rPr lang="nb-NO" dirty="0" err="1" smtClean="0"/>
              <a:t>high</a:t>
            </a:r>
            <a:r>
              <a:rPr lang="nb-NO" dirty="0" smtClean="0"/>
              <a:t>, </a:t>
            </a:r>
            <a:r>
              <a:rPr lang="nb-NO" dirty="0" err="1" smtClean="0"/>
              <a:t>self</a:t>
            </a:r>
            <a:r>
              <a:rPr lang="nb-NO" dirty="0" smtClean="0"/>
              <a:t>-harm </a:t>
            </a:r>
            <a:r>
              <a:rPr lang="nb-NO" dirty="0" err="1" smtClean="0"/>
              <a:t>important</a:t>
            </a:r>
            <a:r>
              <a:rPr lang="nb-NO" dirty="0" smtClean="0"/>
              <a:t>?</a:t>
            </a:r>
          </a:p>
          <a:p>
            <a:r>
              <a:rPr lang="nb-NO" dirty="0" smtClean="0"/>
              <a:t>Nordic </a:t>
            </a:r>
            <a:r>
              <a:rPr lang="nb-NO" dirty="0" err="1" smtClean="0"/>
              <a:t>mortality</a:t>
            </a:r>
            <a:r>
              <a:rPr lang="nb-NO" dirty="0" smtClean="0"/>
              <a:t> </a:t>
            </a:r>
            <a:r>
              <a:rPr lang="nb-NO" dirty="0" err="1" smtClean="0"/>
              <a:t>relatively</a:t>
            </a:r>
            <a:r>
              <a:rPr lang="nb-NO" dirty="0" smtClean="0"/>
              <a:t> </a:t>
            </a:r>
            <a:r>
              <a:rPr lang="nb-NO" dirty="0" err="1" smtClean="0"/>
              <a:t>high</a:t>
            </a:r>
            <a:r>
              <a:rPr lang="nb-NO" dirty="0" smtClean="0"/>
              <a:t> at </a:t>
            </a:r>
            <a:r>
              <a:rPr lang="nb-NO" dirty="0" err="1" smtClean="0"/>
              <a:t>young</a:t>
            </a:r>
            <a:r>
              <a:rPr lang="nb-NO" dirty="0" smtClean="0"/>
              <a:t> adult ages and at older ages (more </a:t>
            </a:r>
            <a:r>
              <a:rPr lang="nb-NO" dirty="0" err="1" smtClean="0"/>
              <a:t>important</a:t>
            </a:r>
            <a:r>
              <a:rPr lang="nb-NO" dirty="0" smtClean="0"/>
              <a:t>)</a:t>
            </a:r>
          </a:p>
          <a:p>
            <a:pPr lvl="1"/>
            <a:endParaRPr lang="nb-NO" dirty="0"/>
          </a:p>
        </p:txBody>
      </p:sp>
    </p:spTree>
    <p:extLst>
      <p:ext uri="{BB962C8B-B14F-4D97-AF65-F5344CB8AC3E}">
        <p14:creationId xmlns:p14="http://schemas.microsoft.com/office/powerpoint/2010/main" val="3722623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GBD </a:t>
            </a:r>
            <a:r>
              <a:rPr lang="nb-NO" dirty="0" err="1" smtClean="0"/>
              <a:t>estimates</a:t>
            </a:r>
            <a:r>
              <a:rPr lang="nb-NO" dirty="0" smtClean="0"/>
              <a:t> - risk </a:t>
            </a:r>
            <a:r>
              <a:rPr lang="nb-NO" dirty="0" err="1" smtClean="0"/>
              <a:t>factors</a:t>
            </a:r>
            <a:endParaRPr lang="nb-NO" dirty="0"/>
          </a:p>
        </p:txBody>
      </p:sp>
      <p:pic>
        <p:nvPicPr>
          <p:cNvPr id="7" name="Plassholder for innhold 6" descr="C:\Users\vesk\AppData\Local\Temp\screenshot-1.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0023" y="1600200"/>
            <a:ext cx="5343954" cy="4525963"/>
          </a:xfrm>
          <a:prstGeom prst="rect">
            <a:avLst/>
          </a:prstGeom>
          <a:noFill/>
          <a:ln>
            <a:noFill/>
          </a:ln>
        </p:spPr>
      </p:pic>
    </p:spTree>
    <p:extLst>
      <p:ext uri="{BB962C8B-B14F-4D97-AF65-F5344CB8AC3E}">
        <p14:creationId xmlns:p14="http://schemas.microsoft.com/office/powerpoint/2010/main" val="1400628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HI-presentasjon norsk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FHI-presentasjon norsk 2012</Template>
  <TotalTime>1911</TotalTime>
  <Words>715</Words>
  <Application>Microsoft Office PowerPoint</Application>
  <PresentationFormat>Skjermfremvisning (4:3)</PresentationFormat>
  <Paragraphs>57</Paragraphs>
  <Slides>23</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23</vt:i4>
      </vt:variant>
    </vt:vector>
  </HeadingPairs>
  <TitlesOfParts>
    <vt:vector size="26" baseType="lpstr">
      <vt:lpstr>Arial</vt:lpstr>
      <vt:lpstr>Calibri</vt:lpstr>
      <vt:lpstr>FHI-presentasjon norsk 2012</vt:lpstr>
      <vt:lpstr>Comparing the Burden of Disease across the Nordic countries</vt:lpstr>
      <vt:lpstr>Structure</vt:lpstr>
      <vt:lpstr>Motivation</vt:lpstr>
      <vt:lpstr>Why study the Nordic nations?</vt:lpstr>
      <vt:lpstr>Nordic life expectancy falling behind</vt:lpstr>
      <vt:lpstr>Longevity differences generally lower – rank-ordering matters less over time</vt:lpstr>
      <vt:lpstr>Risk factors</vt:lpstr>
      <vt:lpstr>Possible causes of lost lead?</vt:lpstr>
      <vt:lpstr>GBD estimates - risk factors</vt:lpstr>
      <vt:lpstr>Risk factors in Nordic nations</vt:lpstr>
      <vt:lpstr>Drug use becoming Nordic problem?</vt:lpstr>
      <vt:lpstr>Kcal per capita, source: FAO 2010</vt:lpstr>
      <vt:lpstr>PowerPoint-presentasjon</vt:lpstr>
      <vt:lpstr>Smoking by age &amp; sex, Norway vs Western Europe 2013</vt:lpstr>
      <vt:lpstr>Diseases</vt:lpstr>
      <vt:lpstr>GBD estimates – DALYs</vt:lpstr>
      <vt:lpstr>PowerPoint-presentasjon</vt:lpstr>
      <vt:lpstr>Cause of death</vt:lpstr>
      <vt:lpstr>Cause of death, men</vt:lpstr>
      <vt:lpstr>Cause of death, men</vt:lpstr>
      <vt:lpstr>Cause of death, Women</vt:lpstr>
      <vt:lpstr>Cause of death, Women</vt:lpstr>
      <vt:lpstr>Conclusion</vt:lpstr>
    </vt:vector>
  </TitlesOfParts>
  <Company>FHI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Grotvedt, Liv</dc:creator>
  <cp:lastModifiedBy>Skirbekk, Vegard</cp:lastModifiedBy>
  <cp:revision>63</cp:revision>
  <cp:lastPrinted>2012-03-28T06:28:25Z</cp:lastPrinted>
  <dcterms:created xsi:type="dcterms:W3CDTF">2014-02-10T10:06:35Z</dcterms:created>
  <dcterms:modified xsi:type="dcterms:W3CDTF">2016-09-13T12:25:13Z</dcterms:modified>
</cp:coreProperties>
</file>