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notesMasterIdLst>
    <p:notesMasterId r:id="rId20"/>
  </p:notesMasterIdLst>
  <p:handoutMasterIdLst>
    <p:handoutMasterId r:id="rId21"/>
  </p:handoutMasterIdLst>
  <p:sldIdLst>
    <p:sldId id="271" r:id="rId2"/>
    <p:sldId id="309" r:id="rId3"/>
    <p:sldId id="336" r:id="rId4"/>
    <p:sldId id="337" r:id="rId5"/>
    <p:sldId id="338" r:id="rId6"/>
    <p:sldId id="339" r:id="rId7"/>
    <p:sldId id="340" r:id="rId8"/>
    <p:sldId id="341" r:id="rId9"/>
    <p:sldId id="346" r:id="rId10"/>
    <p:sldId id="391" r:id="rId11"/>
    <p:sldId id="396" r:id="rId12"/>
    <p:sldId id="397" r:id="rId13"/>
    <p:sldId id="392" r:id="rId14"/>
    <p:sldId id="360" r:id="rId15"/>
    <p:sldId id="351" r:id="rId16"/>
    <p:sldId id="353" r:id="rId17"/>
    <p:sldId id="355" r:id="rId18"/>
    <p:sldId id="395" r:id="rId19"/>
  </p:sldIdLst>
  <p:sldSz cx="9144000" cy="6858000" type="screen4x3"/>
  <p:notesSz cx="6810375" cy="99425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-" initials="-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1"/>
    <a:srgbClr val="E7832F"/>
    <a:srgbClr val="342C26"/>
    <a:srgbClr val="8A204D"/>
    <a:srgbClr val="AD2E3D"/>
    <a:srgbClr val="89305D"/>
    <a:srgbClr val="B23775"/>
    <a:srgbClr val="39A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89504" autoAdjust="0"/>
  </p:normalViewPr>
  <p:slideViewPr>
    <p:cSldViewPr snapToGrid="0" snapToObjects="1">
      <p:cViewPr>
        <p:scale>
          <a:sx n="98" d="100"/>
          <a:sy n="98" d="100"/>
        </p:scale>
        <p:origin x="-102" y="-25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2234-7F2E-4675-95F6-6F1EAC26820E}" type="datetimeFigureOut">
              <a:rPr lang="nb-NO" smtClean="0"/>
              <a:t>19.09.2016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D3D6-D1A8-4F5A-8E5B-7D472852DD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68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2A952-3B18-AB48-A99B-AF2DEF1064DA}" type="datetimeFigureOut">
              <a:rPr lang="nb-NO" smtClean="0"/>
              <a:t>19.09.2016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2B2D-34DB-3C4F-B526-502A40A8F9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59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kreftdødsfall (Figur 1b) vil det i alle scenarioer bli en økning i antall dødsfall over tid, men sterkest hvis trenden i alders-spesifikk dødelighet ikke fortsetter.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71E6-CC64-47CA-AB78-1AB233DFCC1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43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hjerte- og kardødelighet vil det bli en viss økning i antall dødsfall hvis de aldersspesifikke ratene skulle bli som i dag. Derimot, vis levealderen fortsetter vil antall hjerte- og kar-relaterte dødsfall bli betydelig lavere i perioden mot 2030 (Figur 1c), til tross for befolkningsøkning og aldring.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71E6-CC64-47CA-AB78-1AB233DFCC1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974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dødsfall etter ulykker (Figur 1d) vil utviklingen trolig medføre en moderat oppgang. En fortsettelse av trenden (2000-2012) vil medføre en sterkere oppgang i dødelighet enn situasjonen hadde vært gitt konstant aldersspesifikk dødelighet.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71E6-CC64-47CA-AB78-1AB233DFCC1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27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annen dødsårsak (Figur 1e) vil det og kunne bli en betydelig økning over tid, spesielt hvis det trenden skulle fortsette videre mote 2030.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71E6-CC64-47CA-AB78-1AB233DFCC1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41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Totalt vil Norge oppleve, gitt befolkningsendringer etter MMMM scenarioet og en videreføring av aldersspesifikke trender, en nedgang i antall dødsfall som skyldes hjerte- og karlidelser og en økning i kreft og annen dødsårsak, se Figur 1f og 1g (menn og kvinner, respektivt) – her er kun TREND scenarioet framstilt.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71E6-CC64-47CA-AB78-1AB233DFCC1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05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compared to religion – most</a:t>
            </a:r>
            <a:r>
              <a:rPr lang="en-US" baseline="0" dirty="0" smtClean="0"/>
              <a:t> individuals in the world state a religion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07A9A-E070-8F4A-BCF9-975DF7FA69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1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07A9A-E070-8F4A-BCF9-975DF7FA69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4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Unaffiliated</a:t>
            </a:r>
            <a:r>
              <a:rPr lang="en-US" baseline="0" dirty="0" smtClean="0"/>
              <a:t> Asia and the 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07A9A-E070-8F4A-BCF9-975DF7FA69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1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Picture 9" descr="PP_grunnmal 254x195_al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P_grunnmal 254x195_alt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7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3576"/>
            <a:ext cx="9144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803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4" r:id="rId23"/>
    <p:sldLayoutId id="2147483800" r:id="rId24"/>
    <p:sldLayoutId id="2147483801" r:id="rId25"/>
    <p:sldLayoutId id="2147483802" r:id="rId26"/>
    <p:sldLayoutId id="2147483805" r:id="rId2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Projections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disease</a:t>
            </a:r>
            <a:r>
              <a:rPr lang="nb-NO" dirty="0" smtClean="0"/>
              <a:t> </a:t>
            </a:r>
            <a:r>
              <a:rPr lang="nb-NO" dirty="0" err="1" smtClean="0"/>
              <a:t>burden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Vegard </a:t>
            </a:r>
            <a:r>
              <a:rPr lang="nb-NO" dirty="0" err="1" smtClean="0"/>
              <a:t>Skirbekk</a:t>
            </a:r>
            <a:endParaRPr lang="nb-NO" dirty="0" smtClean="0"/>
          </a:p>
          <a:p>
            <a:r>
              <a:rPr lang="nb-NO" sz="2400" i="1" dirty="0" smtClean="0"/>
              <a:t>Norwegian </a:t>
            </a:r>
            <a:r>
              <a:rPr lang="nb-NO" sz="2400" i="1" dirty="0" err="1" smtClean="0"/>
              <a:t>Institute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of</a:t>
            </a:r>
            <a:r>
              <a:rPr lang="nb-NO" sz="2400" i="1" dirty="0" smtClean="0"/>
              <a:t> Public Health, </a:t>
            </a:r>
            <a:br>
              <a:rPr lang="nb-NO" sz="2400" i="1" dirty="0" smtClean="0"/>
            </a:br>
            <a:r>
              <a:rPr lang="nb-NO" sz="2400" i="1" dirty="0" smtClean="0"/>
              <a:t>Columbia </a:t>
            </a:r>
            <a:r>
              <a:rPr lang="nb-NO" sz="2400" i="1" dirty="0" err="1" smtClean="0"/>
              <a:t>University</a:t>
            </a:r>
            <a:endParaRPr lang="nb-NO" sz="2400" i="1" dirty="0"/>
          </a:p>
        </p:txBody>
      </p:sp>
      <p:pic>
        <p:nvPicPr>
          <p:cNvPr id="4" name="Picture 2" descr="https://encrypted-tbn1.gstatic.com/images?q=tbn:ANd9GcScfvkv0DtL-DFHk-7kASrMEUUulwcqevg0PWYPODgAzzB-6U4P1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7175" r="10053" b="8508"/>
          <a:stretch/>
        </p:blipFill>
        <p:spPr bwMode="auto">
          <a:xfrm>
            <a:off x="7974239" y="850891"/>
            <a:ext cx="859971" cy="9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Risk </a:t>
            </a:r>
            <a:r>
              <a:rPr lang="nb-NO" dirty="0" err="1" smtClean="0"/>
              <a:t>factors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0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 smtClean="0"/>
              <a:t>Norway from </a:t>
            </a:r>
            <a:r>
              <a:rPr lang="nb-NO" sz="3600" dirty="0" err="1" smtClean="0"/>
              <a:t>high</a:t>
            </a:r>
            <a:r>
              <a:rPr lang="nb-NO" sz="3600" dirty="0" smtClean="0"/>
              <a:t> to </a:t>
            </a:r>
            <a:r>
              <a:rPr lang="nb-NO" sz="3600" dirty="0" err="1" smtClean="0"/>
              <a:t>low</a:t>
            </a:r>
            <a:r>
              <a:rPr lang="nb-NO" sz="3600" dirty="0" smtClean="0"/>
              <a:t> </a:t>
            </a:r>
            <a:r>
              <a:rPr lang="nb-NO" sz="3600" dirty="0" err="1" smtClean="0"/>
              <a:t>overweight</a:t>
            </a:r>
            <a:r>
              <a:rPr lang="nb-NO" sz="3600" dirty="0" smtClean="0"/>
              <a:t> </a:t>
            </a:r>
            <a:r>
              <a:rPr lang="nb-NO" sz="3600" dirty="0" err="1" smtClean="0"/>
              <a:t>prevalence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 descr="C:\Users\vesk\AppData\Local\Temp\tobacco-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9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498451" y="363103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Norway</a:t>
            </a:r>
            <a:endParaRPr lang="nb-NO" dirty="0"/>
          </a:p>
        </p:txBody>
      </p:sp>
      <p:cxnSp>
        <p:nvCxnSpPr>
          <p:cNvPr id="6" name="Rett pil 5"/>
          <p:cNvCxnSpPr/>
          <p:nvPr/>
        </p:nvCxnSpPr>
        <p:spPr>
          <a:xfrm flipH="1">
            <a:off x="539552" y="4077072"/>
            <a:ext cx="432048" cy="1142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>
            <a:off x="5076056" y="386104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3959932" y="348980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Western Europe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22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Overweight</a:t>
            </a:r>
            <a:r>
              <a:rPr lang="nb-NO" dirty="0" smtClean="0"/>
              <a:t> 7-8 </a:t>
            </a:r>
            <a:r>
              <a:rPr lang="nb-NO" dirty="0" err="1" smtClean="0"/>
              <a:t>year</a:t>
            </a:r>
            <a:r>
              <a:rPr lang="nb-NO" dirty="0" smtClean="0"/>
              <a:t> </a:t>
            </a:r>
            <a:r>
              <a:rPr lang="nb-NO" dirty="0" err="1" smtClean="0"/>
              <a:t>olds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Diagram 1" descr="image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0" b="9883"/>
          <a:stretch/>
        </p:blipFill>
        <p:spPr bwMode="auto">
          <a:xfrm>
            <a:off x="2051720" y="1767007"/>
            <a:ext cx="4572000" cy="225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Diagram 2" descr="image0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4" b="7824"/>
          <a:stretch/>
        </p:blipFill>
        <p:spPr bwMode="auto">
          <a:xfrm>
            <a:off x="2051720" y="4085617"/>
            <a:ext cx="4572000" cy="196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0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Lifestyle determinants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could</a:t>
            </a:r>
            <a:r>
              <a:rPr lang="nb-NO" dirty="0" smtClean="0"/>
              <a:t> be </a:t>
            </a:r>
            <a:r>
              <a:rPr lang="nb-NO" dirty="0" err="1" smtClean="0"/>
              <a:t>projected</a:t>
            </a:r>
            <a:r>
              <a:rPr lang="nb-NO" dirty="0" smtClean="0"/>
              <a:t>: </a:t>
            </a:r>
            <a:r>
              <a:rPr lang="nb-NO" dirty="0" err="1" smtClean="0"/>
              <a:t>Beliefs</a:t>
            </a:r>
            <a:r>
              <a:rPr lang="nb-NO" dirty="0" smtClean="0"/>
              <a:t> &amp; </a:t>
            </a:r>
            <a:r>
              <a:rPr lang="nb-NO" dirty="0" err="1" smtClean="0"/>
              <a:t>education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244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Religion and education relates to health risk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0050" y="1600200"/>
            <a:ext cx="8365998" cy="495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Education affects a number of risk factors, including risk of Alzheimer’s dementia</a:t>
            </a:r>
          </a:p>
          <a:p>
            <a:r>
              <a:rPr lang="en-US" sz="2000" dirty="0" smtClean="0"/>
              <a:t>Lifestyles </a:t>
            </a:r>
            <a:r>
              <a:rPr lang="en-US" sz="2000" dirty="0"/>
              <a:t>increasingly important for health outcomes. </a:t>
            </a:r>
            <a:r>
              <a:rPr lang="en-US" sz="2000" dirty="0" smtClean="0"/>
              <a:t>Lifestyles health </a:t>
            </a:r>
            <a:r>
              <a:rPr lang="en-US" sz="2000" dirty="0"/>
              <a:t>risk factors (e.g., diet, alcohol use), </a:t>
            </a:r>
            <a:r>
              <a:rPr lang="en-US" sz="2000" dirty="0" smtClean="0"/>
              <a:t>disease risks </a:t>
            </a:r>
            <a:r>
              <a:rPr lang="en-US" sz="2000" dirty="0"/>
              <a:t>and longevity. </a:t>
            </a:r>
          </a:p>
          <a:p>
            <a:r>
              <a:rPr lang="en-US" sz="2000" dirty="0" smtClean="0">
                <a:ea typeface="Calibri"/>
                <a:cs typeface="Times New Roman"/>
              </a:rPr>
              <a:t>Specific risk factors less </a:t>
            </a:r>
            <a:r>
              <a:rPr lang="en-US" sz="2000" dirty="0">
                <a:ea typeface="Calibri"/>
                <a:cs typeface="Times New Roman"/>
              </a:rPr>
              <a:t>tolerated in certain religions, e.g., </a:t>
            </a:r>
            <a:r>
              <a:rPr lang="en-US" sz="2000" dirty="0" smtClean="0">
                <a:ea typeface="Calibri"/>
                <a:cs typeface="Times New Roman"/>
              </a:rPr>
              <a:t>AIDS may be more stigmatized in religions </a:t>
            </a:r>
            <a:r>
              <a:rPr lang="en-US" sz="2000" dirty="0">
                <a:ea typeface="Calibri"/>
                <a:cs typeface="Times New Roman"/>
              </a:rPr>
              <a:t>opposed to same-sex </a:t>
            </a:r>
            <a:r>
              <a:rPr lang="en-US" sz="2000" dirty="0" smtClean="0">
                <a:ea typeface="Calibri"/>
                <a:cs typeface="Times New Roman"/>
              </a:rPr>
              <a:t>relationships, suicide </a:t>
            </a:r>
            <a:r>
              <a:rPr lang="en-US" sz="2000" dirty="0">
                <a:ea typeface="Calibri"/>
                <a:cs typeface="Times New Roman"/>
              </a:rPr>
              <a:t>may be forbidden </a:t>
            </a:r>
            <a:r>
              <a:rPr lang="en-US" sz="1100" dirty="0" smtClean="0"/>
              <a:t>(</a:t>
            </a:r>
            <a:r>
              <a:rPr lang="en-US" sz="1100" dirty="0"/>
              <a:t>Stack and </a:t>
            </a:r>
            <a:r>
              <a:rPr lang="en-US" sz="1100" dirty="0" err="1"/>
              <a:t>Kposowa</a:t>
            </a:r>
            <a:r>
              <a:rPr lang="en-US" sz="1100" dirty="0"/>
              <a:t> 2011). </a:t>
            </a:r>
            <a:endParaRPr lang="en-US" sz="1050" dirty="0"/>
          </a:p>
          <a:p>
            <a:r>
              <a:rPr lang="en-US" sz="2000" dirty="0" smtClean="0"/>
              <a:t>Growth in Hinduism can affect vegetarianism </a:t>
            </a:r>
            <a:r>
              <a:rPr lang="en-US" sz="2000" dirty="0"/>
              <a:t>and </a:t>
            </a:r>
            <a:r>
              <a:rPr lang="en-US" sz="2000" dirty="0" smtClean="0"/>
              <a:t>possible </a:t>
            </a:r>
            <a:r>
              <a:rPr lang="en-US" sz="2000" dirty="0"/>
              <a:t>health </a:t>
            </a:r>
            <a:r>
              <a:rPr lang="en-US" sz="2000" dirty="0" smtClean="0"/>
              <a:t>impacts</a:t>
            </a:r>
            <a:endParaRPr lang="en-US" sz="1400" dirty="0" smtClean="0"/>
          </a:p>
          <a:p>
            <a:r>
              <a:rPr lang="en-US" sz="2000" dirty="0" smtClean="0"/>
              <a:t>Health may also affect religion and fear </a:t>
            </a:r>
            <a:r>
              <a:rPr lang="en-US" sz="2000" dirty="0"/>
              <a:t>of </a:t>
            </a:r>
            <a:r>
              <a:rPr lang="en-US" sz="2000" dirty="0" smtClean="0"/>
              <a:t>death can be an important </a:t>
            </a:r>
            <a:r>
              <a:rPr lang="en-US" sz="2000" dirty="0"/>
              <a:t>determinant of </a:t>
            </a:r>
            <a:r>
              <a:rPr lang="en-US" sz="2000" dirty="0" smtClean="0"/>
              <a:t>religion. Psychological </a:t>
            </a:r>
            <a:r>
              <a:rPr lang="en-US" sz="2000" dirty="0"/>
              <a:t>and environmental uncertainty correlates with religious </a:t>
            </a:r>
            <a:r>
              <a:rPr lang="en-US" sz="2000" dirty="0" smtClean="0"/>
              <a:t>belief </a:t>
            </a:r>
            <a:r>
              <a:rPr lang="en-US" sz="1400" dirty="0" smtClean="0"/>
              <a:t>(Barber 2011). </a:t>
            </a:r>
          </a:p>
        </p:txBody>
      </p:sp>
    </p:spTree>
    <p:extLst>
      <p:ext uri="{BB962C8B-B14F-4D97-AF65-F5344CB8AC3E}">
        <p14:creationId xmlns:p14="http://schemas.microsoft.com/office/powerpoint/2010/main" val="24390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2425" y="166789"/>
            <a:ext cx="8439150" cy="935038"/>
          </a:xfrm>
        </p:spPr>
        <p:txBody>
          <a:bodyPr>
            <a:noAutofit/>
          </a:bodyPr>
          <a:lstStyle/>
          <a:p>
            <a:pPr marL="342900" lvl="0" indent="-342900"/>
            <a:r>
              <a:rPr lang="nn-NO" sz="3200" dirty="0"/>
              <a:t>84% </a:t>
            </a:r>
            <a:r>
              <a:rPr lang="nn-NO" sz="3200" dirty="0" smtClean="0"/>
              <a:t>of the world population have </a:t>
            </a:r>
            <a:r>
              <a:rPr lang="nn-NO" sz="3200" dirty="0"/>
              <a:t>a religion</a:t>
            </a:r>
          </a:p>
        </p:txBody>
      </p:sp>
      <p:pic>
        <p:nvPicPr>
          <p:cNvPr id="4" name="Picture 8" descr="S:\Forum\Global Religious Landscape\GRL Graphics\Final graphics\Size of Major Religious Groups, 2010.png"/>
          <p:cNvPicPr>
            <a:picLocks noChangeAspect="1" noChangeArrowheads="1"/>
          </p:cNvPicPr>
          <p:nvPr/>
        </p:nvPicPr>
        <p:blipFill rotWithShape="1">
          <a:blip r:embed="rId3" cstate="print"/>
          <a:srcRect b="10308"/>
          <a:stretch/>
        </p:blipFill>
        <p:spPr bwMode="auto">
          <a:xfrm>
            <a:off x="2843808" y="1196561"/>
            <a:ext cx="3271928" cy="460045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7504" y="1542802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Tx/>
              <a:buChar char="-"/>
            </a:pPr>
            <a:endParaRPr lang="en-US" sz="2000" dirty="0">
              <a:solidFill>
                <a:prstClr val="black"/>
              </a:solidFill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Tx/>
              <a:buChar char="-"/>
            </a:pPr>
            <a:endParaRPr lang="nn-NO" sz="2000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652534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 Source: </a:t>
            </a:r>
            <a:r>
              <a:rPr lang="en-US" i="1" dirty="0" smtClean="0"/>
              <a:t>ACC-PEW Report 202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525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:\Forum\Global Religious Landscape\GRL Graphics\Final graphics\Majority Religion, by Country.png"/>
          <p:cNvPicPr>
            <a:picLocks noChangeAspect="1" noChangeArrowheads="1"/>
          </p:cNvPicPr>
          <p:nvPr/>
        </p:nvPicPr>
        <p:blipFill rotWithShape="1">
          <a:blip r:embed="rId3" cstate="print"/>
          <a:srcRect b="11785"/>
          <a:stretch/>
        </p:blipFill>
        <p:spPr bwMode="auto">
          <a:xfrm>
            <a:off x="467544" y="77391"/>
            <a:ext cx="8494712" cy="6391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0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:\Forum\Global Religious Landscape\GRL Graphics\Final graphics\Regional Distribution of the Unaffiliated.png"/>
          <p:cNvPicPr>
            <a:picLocks noChangeAspect="1" noChangeArrowheads="1"/>
          </p:cNvPicPr>
          <p:nvPr/>
        </p:nvPicPr>
        <p:blipFill rotWithShape="1">
          <a:blip r:embed="rId3" cstate="print"/>
          <a:srcRect b="6287"/>
          <a:stretch/>
        </p:blipFill>
        <p:spPr bwMode="auto">
          <a:xfrm>
            <a:off x="316235" y="205408"/>
            <a:ext cx="8504237" cy="58708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9512" y="652534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 Source: </a:t>
            </a:r>
            <a:r>
              <a:rPr lang="en-US" i="1" dirty="0" smtClean="0"/>
              <a:t>ACC-</a:t>
            </a:r>
            <a:r>
              <a:rPr lang="en-US" i="1" dirty="0"/>
              <a:t>PEW </a:t>
            </a:r>
            <a:r>
              <a:rPr lang="en-US" i="1" dirty="0" smtClean="0"/>
              <a:t>Report 2012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18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0"/>
            <a:ext cx="658177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8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Projections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err="1" smtClean="0"/>
              <a:t>Projections</a:t>
            </a:r>
            <a:endParaRPr lang="nb-NO" dirty="0" smtClean="0"/>
          </a:p>
          <a:p>
            <a:pPr lvl="1"/>
            <a:r>
              <a:rPr lang="nb-NO" dirty="0" smtClean="0"/>
              <a:t>From «</a:t>
            </a:r>
            <a:r>
              <a:rPr lang="nb-NO" dirty="0" err="1" smtClean="0"/>
              <a:t>expert</a:t>
            </a:r>
            <a:r>
              <a:rPr lang="nb-NO" dirty="0" smtClean="0"/>
              <a:t> input» to </a:t>
            </a:r>
            <a:r>
              <a:rPr lang="nb-NO" dirty="0" err="1" smtClean="0"/>
              <a:t>statistical</a:t>
            </a:r>
            <a:r>
              <a:rPr lang="nb-NO" dirty="0" smtClean="0"/>
              <a:t> </a:t>
            </a:r>
            <a:r>
              <a:rPr lang="nb-NO" dirty="0" err="1" smtClean="0"/>
              <a:t>calibration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nb-NO" dirty="0" smtClean="0"/>
          </a:p>
          <a:p>
            <a:pPr lvl="1"/>
            <a:r>
              <a:rPr lang="nb-NO" dirty="0" smtClean="0"/>
              <a:t>Scenarios </a:t>
            </a:r>
            <a:r>
              <a:rPr lang="nb-NO" dirty="0" err="1" smtClean="0"/>
              <a:t>particularly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to </a:t>
            </a:r>
            <a:r>
              <a:rPr lang="nb-NO" dirty="0" err="1" smtClean="0"/>
              <a:t>model</a:t>
            </a:r>
            <a:r>
              <a:rPr lang="nb-NO" dirty="0" smtClean="0"/>
              <a:t> non-linear trends, e.g., </a:t>
            </a:r>
            <a:r>
              <a:rPr lang="nb-NO" dirty="0" err="1" smtClean="0"/>
              <a:t>climatic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, </a:t>
            </a:r>
            <a:r>
              <a:rPr lang="nb-NO" dirty="0" err="1" smtClean="0"/>
              <a:t>technological</a:t>
            </a:r>
            <a:r>
              <a:rPr lang="nb-NO" dirty="0" smtClean="0"/>
              <a:t> </a:t>
            </a:r>
            <a:r>
              <a:rPr lang="nb-NO" dirty="0" err="1" smtClean="0"/>
              <a:t>breakthroughs</a:t>
            </a:r>
            <a:r>
              <a:rPr lang="nb-NO" dirty="0" smtClean="0"/>
              <a:t>, </a:t>
            </a:r>
            <a:r>
              <a:rPr lang="nb-NO" dirty="0" err="1" smtClean="0"/>
              <a:t>conflicts</a:t>
            </a:r>
            <a:r>
              <a:rPr lang="nb-NO" dirty="0" smtClean="0"/>
              <a:t>, </a:t>
            </a:r>
            <a:r>
              <a:rPr lang="nb-NO" dirty="0" err="1" smtClean="0"/>
              <a:t>migration</a:t>
            </a:r>
            <a:r>
              <a:rPr lang="nb-NO" dirty="0" smtClean="0"/>
              <a:t> </a:t>
            </a:r>
            <a:r>
              <a:rPr lang="nb-NO" dirty="0" err="1" smtClean="0"/>
              <a:t>flows</a:t>
            </a:r>
            <a:endParaRPr lang="nb-NO" dirty="0" smtClean="0"/>
          </a:p>
          <a:p>
            <a:r>
              <a:rPr lang="nb-NO" dirty="0" smtClean="0"/>
              <a:t>Dimensions </a:t>
            </a:r>
            <a:r>
              <a:rPr lang="nb-NO" dirty="0" err="1" smtClean="0"/>
              <a:t>of</a:t>
            </a:r>
            <a:r>
              <a:rPr lang="nb-NO" dirty="0" smtClean="0"/>
              <a:t> health relevant to </a:t>
            </a:r>
            <a:r>
              <a:rPr lang="nb-NO" dirty="0" err="1" smtClean="0"/>
              <a:t>project</a:t>
            </a:r>
            <a:r>
              <a:rPr lang="nb-NO" dirty="0" smtClean="0"/>
              <a:t> have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levels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uncertainty</a:t>
            </a:r>
            <a:endParaRPr lang="nb-NO" dirty="0"/>
          </a:p>
          <a:p>
            <a:pPr lvl="2"/>
            <a:r>
              <a:rPr lang="nb-NO" dirty="0" err="1" smtClean="0"/>
              <a:t>Disease</a:t>
            </a:r>
            <a:r>
              <a:rPr lang="nb-NO" dirty="0" smtClean="0"/>
              <a:t> trends, </a:t>
            </a:r>
            <a:r>
              <a:rPr lang="nb-NO" dirty="0" err="1" smtClean="0"/>
              <a:t>mortality</a:t>
            </a:r>
            <a:r>
              <a:rPr lang="nb-NO" dirty="0" smtClean="0"/>
              <a:t> trends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long</a:t>
            </a:r>
            <a:r>
              <a:rPr lang="nb-NO" dirty="0" smtClean="0"/>
              <a:t> </a:t>
            </a:r>
            <a:r>
              <a:rPr lang="nb-NO" dirty="0" err="1" smtClean="0"/>
              <a:t>monotonic</a:t>
            </a:r>
            <a:r>
              <a:rPr lang="nb-NO" dirty="0" smtClean="0"/>
              <a:t> trends</a:t>
            </a:r>
          </a:p>
          <a:p>
            <a:pPr lvl="2"/>
            <a:r>
              <a:rPr lang="nb-NO" dirty="0" err="1" smtClean="0"/>
              <a:t>Changes</a:t>
            </a:r>
            <a:r>
              <a:rPr lang="nb-NO" dirty="0" smtClean="0"/>
              <a:t> in risk </a:t>
            </a:r>
            <a:r>
              <a:rPr lang="nb-NO" dirty="0" err="1" smtClean="0"/>
              <a:t>factors</a:t>
            </a:r>
            <a:r>
              <a:rPr lang="nb-NO" dirty="0"/>
              <a:t> </a:t>
            </a:r>
            <a:r>
              <a:rPr lang="nb-NO" dirty="0" err="1" smtClean="0"/>
              <a:t>predicting</a:t>
            </a:r>
            <a:r>
              <a:rPr lang="nb-NO" dirty="0" smtClean="0"/>
              <a:t> </a:t>
            </a:r>
            <a:r>
              <a:rPr lang="nb-NO" dirty="0" err="1" smtClean="0"/>
              <a:t>early</a:t>
            </a:r>
            <a:r>
              <a:rPr lang="nb-NO" dirty="0" smtClean="0"/>
              <a:t> </a:t>
            </a:r>
            <a:r>
              <a:rPr lang="nb-NO" dirty="0" err="1" smtClean="0"/>
              <a:t>disease</a:t>
            </a:r>
            <a:endParaRPr lang="nb-NO" dirty="0"/>
          </a:p>
          <a:p>
            <a:pPr lvl="2"/>
            <a:r>
              <a:rPr lang="nb-NO" dirty="0" err="1" smtClean="0"/>
              <a:t>Predictable</a:t>
            </a:r>
            <a:r>
              <a:rPr lang="nb-NO" dirty="0" smtClean="0"/>
              <a:t> risk </a:t>
            </a:r>
            <a:r>
              <a:rPr lang="nb-NO" dirty="0" err="1" smtClean="0"/>
              <a:t>factors</a:t>
            </a:r>
            <a:r>
              <a:rPr lang="nb-NO" dirty="0" smtClean="0"/>
              <a:t>, e.g., </a:t>
            </a:r>
            <a:r>
              <a:rPr lang="nb-NO" dirty="0" err="1" smtClean="0"/>
              <a:t>those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follow</a:t>
            </a:r>
            <a:r>
              <a:rPr lang="nb-NO" dirty="0" smtClean="0"/>
              <a:t> </a:t>
            </a:r>
            <a:r>
              <a:rPr lang="nb-NO" dirty="0" err="1" smtClean="0"/>
              <a:t>identified</a:t>
            </a:r>
            <a:r>
              <a:rPr lang="nb-NO" dirty="0" smtClean="0"/>
              <a:t> age-</a:t>
            </a:r>
            <a:r>
              <a:rPr lang="nb-NO" dirty="0" err="1" smtClean="0"/>
              <a:t>patterns</a:t>
            </a:r>
            <a:r>
              <a:rPr lang="nb-NO" dirty="0" smtClean="0"/>
              <a:t>, </a:t>
            </a:r>
            <a:r>
              <a:rPr lang="nb-NO" dirty="0" err="1" smtClean="0"/>
              <a:t>cohort</a:t>
            </a:r>
            <a:r>
              <a:rPr lang="nb-NO" dirty="0" smtClean="0"/>
              <a:t>-trends,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period</a:t>
            </a:r>
            <a:r>
              <a:rPr lang="nb-NO" dirty="0" smtClean="0"/>
              <a:t> </a:t>
            </a:r>
            <a:r>
              <a:rPr lang="nb-NO" dirty="0" err="1" smtClean="0"/>
              <a:t>shocks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infrequent</a:t>
            </a:r>
            <a:r>
              <a:rPr lang="nb-NO" dirty="0" smtClean="0"/>
              <a:t>/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likelihood</a:t>
            </a:r>
            <a:endParaRPr lang="nb-NO" dirty="0" smtClean="0"/>
          </a:p>
          <a:p>
            <a:pPr lvl="2"/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account</a:t>
            </a:r>
            <a:r>
              <a:rPr lang="nb-NO" dirty="0" smtClean="0"/>
              <a:t> for </a:t>
            </a:r>
            <a:r>
              <a:rPr lang="nb-NO" dirty="0" err="1" smtClean="0"/>
              <a:t>eductational</a:t>
            </a:r>
            <a:r>
              <a:rPr lang="nb-NO" dirty="0" smtClean="0"/>
              <a:t>, </a:t>
            </a:r>
            <a:r>
              <a:rPr lang="nb-NO" dirty="0" err="1" smtClean="0"/>
              <a:t>value-based</a:t>
            </a:r>
            <a:r>
              <a:rPr lang="nb-NO" dirty="0" smtClean="0"/>
              <a:t>, </a:t>
            </a:r>
            <a:r>
              <a:rPr lang="nb-NO" dirty="0" err="1" smtClean="0"/>
              <a:t>work-relate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is </a:t>
            </a:r>
            <a:r>
              <a:rPr lang="nb-NO" dirty="0" err="1" smtClean="0"/>
              <a:t>deemed</a:t>
            </a:r>
            <a:r>
              <a:rPr lang="nb-NO" dirty="0" smtClean="0"/>
              <a:t> </a:t>
            </a:r>
            <a:r>
              <a:rPr lang="nb-NO" dirty="0" err="1" smtClean="0"/>
              <a:t>likely</a:t>
            </a:r>
            <a:r>
              <a:rPr lang="nb-NO" dirty="0" smtClean="0"/>
              <a:t> to </a:t>
            </a:r>
            <a:r>
              <a:rPr lang="nb-NO" dirty="0" err="1" smtClean="0"/>
              <a:t>occur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3802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b-NO" altLang="nb-NO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Projected</a:t>
            </a:r>
            <a:r>
              <a:rPr lang="nb-NO" altLang="nb-NO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overall </a:t>
            </a:r>
            <a:r>
              <a:rPr lang="nb-NO" altLang="nb-NO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number</a:t>
            </a:r>
            <a:r>
              <a:rPr lang="nb-NO" altLang="nb-NO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nb-NO" altLang="nb-NO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nb-NO" altLang="nb-NO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nb-NO" altLang="nb-NO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deaths</a:t>
            </a:r>
            <a:r>
              <a:rPr lang="nb-NO" altLang="nb-NO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Norway, </a:t>
            </a:r>
            <a:r>
              <a:rPr lang="nb-NO" altLang="nb-NO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2013-2030. </a:t>
            </a:r>
            <a:endParaRPr lang="nb-NO" dirty="0"/>
          </a:p>
        </p:txBody>
      </p:sp>
      <p:pic>
        <p:nvPicPr>
          <p:cNvPr id="1025" name="Bilde 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/>
          <a:stretch/>
        </p:blipFill>
        <p:spPr bwMode="auto">
          <a:xfrm>
            <a:off x="457200" y="2062264"/>
            <a:ext cx="8083685" cy="376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b-NO" altLang="nb-NO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… from Cancer</a:t>
            </a:r>
            <a:endParaRPr lang="nb-NO" dirty="0"/>
          </a:p>
        </p:txBody>
      </p:sp>
      <p:pic>
        <p:nvPicPr>
          <p:cNvPr id="2049" name="Bilde 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/>
          <a:stretch/>
        </p:blipFill>
        <p:spPr bwMode="auto">
          <a:xfrm>
            <a:off x="357525" y="2052536"/>
            <a:ext cx="8428949" cy="39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79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…from </a:t>
            </a:r>
            <a:r>
              <a:rPr lang="nb-NO" b="1" dirty="0" err="1" smtClean="0"/>
              <a:t>Cardiovascular</a:t>
            </a:r>
            <a:r>
              <a:rPr lang="nb-NO" b="1" dirty="0" smtClean="0"/>
              <a:t> </a:t>
            </a:r>
            <a:r>
              <a:rPr lang="nb-NO" b="1" dirty="0" err="1" smtClean="0"/>
              <a:t>diseases</a:t>
            </a:r>
            <a:endParaRPr lang="nb-NO" dirty="0"/>
          </a:p>
        </p:txBody>
      </p:sp>
      <p:pic>
        <p:nvPicPr>
          <p:cNvPr id="7" name="Bild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0"/>
          <a:stretch/>
        </p:blipFill>
        <p:spPr bwMode="auto">
          <a:xfrm>
            <a:off x="259296" y="2033081"/>
            <a:ext cx="8544236" cy="3939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3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…Injuries and Falls</a:t>
            </a:r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9" y="1601828"/>
            <a:ext cx="8621105" cy="4555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2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b="1" dirty="0" smtClean="0"/>
              <a:t>…</a:t>
            </a:r>
            <a:r>
              <a:rPr lang="nb-NO" b="1" dirty="0" err="1" smtClean="0"/>
              <a:t>Other</a:t>
            </a:r>
            <a:r>
              <a:rPr lang="nb-NO" b="1" dirty="0" smtClean="0"/>
              <a:t> </a:t>
            </a:r>
            <a:r>
              <a:rPr lang="nb-NO" b="1" dirty="0" err="1" smtClean="0"/>
              <a:t>Causes</a:t>
            </a:r>
            <a:endParaRPr lang="nb-NO" dirty="0"/>
          </a:p>
        </p:txBody>
      </p:sp>
      <p:pic>
        <p:nvPicPr>
          <p:cNvPr id="4" name="Bild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"/>
          <a:stretch/>
        </p:blipFill>
        <p:spPr bwMode="auto">
          <a:xfrm>
            <a:off x="237909" y="2091447"/>
            <a:ext cx="8760176" cy="415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3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e 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/>
          <a:stretch/>
        </p:blipFill>
        <p:spPr bwMode="auto">
          <a:xfrm>
            <a:off x="510719" y="1780161"/>
            <a:ext cx="8064433" cy="44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27384"/>
            <a:ext cx="903649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Cause</a:t>
            </a:r>
            <a:r>
              <a:rPr kumimoji="0" lang="nb-NO" altLang="nb-NO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b-NO" altLang="nb-NO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nb-NO" altLang="nb-NO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b-NO" altLang="nb-NO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death</a:t>
            </a:r>
            <a:r>
              <a:rPr kumimoji="0" lang="nb-NO" altLang="nb-NO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nb-NO" altLang="nb-NO" sz="4000" b="1" dirty="0" smtClean="0">
                <a:latin typeface="+mj-lt"/>
                <a:ea typeface="Calibri" pitchFamily="34" charset="0"/>
                <a:cs typeface="Times New Roman" pitchFamily="18" charset="0"/>
              </a:rPr>
              <a:t>(%) </a:t>
            </a:r>
            <a:r>
              <a:rPr kumimoji="0" lang="nb-NO" altLang="nb-NO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Trend alternative</a:t>
            </a:r>
            <a:endParaRPr kumimoji="0" lang="nb-NO" altLang="nb-NO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862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Findings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/>
              <a:t>Simple scenario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projection</a:t>
            </a:r>
            <a:r>
              <a:rPr lang="nb-NO" dirty="0"/>
              <a:t> </a:t>
            </a:r>
            <a:r>
              <a:rPr lang="nb-NO" dirty="0" err="1" smtClean="0"/>
              <a:t>exercise</a:t>
            </a:r>
            <a:endParaRPr lang="nb-NO" dirty="0" smtClean="0"/>
          </a:p>
          <a:p>
            <a:r>
              <a:rPr lang="nb-NO" dirty="0" err="1" smtClean="0"/>
              <a:t>Decreased</a:t>
            </a:r>
            <a:r>
              <a:rPr lang="nb-NO" dirty="0" smtClean="0"/>
              <a:t> CVD </a:t>
            </a:r>
            <a:r>
              <a:rPr lang="nb-NO" dirty="0" err="1" smtClean="0"/>
              <a:t>if</a:t>
            </a:r>
            <a:r>
              <a:rPr lang="nb-NO" dirty="0" smtClean="0"/>
              <a:t> trend </a:t>
            </a:r>
            <a:r>
              <a:rPr lang="nb-NO" dirty="0" err="1" smtClean="0"/>
              <a:t>continues</a:t>
            </a:r>
            <a:r>
              <a:rPr lang="nb-NO" dirty="0" smtClean="0"/>
              <a:t>, stable </a:t>
            </a:r>
            <a:r>
              <a:rPr lang="nb-NO" dirty="0" err="1" smtClean="0"/>
              <a:t>proportion</a:t>
            </a:r>
            <a:r>
              <a:rPr lang="nb-NO" dirty="0" smtClean="0"/>
              <a:t> Cancer, Injuries and falls</a:t>
            </a:r>
          </a:p>
          <a:p>
            <a:r>
              <a:rPr lang="nb-NO" dirty="0" err="1" smtClean="0"/>
              <a:t>Strong</a:t>
            </a:r>
            <a:r>
              <a:rPr lang="nb-NO" dirty="0" smtClean="0"/>
              <a:t> </a:t>
            </a:r>
            <a:r>
              <a:rPr lang="nb-NO" dirty="0" err="1" smtClean="0"/>
              <a:t>increase</a:t>
            </a:r>
            <a:r>
              <a:rPr lang="nb-NO" dirty="0" smtClean="0"/>
              <a:t> in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Causes</a:t>
            </a:r>
            <a:r>
              <a:rPr lang="nb-NO" dirty="0" smtClean="0"/>
              <a:t> (</a:t>
            </a:r>
            <a:r>
              <a:rPr lang="nb-NO" dirty="0" err="1" smtClean="0"/>
              <a:t>including</a:t>
            </a:r>
            <a:r>
              <a:rPr lang="nb-NO" dirty="0" smtClean="0"/>
              <a:t> Alzheimer dementia)</a:t>
            </a:r>
          </a:p>
        </p:txBody>
      </p:sp>
    </p:spTree>
    <p:extLst>
      <p:ext uri="{BB962C8B-B14F-4D97-AF65-F5344CB8AC3E}">
        <p14:creationId xmlns:p14="http://schemas.microsoft.com/office/powerpoint/2010/main" val="40359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I-presentasjon norsk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FHI-presentasjon norsk 2012</Template>
  <TotalTime>1971</TotalTime>
  <Words>562</Words>
  <Application>Microsoft Office PowerPoint</Application>
  <PresentationFormat>Skjermfremvisning (4:3)</PresentationFormat>
  <Paragraphs>53</Paragraphs>
  <Slides>18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FHI-presentasjon norsk 2012</vt:lpstr>
      <vt:lpstr>Projections of the disease burden</vt:lpstr>
      <vt:lpstr>Projections</vt:lpstr>
      <vt:lpstr>Projected overall number of deaths, Norway, 2013-2030. </vt:lpstr>
      <vt:lpstr>… from Cancer</vt:lpstr>
      <vt:lpstr>…from Cardiovascular diseases</vt:lpstr>
      <vt:lpstr>…Injuries and Falls</vt:lpstr>
      <vt:lpstr>…Other Causes</vt:lpstr>
      <vt:lpstr>PowerPoint-presentasjon</vt:lpstr>
      <vt:lpstr>Findings</vt:lpstr>
      <vt:lpstr>Risk factors</vt:lpstr>
      <vt:lpstr>Norway from high to low overweight prevalence</vt:lpstr>
      <vt:lpstr>Overweight 7-8 year olds</vt:lpstr>
      <vt:lpstr>Lifestyle determinants that could be projected: Beliefs &amp; education</vt:lpstr>
      <vt:lpstr>Religion and education relates to health risk factors</vt:lpstr>
      <vt:lpstr>84% of the world population have a religion</vt:lpstr>
      <vt:lpstr>PowerPoint-presentasjon</vt:lpstr>
      <vt:lpstr>PowerPoint-presentasjon</vt:lpstr>
      <vt:lpstr>PowerPoint-presentasjon</vt:lpstr>
    </vt:vector>
  </TitlesOfParts>
  <Company>FHI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Grotvedt, Liv</dc:creator>
  <cp:lastModifiedBy>FHI</cp:lastModifiedBy>
  <cp:revision>71</cp:revision>
  <cp:lastPrinted>2012-03-28T06:28:25Z</cp:lastPrinted>
  <dcterms:created xsi:type="dcterms:W3CDTF">2014-02-10T10:06:35Z</dcterms:created>
  <dcterms:modified xsi:type="dcterms:W3CDTF">2016-09-19T10:10:00Z</dcterms:modified>
</cp:coreProperties>
</file>