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08" r:id="rId2"/>
    <p:sldId id="338" r:id="rId3"/>
    <p:sldId id="397" r:id="rId4"/>
    <p:sldId id="337" r:id="rId5"/>
    <p:sldId id="374" r:id="rId6"/>
    <p:sldId id="391" r:id="rId7"/>
    <p:sldId id="393" r:id="rId8"/>
    <p:sldId id="394" r:id="rId9"/>
    <p:sldId id="368" r:id="rId10"/>
    <p:sldId id="369" r:id="rId11"/>
    <p:sldId id="375" r:id="rId12"/>
    <p:sldId id="345" r:id="rId13"/>
    <p:sldId id="390" r:id="rId14"/>
  </p:sldIdLst>
  <p:sldSz cx="9144000" cy="6858000" type="screen4x3"/>
  <p:notesSz cx="6858000" cy="9144000"/>
  <p:custDataLst>
    <p:tags r:id="rId17"/>
  </p:custDataLst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861" autoAdjust="0"/>
    <p:restoredTop sz="94660"/>
  </p:normalViewPr>
  <p:slideViewPr>
    <p:cSldViewPr>
      <p:cViewPr varScale="1">
        <p:scale>
          <a:sx n="75" d="100"/>
          <a:sy n="75" d="100"/>
        </p:scale>
        <p:origin x="-15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4" d="100"/>
          <a:sy n="94" d="100"/>
        </p:scale>
        <p:origin x="-426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l-NL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DCFAE84-7DA1-4AD3-8048-CA82355A8A37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95916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l-NL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DE5616D-1653-4A72-A4BA-E11F684B3036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0772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17D7F9-4D7C-48A1-B90C-5DB8A29D13A2}" type="slidenum">
              <a:rPr lang="nl-NL" smtClean="0"/>
              <a:pPr>
                <a:defRPr/>
              </a:pPr>
              <a:t>1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lvl="1" defTabSz="873288">
              <a:defRPr/>
            </a:pPr>
            <a:r>
              <a:rPr lang="en-GB" dirty="0" smtClean="0"/>
              <a:t>PHSF</a:t>
            </a:r>
            <a:r>
              <a:rPr lang="en-GB" baseline="0" dirty="0" smtClean="0"/>
              <a:t> = one of the </a:t>
            </a:r>
            <a:r>
              <a:rPr lang="en-GB" baseline="0" dirty="0" err="1" smtClean="0"/>
              <a:t>topprojects</a:t>
            </a:r>
            <a:r>
              <a:rPr lang="en-GB" baseline="0" dirty="0" smtClean="0"/>
              <a:t> of the RIVM (booklet with these </a:t>
            </a:r>
            <a:r>
              <a:rPr lang="en-GB" baseline="0" dirty="0" err="1" smtClean="0"/>
              <a:t>topprojects</a:t>
            </a:r>
            <a:r>
              <a:rPr lang="en-GB" baseline="0" dirty="0" smtClean="0"/>
              <a:t>, and on the website: </a:t>
            </a:r>
            <a:r>
              <a:rPr lang="nl-NL" sz="1100" dirty="0"/>
              <a:t>www.rivm.nl/topprojects</a:t>
            </a:r>
            <a:endParaRPr lang="en-GB" dirty="0" smtClean="0"/>
          </a:p>
          <a:p>
            <a:pPr marL="0" lvl="1" defTabSz="873288">
              <a:defRPr/>
            </a:pPr>
            <a:endParaRPr lang="en-GB" dirty="0" smtClean="0"/>
          </a:p>
          <a:p>
            <a:pPr marL="0" lvl="1" defTabSz="873288">
              <a:defRPr/>
            </a:pPr>
            <a:r>
              <a:rPr lang="en-GB" dirty="0" smtClean="0"/>
              <a:t>Overview: </a:t>
            </a:r>
          </a:p>
          <a:p>
            <a:pPr marL="163741" lvl="1" indent="-163741" defTabSz="873288"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integration of available</a:t>
            </a:r>
            <a:r>
              <a:rPr lang="en-GB" baseline="0" dirty="0" smtClean="0"/>
              <a:t> information on health, prevention, health care</a:t>
            </a:r>
            <a:endParaRPr lang="en-GB" dirty="0" smtClean="0"/>
          </a:p>
          <a:p>
            <a:pPr marL="0" lvl="1" defTabSz="873288">
              <a:defRPr/>
            </a:pPr>
            <a:endParaRPr lang="en-GB" dirty="0" smtClean="0"/>
          </a:p>
          <a:p>
            <a:pPr marL="0" lvl="1" defTabSz="873288">
              <a:defRPr/>
            </a:pPr>
            <a:r>
              <a:rPr lang="en-GB" dirty="0" smtClean="0"/>
              <a:t>Trend scenario: </a:t>
            </a:r>
          </a:p>
          <a:p>
            <a:pPr marL="163741" lvl="1" indent="-163741" defTabSz="873288"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‘business as usual’. </a:t>
            </a:r>
          </a:p>
          <a:p>
            <a:pPr marL="163741" lvl="1" indent="-163741" defTabSz="873288"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Extrapolate current societal developments, assuming no new policy measures</a:t>
            </a:r>
          </a:p>
          <a:p>
            <a:pPr marL="0" lvl="1" defTabSz="873288">
              <a:defRPr/>
            </a:pPr>
            <a:endParaRPr lang="en-GB" dirty="0" smtClean="0"/>
          </a:p>
          <a:p>
            <a:pPr marL="0" lvl="1" defTabSz="873288">
              <a:defRPr/>
            </a:pPr>
            <a:r>
              <a:rPr lang="en-GB" dirty="0" smtClean="0"/>
              <a:t>Four perspectives</a:t>
            </a:r>
          </a:p>
          <a:p>
            <a:pPr marL="163741" lvl="1" indent="-163741" defTabSz="873288"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Explore the future by reflecting on four perspectives on public health</a:t>
            </a:r>
          </a:p>
          <a:p>
            <a:pPr marL="163741" indent="-163741">
              <a:buFont typeface="Arial" panose="020B0604020202020204" pitchFamily="34" charset="0"/>
              <a:buChar char="•"/>
            </a:pPr>
            <a:r>
              <a:rPr lang="en-US" dirty="0" smtClean="0"/>
              <a:t>Future scenarios to give room different views on health in the future</a:t>
            </a:r>
          </a:p>
          <a:p>
            <a:pPr marL="163741" indent="-163741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en-US" dirty="0" smtClean="0"/>
              <a:t>Confronting </a:t>
            </a:r>
            <a:r>
              <a:rPr lang="en-US" baseline="0" dirty="0" smtClean="0"/>
              <a:t>the different scenarios: options and opportunities</a:t>
            </a:r>
            <a:endParaRPr lang="nl-NL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B5E88D0-EA8E-4DC4-B7D7-ADA3038DEFB4}" type="slidenum">
              <a:rPr lang="nl-NL" smtClean="0"/>
              <a:pPr/>
              <a:t>2</a:t>
            </a:fld>
            <a:endParaRPr lang="nl-N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63741" indent="-16374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nl-NL" dirty="0" smtClean="0"/>
              <a:t>For</a:t>
            </a:r>
            <a:r>
              <a:rPr lang="en-US" altLang="nl-NL" baseline="0" dirty="0" smtClean="0"/>
              <a:t> most people, health is most important in life. </a:t>
            </a:r>
          </a:p>
          <a:p>
            <a:pPr marL="163741" indent="-16374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nl-NL" baseline="0" dirty="0" smtClean="0"/>
              <a:t>But what people mean by health differs between people</a:t>
            </a:r>
          </a:p>
          <a:p>
            <a:pPr marL="163741" indent="-16374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nl-NL" baseline="0" dirty="0" smtClean="0"/>
              <a:t>People have different perspectives on health, and what about health they value most</a:t>
            </a:r>
          </a:p>
          <a:p>
            <a:pPr marL="163741" indent="-16374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nl-NL" baseline="0" dirty="0" smtClean="0"/>
              <a:t>We built four future scenarios on four different perspectives on health</a:t>
            </a:r>
          </a:p>
          <a:p>
            <a:pPr marL="163741" indent="-16374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nl-NL" baseline="0" dirty="0" smtClean="0"/>
          </a:p>
          <a:p>
            <a:pPr eaLnBrk="1" hangingPunct="1">
              <a:lnSpc>
                <a:spcPct val="150000"/>
              </a:lnSpc>
            </a:pPr>
            <a:r>
              <a:rPr lang="en-US" altLang="nl-NL" baseline="0" dirty="0" smtClean="0"/>
              <a:t>In this workshop we share our experience with working with scenarios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nl-NL" baseline="0" dirty="0" smtClean="0"/>
              <a:t>And discuss the usefulness of the scenarios for policy making at national and European level.</a:t>
            </a:r>
          </a:p>
          <a:p>
            <a:pPr marL="163741" indent="-16374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nl-NL" baseline="0" dirty="0" smtClean="0"/>
          </a:p>
          <a:p>
            <a:pPr marL="163741" indent="-16374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nl-NL" baseline="0" dirty="0" smtClean="0"/>
          </a:p>
          <a:p>
            <a:pPr marL="163741" indent="-16374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l-NL" altLang="nl-NL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60654E9-1F39-4086-9B86-82E0AB161161}" type="slidenum">
              <a:rPr lang="nl-NL" smtClean="0"/>
              <a:pPr/>
              <a:t>9</a:t>
            </a:fld>
            <a:endParaRPr lang="nl-N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3741" indent="-163741">
              <a:buFont typeface="Arial" panose="020B0604020202020204" pitchFamily="34" charset="0"/>
              <a:buChar char="•"/>
            </a:pPr>
            <a:r>
              <a:rPr lang="en-US" altLang="nl-NL" noProof="0" dirty="0" smtClean="0"/>
              <a:t>Large increase of people</a:t>
            </a:r>
            <a:r>
              <a:rPr lang="en-US" altLang="nl-NL" baseline="0" noProof="0" dirty="0" smtClean="0"/>
              <a:t> with a chronic disease (5 million, 32% to 7 million, 40% of the Dutch population)</a:t>
            </a:r>
          </a:p>
          <a:p>
            <a:pPr marL="600385" lvl="1" indent="-163741">
              <a:buFont typeface="Arial" panose="020B0604020202020204" pitchFamily="34" charset="0"/>
              <a:buChar char="•"/>
            </a:pPr>
            <a:r>
              <a:rPr lang="en-US" altLang="nl-NL" baseline="0" noProof="0" dirty="0" smtClean="0"/>
              <a:t>Ageing of the population</a:t>
            </a:r>
          </a:p>
          <a:p>
            <a:pPr marL="600385" lvl="1" indent="-163741">
              <a:buFont typeface="Arial" panose="020B0604020202020204" pitchFamily="34" charset="0"/>
              <a:buChar char="•"/>
            </a:pPr>
            <a:r>
              <a:rPr lang="en-US" altLang="nl-NL" baseline="0" noProof="0" dirty="0" smtClean="0"/>
              <a:t>Early detection</a:t>
            </a:r>
          </a:p>
          <a:p>
            <a:pPr marL="600385" lvl="1" indent="-163741">
              <a:buFont typeface="Arial" panose="020B0604020202020204" pitchFamily="34" charset="0"/>
              <a:buChar char="•"/>
            </a:pPr>
            <a:r>
              <a:rPr lang="en-US" altLang="nl-NL" baseline="0" noProof="0" dirty="0" smtClean="0"/>
              <a:t>Increased survival</a:t>
            </a:r>
          </a:p>
          <a:p>
            <a:pPr marL="600385" lvl="1" indent="-163741">
              <a:buFont typeface="Arial" panose="020B0604020202020204" pitchFamily="34" charset="0"/>
              <a:buChar char="•"/>
            </a:pPr>
            <a:r>
              <a:rPr lang="en-US" altLang="nl-NL" baseline="0" noProof="0" dirty="0" smtClean="0"/>
              <a:t>Changing norms</a:t>
            </a:r>
          </a:p>
          <a:p>
            <a:pPr marL="163741" indent="-163741">
              <a:buFont typeface="Arial" panose="020B0604020202020204" pitchFamily="34" charset="0"/>
              <a:buChar char="•"/>
            </a:pPr>
            <a:r>
              <a:rPr lang="en-US" altLang="nl-NL" baseline="0" noProof="0" dirty="0" smtClean="0"/>
              <a:t>Moderate increase in ill health</a:t>
            </a:r>
          </a:p>
          <a:p>
            <a:pPr marL="600385" lvl="1" indent="-163741">
              <a:buFont typeface="Arial" panose="020B0604020202020204" pitchFamily="34" charset="0"/>
              <a:buChar char="•"/>
            </a:pPr>
            <a:r>
              <a:rPr lang="en-US" altLang="nl-NL" baseline="0" noProof="0" dirty="0" smtClean="0"/>
              <a:t>Only ageing</a:t>
            </a:r>
          </a:p>
          <a:p>
            <a:pPr marL="600385" lvl="1" indent="-163741">
              <a:buFont typeface="Arial" panose="020B0604020202020204" pitchFamily="34" charset="0"/>
              <a:buChar char="•"/>
            </a:pPr>
            <a:r>
              <a:rPr lang="en-US" altLang="nl-NL" baseline="0" noProof="0" dirty="0" smtClean="0"/>
              <a:t>Stable age specific rates of perceived ill health</a:t>
            </a:r>
          </a:p>
          <a:p>
            <a:pPr marL="163741" indent="-163741">
              <a:buFont typeface="Arial" panose="020B0604020202020204" pitchFamily="34" charset="0"/>
              <a:buChar char="•"/>
            </a:pPr>
            <a:r>
              <a:rPr lang="en-US" altLang="nl-NL" baseline="0" noProof="0" dirty="0" smtClean="0"/>
              <a:t>No increase in activity limitations</a:t>
            </a:r>
          </a:p>
          <a:p>
            <a:pPr marL="600385" lvl="1" indent="-163741">
              <a:buFont typeface="Arial" panose="020B0604020202020204" pitchFamily="34" charset="0"/>
              <a:buChar char="•"/>
            </a:pPr>
            <a:r>
              <a:rPr lang="en-US" altLang="nl-NL" baseline="0" noProof="0" dirty="0" smtClean="0"/>
              <a:t>Despite ageing of the population</a:t>
            </a:r>
          </a:p>
          <a:p>
            <a:pPr marL="600385" lvl="1" indent="-163741">
              <a:buFont typeface="Arial" panose="020B0604020202020204" pitchFamily="34" charset="0"/>
              <a:buChar char="•"/>
            </a:pPr>
            <a:r>
              <a:rPr lang="en-US" altLang="nl-NL" baseline="0" noProof="0" dirty="0" smtClean="0"/>
              <a:t>Declining rates in specific age groups</a:t>
            </a:r>
          </a:p>
          <a:p>
            <a:pPr marL="163741" indent="-163741">
              <a:buFont typeface="Arial" panose="020B0604020202020204" pitchFamily="34" charset="0"/>
              <a:buChar char="•"/>
            </a:pPr>
            <a:endParaRPr lang="en-US" altLang="nl-NL" baseline="0" noProof="0" dirty="0" smtClean="0"/>
          </a:p>
          <a:p>
            <a:r>
              <a:rPr lang="en-US" altLang="nl-NL" baseline="0" noProof="0" dirty="0" smtClean="0"/>
              <a:t>Effects of the increase in the number of chronically ill do not translate in reduced health.</a:t>
            </a:r>
          </a:p>
          <a:p>
            <a:r>
              <a:rPr lang="en-US" altLang="nl-NL" baseline="0" noProof="0" dirty="0" smtClean="0"/>
              <a:t>And also not in reduced abilities to participate. Activity limitations and perceived health are important for participation. A chronic disease only if combined with activity limitations or less self-rated health.</a:t>
            </a:r>
          </a:p>
          <a:p>
            <a:pPr marL="163741" indent="-163741">
              <a:buFont typeface="Arial" panose="020B0604020202020204" pitchFamily="34" charset="0"/>
              <a:buChar char="•"/>
            </a:pPr>
            <a:endParaRPr lang="nl-NL" altLang="nl-NL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17D7F9-4D7C-48A1-B90C-5DB8A29D13A2}" type="slidenum">
              <a:rPr lang="nl-NL" smtClean="0"/>
              <a:pPr>
                <a:defRPr/>
              </a:pPr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20642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17D7F9-4D7C-48A1-B90C-5DB8A29D13A2}" type="slidenum">
              <a:rPr lang="nl-NL" smtClean="0"/>
              <a:pPr>
                <a:defRPr/>
              </a:pPr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18834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873288">
              <a:defRPr/>
            </a:pPr>
            <a:endParaRPr lang="nl-NL" altLang="nl-NL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5" y="-27384"/>
            <a:ext cx="4894060" cy="6885384"/>
          </a:xfrm>
          <a:prstGeom prst="rect">
            <a:avLst/>
          </a:prstGeom>
        </p:spPr>
      </p:pic>
      <p:sp>
        <p:nvSpPr>
          <p:cNvPr id="11" name="Rechthoek 6" descr="Placeholder_Color"/>
          <p:cNvSpPr/>
          <p:nvPr userDrawn="1"/>
        </p:nvSpPr>
        <p:spPr bwMode="auto">
          <a:xfrm>
            <a:off x="4572000" y="0"/>
            <a:ext cx="4586400" cy="6872400"/>
          </a:xfrm>
          <a:prstGeom prst="rect">
            <a:avLst/>
          </a:prstGeom>
          <a:solidFill>
            <a:srgbClr val="007B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078" name="sSlideNumber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85775" y="6405563"/>
            <a:ext cx="360363" cy="144462"/>
          </a:xfrm>
        </p:spPr>
        <p:txBody>
          <a:bodyPr/>
          <a:lstStyle>
            <a:lvl1pPr>
              <a:defRPr/>
            </a:lvl1pPr>
          </a:lstStyle>
          <a:p>
            <a:fld id="{6CD565EB-E03B-43D7-A25A-F0DC0244879F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3074" name="sTitle"/>
          <p:cNvSpPr>
            <a:spLocks noGrp="1" noChangeArrowheads="1"/>
          </p:cNvSpPr>
          <p:nvPr>
            <p:ph type="ctrTitle"/>
          </p:nvPr>
        </p:nvSpPr>
        <p:spPr>
          <a:xfrm>
            <a:off x="5002213" y="2097088"/>
            <a:ext cx="3656012" cy="1223962"/>
          </a:xfrm>
        </p:spPr>
        <p:txBody>
          <a:bodyPr wrap="square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nl-NL" noProof="0" smtClean="0"/>
          </a:p>
        </p:txBody>
      </p:sp>
      <p:sp>
        <p:nvSpPr>
          <p:cNvPr id="3075" name="sSubtitle"/>
          <p:cNvSpPr>
            <a:spLocks noGrp="1" noChangeArrowheads="1"/>
          </p:cNvSpPr>
          <p:nvPr>
            <p:ph type="subTitle" idx="1"/>
          </p:nvPr>
        </p:nvSpPr>
        <p:spPr>
          <a:xfrm>
            <a:off x="5002213" y="3568700"/>
            <a:ext cx="3656012" cy="2740025"/>
          </a:xfrm>
        </p:spPr>
        <p:txBody>
          <a:bodyPr/>
          <a:lstStyle>
            <a:lvl1pPr marL="0" indent="0">
              <a:buFont typeface="Verdana" pitchFamily="34" charset="0"/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nl-NL" noProof="0" smtClean="0"/>
          </a:p>
        </p:txBody>
      </p:sp>
      <p:sp>
        <p:nvSpPr>
          <p:cNvPr id="3076" name="sDateTime"/>
          <p:cNvSpPr>
            <a:spLocks noGrp="1" noChangeArrowheads="1"/>
          </p:cNvSpPr>
          <p:nvPr>
            <p:ph type="dt" sz="half" idx="2"/>
          </p:nvPr>
        </p:nvSpPr>
        <p:spPr>
          <a:xfrm>
            <a:off x="5002213" y="6405563"/>
            <a:ext cx="3656012" cy="14446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err="1" smtClean="0"/>
              <a:t>vbcvb</a:t>
            </a:r>
            <a:r>
              <a:rPr lang="nl-NL" dirty="0" smtClean="0"/>
              <a:t> | </a:t>
            </a:r>
            <a:r>
              <a:rPr lang="nl-NL" dirty="0" err="1" smtClean="0"/>
              <a:t>Date_Text</a:t>
            </a:r>
            <a:endParaRPr lang="nl-NL" dirty="0"/>
          </a:p>
        </p:txBody>
      </p:sp>
      <p:sp>
        <p:nvSpPr>
          <p:cNvPr id="3077" name="sFooter"/>
          <p:cNvSpPr>
            <a:spLocks noGrp="1" noChangeArrowheads="1"/>
          </p:cNvSpPr>
          <p:nvPr>
            <p:ph type="ftr" sz="quarter" idx="3"/>
          </p:nvPr>
        </p:nvSpPr>
        <p:spPr>
          <a:xfrm>
            <a:off x="5002213" y="6588125"/>
            <a:ext cx="3656012" cy="144463"/>
          </a:xfr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pic>
        <p:nvPicPr>
          <p:cNvPr id="3089" name="sLogo" descr="Placeholder_Log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200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err="1" smtClean="0"/>
              <a:t>Our Common Health</a:t>
            </a:r>
            <a:r>
              <a:rPr lang="nl-NL" dirty="0" smtClean="0"/>
              <a:t> | </a:t>
            </a:r>
            <a:r>
              <a:rPr lang="nl-NL" dirty="0" err="1" smtClean="0"/>
              <a:t>Date_Text</a:t>
            </a:r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C21E99-CB6E-4E1C-8709-25BF64FEA530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55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err="1" smtClean="0"/>
              <a:t>Our Common Health</a:t>
            </a:r>
            <a:r>
              <a:rPr lang="nl-NL" dirty="0" smtClean="0"/>
              <a:t> | </a:t>
            </a:r>
            <a:r>
              <a:rPr lang="nl-NL" dirty="0" err="1" smtClean="0"/>
              <a:t>Date_Text</a:t>
            </a: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069984-EEED-42CC-9FA2-6EBB6845CC93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441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err="1" smtClean="0"/>
              <a:t>Our Common Health</a:t>
            </a:r>
            <a:r>
              <a:rPr lang="nl-NL" dirty="0" smtClean="0"/>
              <a:t> | </a:t>
            </a:r>
            <a:r>
              <a:rPr lang="nl-NL" dirty="0" err="1" smtClean="0"/>
              <a:t>Date_Text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486EE3-D91E-425E-8B7F-0C6C8FF0B430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2154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0" descr="Placeholder_Color_Down"/>
          <p:cNvSpPr/>
          <p:nvPr/>
        </p:nvSpPr>
        <p:spPr bwMode="auto">
          <a:xfrm>
            <a:off x="0" y="6325200"/>
            <a:ext cx="9169200" cy="532800"/>
          </a:xfrm>
          <a:prstGeom prst="rect">
            <a:avLst/>
          </a:prstGeom>
          <a:solidFill>
            <a:srgbClr val="007B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1" name="Rechthoek 9" descr="Placeholder_Color_Up"/>
          <p:cNvSpPr/>
          <p:nvPr/>
        </p:nvSpPr>
        <p:spPr bwMode="auto">
          <a:xfrm>
            <a:off x="0" y="0"/>
            <a:ext cx="9169200" cy="857251"/>
          </a:xfrm>
          <a:prstGeom prst="rect">
            <a:avLst/>
          </a:prstGeom>
          <a:solidFill>
            <a:srgbClr val="007B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26" name="sTitle"/>
          <p:cNvSpPr>
            <a:spLocks noGrp="1" noChangeArrowheads="1"/>
          </p:cNvSpPr>
          <p:nvPr>
            <p:ph type="title"/>
          </p:nvPr>
        </p:nvSpPr>
        <p:spPr bwMode="auto">
          <a:xfrm>
            <a:off x="485775" y="990600"/>
            <a:ext cx="817245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om het opmaakprofiel te bewerken</a:t>
            </a:r>
          </a:p>
        </p:txBody>
      </p:sp>
      <p:sp>
        <p:nvSpPr>
          <p:cNvPr id="1027" name="sContent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5775" y="1524000"/>
            <a:ext cx="8172450" cy="460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om de opmaakprofielen van de </a:t>
            </a:r>
            <a:r>
              <a:rPr lang="nl-NL" dirty="0" err="1" smtClean="0"/>
              <a:t>modeltekst</a:t>
            </a:r>
            <a:r>
              <a:rPr lang="nl-NL" dirty="0" smtClean="0"/>
              <a:t>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</a:p>
        </p:txBody>
      </p:sp>
      <p:sp>
        <p:nvSpPr>
          <p:cNvPr id="1028" name="sDateTime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3588" y="6405563"/>
            <a:ext cx="4087812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r>
              <a:rPr lang="nl-NL" dirty="0" err="1" smtClean="0"/>
              <a:t>Our Common Health</a:t>
            </a:r>
            <a:r>
              <a:rPr lang="nl-NL" dirty="0" smtClean="0"/>
              <a:t> | </a:t>
            </a:r>
            <a:r>
              <a:rPr lang="nl-NL" dirty="0" err="1" smtClean="0"/>
              <a:t>Date_Text</a:t>
            </a:r>
            <a:endParaRPr lang="nl-NL" dirty="0"/>
          </a:p>
        </p:txBody>
      </p:sp>
      <p:sp>
        <p:nvSpPr>
          <p:cNvPr id="1029" name="sFooter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3588" y="6588125"/>
            <a:ext cx="4087812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30" name="sSlideNumber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5775" y="6407150"/>
            <a:ext cx="360363" cy="14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fld id="{08D23ADD-093A-498F-9D10-305EE9E97437}" type="slidenum">
              <a:rPr lang="nl-NL"/>
              <a:pPr/>
              <a:t>‹#›</a:t>
            </a:fld>
            <a:endParaRPr lang="nl-NL"/>
          </a:p>
        </p:txBody>
      </p:sp>
      <p:pic>
        <p:nvPicPr>
          <p:cNvPr id="1033" name="sLogo" descr="RO__vervolgpagina~LPPT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5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6" r:id="rId3"/>
    <p:sldLayoutId id="2147483657" r:id="rId4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265113" indent="-265113" algn="l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●"/>
        <a:defRPr sz="20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39750" indent="-273050" algn="l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2pPr>
      <a:lvl3pPr marL="804863" indent="-263525" algn="l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›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3pPr>
      <a:lvl4pPr marL="1071563" indent="-265113" algn="l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●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4pPr>
      <a:lvl5pPr marL="1347788" indent="-274638" algn="l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5pPr>
      <a:lvl6pPr marL="1804988" indent="-274638" algn="l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6pPr>
      <a:lvl7pPr marL="2262188" indent="-274638" algn="l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7pPr>
      <a:lvl8pPr marL="2719388" indent="-274638" algn="l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8pPr>
      <a:lvl9pPr marL="3176588" indent="-274638" algn="l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SlideNumber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485775" y="6405563"/>
            <a:ext cx="360363" cy="1444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99EF0A79-E139-4DE2-867C-273F86B0B010}" type="slidenum">
              <a:rPr lang="nl-NL" smtClean="0"/>
              <a:pPr/>
              <a:t>1</a:t>
            </a:fld>
            <a:endParaRPr lang="nl-NL" smtClean="0"/>
          </a:p>
        </p:txBody>
      </p:sp>
      <p:sp>
        <p:nvSpPr>
          <p:cNvPr id="9" name="Tekstvak 8"/>
          <p:cNvSpPr txBox="1"/>
          <p:nvPr/>
        </p:nvSpPr>
        <p:spPr>
          <a:xfrm>
            <a:off x="5208645" y="3962400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Henk</a:t>
            </a:r>
            <a:r>
              <a:rPr lang="en-US" dirty="0" smtClean="0"/>
              <a:t> </a:t>
            </a:r>
            <a:r>
              <a:rPr lang="en-US" dirty="0" err="1" smtClean="0"/>
              <a:t>Hilderink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87900" y="4800600"/>
            <a:ext cx="4343400" cy="1775594"/>
          </a:xfrm>
        </p:spPr>
        <p:txBody>
          <a:bodyPr/>
          <a:lstStyle/>
          <a:p>
            <a:pPr algn="ctr"/>
            <a:r>
              <a:rPr lang="en-US" sz="1800" b="1" i="1" dirty="0" smtClean="0"/>
              <a:t>Burden </a:t>
            </a:r>
            <a:r>
              <a:rPr lang="en-US" sz="1800" b="1" i="1" dirty="0"/>
              <a:t>of Disease: Methodological Workshop </a:t>
            </a:r>
            <a:br>
              <a:rPr lang="en-US" sz="1800" b="1" i="1" dirty="0"/>
            </a:br>
            <a:r>
              <a:rPr lang="en-US" sz="1800" b="1" i="1" dirty="0"/>
              <a:t>15th and 16th September </a:t>
            </a:r>
            <a:br>
              <a:rPr lang="en-US" sz="1800" b="1" i="1" dirty="0"/>
            </a:br>
            <a:r>
              <a:rPr lang="en-US" sz="1800" b="1" i="1" dirty="0"/>
              <a:t>Royal Society of Edinburgh, </a:t>
            </a:r>
            <a:r>
              <a:rPr lang="en-US" sz="1800" b="1" i="1" dirty="0" smtClean="0"/>
              <a:t>Scotland</a:t>
            </a:r>
            <a:endParaRPr lang="en-GB" sz="1800" b="1" i="1" dirty="0"/>
          </a:p>
        </p:txBody>
      </p:sp>
      <p:sp>
        <p:nvSpPr>
          <p:cNvPr id="3" name="Rectangle 2"/>
          <p:cNvSpPr/>
          <p:nvPr/>
        </p:nvSpPr>
        <p:spPr>
          <a:xfrm>
            <a:off x="5208644" y="2782669"/>
            <a:ext cx="40877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Burden of </a:t>
            </a: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Disease and the Netherlands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/>
            </a:r>
            <a:b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69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>
                <a:solidFill>
                  <a:srgbClr val="002060"/>
                </a:solidFill>
              </a:rPr>
              <a:t>Continued increase in chronic diseases</a:t>
            </a:r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1691924"/>
            <a:ext cx="9056235" cy="3946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el 1"/>
          <p:cNvSpPr txBox="1">
            <a:spLocks/>
          </p:cNvSpPr>
          <p:nvPr/>
        </p:nvSpPr>
        <p:spPr bwMode="auto">
          <a:xfrm>
            <a:off x="881311" y="5733256"/>
            <a:ext cx="7795145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GB" kern="0" dirty="0" smtClean="0"/>
              <a:t>No effect on health and participation </a:t>
            </a:r>
            <a:endParaRPr lang="en-GB" kern="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849"/>
          <a:stretch/>
        </p:blipFill>
        <p:spPr bwMode="auto">
          <a:xfrm>
            <a:off x="91441" y="1691924"/>
            <a:ext cx="3183388" cy="3946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915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Socio-economic differences big</a:t>
            </a:r>
            <a:endParaRPr lang="nl-NL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EBB9D7-6D91-450E-9DE4-8A49612EBFB4}" type="slidenum">
              <a:rPr lang="nl-NL" smtClean="0"/>
              <a:pPr>
                <a:defRPr/>
              </a:pPr>
              <a:t>11</a:t>
            </a:fld>
            <a:endParaRPr lang="nl-NL"/>
          </a:p>
        </p:txBody>
      </p:sp>
      <p:grpSp>
        <p:nvGrpSpPr>
          <p:cNvPr id="6" name="Group 5"/>
          <p:cNvGrpSpPr/>
          <p:nvPr/>
        </p:nvGrpSpPr>
        <p:grpSpPr>
          <a:xfrm>
            <a:off x="0" y="2132856"/>
            <a:ext cx="9144000" cy="3960440"/>
            <a:chOff x="179512" y="2420888"/>
            <a:chExt cx="8712968" cy="354853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2420888"/>
              <a:ext cx="8712968" cy="3548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7812360" y="2420888"/>
              <a:ext cx="1080120" cy="50405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7" name="Oval 6"/>
          <p:cNvSpPr/>
          <p:nvPr/>
        </p:nvSpPr>
        <p:spPr>
          <a:xfrm rot="3353908">
            <a:off x="5797464" y="3342672"/>
            <a:ext cx="3880663" cy="1370249"/>
          </a:xfrm>
          <a:prstGeom prst="ellipse">
            <a:avLst/>
          </a:prstGeom>
          <a:solidFill>
            <a:srgbClr val="FF0000">
              <a:alpha val="22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</a:rPr>
              <a:t>6 years</a:t>
            </a:r>
            <a:endParaRPr lang="nl-NL" sz="480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1279059">
            <a:off x="1488939" y="3342672"/>
            <a:ext cx="4787382" cy="1370249"/>
          </a:xfrm>
          <a:prstGeom prst="ellipse">
            <a:avLst/>
          </a:prstGeom>
          <a:solidFill>
            <a:schemeClr val="accent6">
              <a:lumMod val="40000"/>
              <a:lumOff val="60000"/>
              <a:alpha val="68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</a:rPr>
              <a:t>19 years</a:t>
            </a:r>
            <a:endParaRPr lang="nl-NL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737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066800"/>
            <a:ext cx="8172450" cy="444500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nl-NL" dirty="0" smtClean="0">
                <a:solidFill>
                  <a:srgbClr val="002060"/>
                </a:solidFill>
              </a:rPr>
              <a:t>Health care expenditures</a:t>
            </a:r>
            <a:r>
              <a:rPr lang="en-GB" altLang="nl-NL" dirty="0">
                <a:solidFill>
                  <a:srgbClr val="002060"/>
                </a:solidFill>
              </a:rPr>
              <a:t> </a:t>
            </a:r>
            <a:r>
              <a:rPr lang="en-GB" altLang="nl-NL" dirty="0" smtClean="0">
                <a:solidFill>
                  <a:srgbClr val="002060"/>
                </a:solidFill>
              </a:rPr>
              <a:t>on the rise …</a:t>
            </a:r>
            <a:endParaRPr lang="en-GB" altLang="nl-NL" dirty="0">
              <a:solidFill>
                <a:srgbClr val="00206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67544" y="2132856"/>
            <a:ext cx="6624736" cy="3967661"/>
            <a:chOff x="1652893" y="1676400"/>
            <a:chExt cx="5730875" cy="4584669"/>
          </a:xfrm>
        </p:grpSpPr>
        <p:pic>
          <p:nvPicPr>
            <p:cNvPr id="5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2893" y="1676400"/>
              <a:ext cx="5730875" cy="41814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7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244"/>
            <a:stretch/>
          </p:blipFill>
          <p:spPr bwMode="auto">
            <a:xfrm>
              <a:off x="1652893" y="5644061"/>
              <a:ext cx="5730875" cy="6170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7380312" y="3508229"/>
            <a:ext cx="129614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GB" altLang="nl-NL" kern="0" dirty="0" smtClean="0"/>
              <a:t>… but </a:t>
            </a:r>
          </a:p>
          <a:p>
            <a:pPr algn="ctr" eaLnBrk="1" hangingPunct="1">
              <a:defRPr/>
            </a:pPr>
            <a:r>
              <a:rPr lang="en-GB" altLang="nl-NL" kern="0" dirty="0"/>
              <a:t>h</a:t>
            </a:r>
            <a:r>
              <a:rPr lang="en-GB" altLang="nl-NL" kern="0" dirty="0" smtClean="0"/>
              <a:t>ighly </a:t>
            </a:r>
          </a:p>
          <a:p>
            <a:pPr algn="ctr" eaLnBrk="1" hangingPunct="1">
              <a:defRPr/>
            </a:pPr>
            <a:r>
              <a:rPr lang="en-GB" altLang="nl-NL" kern="0" dirty="0"/>
              <a:t>u</a:t>
            </a:r>
            <a:r>
              <a:rPr lang="en-GB" altLang="nl-NL" kern="0" dirty="0" smtClean="0"/>
              <a:t>ncertain</a:t>
            </a:r>
          </a:p>
          <a:p>
            <a:pPr algn="ctr" eaLnBrk="1" hangingPunct="1">
              <a:defRPr/>
            </a:pPr>
            <a:r>
              <a:rPr lang="en-GB" altLang="nl-NL" kern="0" dirty="0"/>
              <a:t>a</a:t>
            </a:r>
            <a:r>
              <a:rPr lang="en-GB" altLang="nl-NL" kern="0" dirty="0" smtClean="0"/>
              <a:t>t what</a:t>
            </a:r>
          </a:p>
          <a:p>
            <a:pPr algn="ctr" eaLnBrk="1" hangingPunct="1">
              <a:defRPr/>
            </a:pPr>
            <a:r>
              <a:rPr lang="en-GB" altLang="nl-NL" kern="0" dirty="0" smtClean="0"/>
              <a:t>pace</a:t>
            </a:r>
            <a:endParaRPr lang="en-GB" altLang="nl-NL" kern="0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295400" y="3942220"/>
            <a:ext cx="914400" cy="433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GB" altLang="nl-NL" sz="1400" kern="0" dirty="0" smtClean="0"/>
              <a:t>15% </a:t>
            </a:r>
          </a:p>
          <a:p>
            <a:pPr algn="ctr" eaLnBrk="1" hangingPunct="1">
              <a:defRPr/>
            </a:pPr>
            <a:r>
              <a:rPr lang="en-GB" altLang="nl-NL" sz="1400" kern="0" dirty="0" smtClean="0"/>
              <a:t>of GDP</a:t>
            </a:r>
            <a:endParaRPr lang="en-GB" altLang="nl-NL" sz="1400" kern="0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6504012" y="2438400"/>
            <a:ext cx="914400" cy="433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GB" altLang="nl-NL" sz="1400" kern="0" dirty="0" smtClean="0"/>
              <a:t>19-21% </a:t>
            </a:r>
          </a:p>
          <a:p>
            <a:pPr algn="ctr" eaLnBrk="1" hangingPunct="1">
              <a:defRPr/>
            </a:pPr>
            <a:r>
              <a:rPr lang="en-GB" altLang="nl-NL" sz="1400" kern="0" dirty="0" smtClean="0"/>
              <a:t>of GDP</a:t>
            </a:r>
            <a:endParaRPr lang="en-GB" altLang="nl-NL" sz="1400" kern="0" dirty="0"/>
          </a:p>
        </p:txBody>
      </p:sp>
    </p:spTree>
    <p:extLst>
      <p:ext uri="{BB962C8B-B14F-4D97-AF65-F5344CB8AC3E}">
        <p14:creationId xmlns:p14="http://schemas.microsoft.com/office/powerpoint/2010/main" val="339954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of Bod in projections and scenarios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Methodological challenges</a:t>
            </a:r>
          </a:p>
          <a:p>
            <a:pPr lvl="1"/>
            <a:r>
              <a:rPr lang="en-US" dirty="0" smtClean="0"/>
              <a:t>Simulation models to project the future?</a:t>
            </a:r>
          </a:p>
          <a:p>
            <a:pPr lvl="1"/>
            <a:r>
              <a:rPr lang="en-US" dirty="0" smtClean="0"/>
              <a:t>Changes in diseases (early diagnosis, prevalence registration)</a:t>
            </a:r>
          </a:p>
          <a:p>
            <a:pPr lvl="1"/>
            <a:r>
              <a:rPr lang="en-US" dirty="0" smtClean="0"/>
              <a:t>Multimorbidity</a:t>
            </a:r>
          </a:p>
          <a:p>
            <a:pPr lvl="1"/>
            <a:r>
              <a:rPr lang="en-US" dirty="0" smtClean="0"/>
              <a:t>Primary cause of death at ages 85+</a:t>
            </a:r>
          </a:p>
          <a:p>
            <a:pPr lvl="1"/>
            <a:r>
              <a:rPr lang="en-US" dirty="0" smtClean="0"/>
              <a:t>Life table choices</a:t>
            </a:r>
          </a:p>
          <a:p>
            <a:pPr lvl="1"/>
            <a:endParaRPr lang="en-US" dirty="0"/>
          </a:p>
          <a:p>
            <a:r>
              <a:rPr lang="en-US" dirty="0" smtClean="0"/>
              <a:t>Overall challenges</a:t>
            </a:r>
          </a:p>
          <a:p>
            <a:pPr lvl="1"/>
            <a:r>
              <a:rPr lang="en-US" dirty="0" smtClean="0"/>
              <a:t>Communication</a:t>
            </a:r>
          </a:p>
          <a:p>
            <a:pPr lvl="1"/>
            <a:r>
              <a:rPr lang="en-US" dirty="0" smtClean="0"/>
              <a:t>Answer to which question?</a:t>
            </a:r>
          </a:p>
          <a:p>
            <a:pPr lvl="1"/>
            <a:r>
              <a:rPr lang="en-US" dirty="0" smtClean="0"/>
              <a:t>Changing perception of disease / health</a:t>
            </a:r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Our Common Health | Date_Text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1E99-CB6E-4E1C-8709-25BF64FEA530}" type="slidenum">
              <a:rPr lang="nl-NL" smtClean="0"/>
              <a:pPr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503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jdelijke aanduiding voor dianummer 5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D2FC324-0D52-471D-A02C-79348F35288D}" type="slidenum">
              <a:rPr lang="nl-NL" smtClean="0"/>
              <a:pPr/>
              <a:t>2</a:t>
            </a:fld>
            <a:endParaRPr lang="nl-NL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340768"/>
            <a:ext cx="8172450" cy="444500"/>
          </a:xfrm>
        </p:spPr>
        <p:txBody>
          <a:bodyPr/>
          <a:lstStyle/>
          <a:p>
            <a:pPr eaLnBrk="1" hangingPunct="1">
              <a:defRPr/>
            </a:pPr>
            <a:r>
              <a:rPr lang="en-GB" kern="1200" dirty="0" smtClean="0">
                <a:solidFill>
                  <a:srgbClr val="002060"/>
                </a:solidFill>
              </a:rPr>
              <a:t>Public Health Status and Foresight study</a:t>
            </a:r>
            <a:endParaRPr lang="en-GB" kern="1200" dirty="0">
              <a:solidFill>
                <a:srgbClr val="002060"/>
              </a:solidFill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2564904"/>
            <a:ext cx="6140896" cy="3312368"/>
          </a:xfrm>
        </p:spPr>
        <p:txBody>
          <a:bodyPr/>
          <a:lstStyle/>
          <a:p>
            <a:pPr lvl="1">
              <a:lnSpc>
                <a:spcPct val="150000"/>
              </a:lnSpc>
            </a:pPr>
            <a:r>
              <a:rPr lang="en-GB" dirty="0" smtClean="0"/>
              <a:t>Overview </a:t>
            </a:r>
            <a:r>
              <a:rPr lang="en-GB" dirty="0"/>
              <a:t>of public health </a:t>
            </a:r>
            <a:r>
              <a:rPr lang="en-GB" dirty="0" smtClean="0"/>
              <a:t>and health care in </a:t>
            </a:r>
            <a:r>
              <a:rPr lang="en-GB" dirty="0"/>
              <a:t>the Netherlands</a:t>
            </a:r>
          </a:p>
          <a:p>
            <a:pPr lvl="1">
              <a:lnSpc>
                <a:spcPct val="150000"/>
              </a:lnSpc>
            </a:pPr>
            <a:r>
              <a:rPr lang="en-GB" sz="2000" dirty="0" smtClean="0"/>
              <a:t>Every four years, 6</a:t>
            </a:r>
            <a:r>
              <a:rPr lang="en-GB" sz="2000" baseline="30000" dirty="0" smtClean="0"/>
              <a:t>th</a:t>
            </a:r>
            <a:r>
              <a:rPr lang="en-GB" sz="2000" dirty="0" smtClean="0"/>
              <a:t> edition published in 2014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Input for National </a:t>
            </a:r>
            <a:r>
              <a:rPr lang="en-US" dirty="0"/>
              <a:t>Public Health Policy </a:t>
            </a:r>
            <a:r>
              <a:rPr lang="en-US" dirty="0" smtClean="0"/>
              <a:t>Statement (</a:t>
            </a:r>
            <a:r>
              <a:rPr lang="en-US" dirty="0" err="1" smtClean="0"/>
              <a:t>MoH</a:t>
            </a:r>
            <a:r>
              <a:rPr lang="en-US" dirty="0" smtClean="0"/>
              <a:t>)</a:t>
            </a:r>
            <a:endParaRPr lang="en-US" dirty="0"/>
          </a:p>
          <a:p>
            <a:pPr lvl="1">
              <a:lnSpc>
                <a:spcPct val="150000"/>
              </a:lnSpc>
            </a:pPr>
            <a:endParaRPr lang="en-GB" sz="2000" dirty="0" smtClean="0"/>
          </a:p>
          <a:p>
            <a:pPr marL="266700" lvl="1" indent="0" eaLnBrk="1" hangingPunct="1">
              <a:lnSpc>
                <a:spcPct val="90000"/>
              </a:lnSpc>
              <a:buNone/>
            </a:pPr>
            <a:endParaRPr lang="en-GB" sz="2000" noProof="0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108" y="1447800"/>
            <a:ext cx="2658255" cy="1600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://www.levyinnovation.com/wp-content/uploads/2010/08/bigstock_The_Future_Is_Now_-_Ornate_Clo_647745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683" y="4019550"/>
            <a:ext cx="2699792" cy="228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04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39552" y="1424948"/>
            <a:ext cx="8838320" cy="4271324"/>
            <a:chOff x="539552" y="1424948"/>
            <a:chExt cx="8838320" cy="4271324"/>
          </a:xfrm>
        </p:grpSpPr>
        <p:sp>
          <p:nvSpPr>
            <p:cNvPr id="13" name="Oval 12"/>
            <p:cNvSpPr/>
            <p:nvPr/>
          </p:nvSpPr>
          <p:spPr>
            <a:xfrm>
              <a:off x="539552" y="2807599"/>
              <a:ext cx="1152128" cy="1656184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Calibri" panose="020F0502020204030204" pitchFamily="34" charset="0"/>
                </a:rPr>
                <a:t>Present</a:t>
              </a:r>
              <a:endParaRPr lang="en-US" sz="1600" dirty="0">
                <a:latin typeface="Calibri" panose="020F0502020204030204" pitchFamily="34" charset="0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4712069" y="1424948"/>
              <a:ext cx="1584176" cy="4248472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Calibri" panose="020F0502020204030204" pitchFamily="34" charset="0"/>
              </a:endParaRPr>
            </a:p>
          </p:txBody>
        </p:sp>
        <p:cxnSp>
          <p:nvCxnSpPr>
            <p:cNvPr id="16" name="Straight Arrow Connector 15"/>
            <p:cNvCxnSpPr>
              <a:stCxn id="13" idx="0"/>
            </p:cNvCxnSpPr>
            <p:nvPr/>
          </p:nvCxnSpPr>
          <p:spPr>
            <a:xfrm flipV="1">
              <a:off x="1115616" y="1424948"/>
              <a:ext cx="4326033" cy="1382651"/>
            </a:xfrm>
            <a:prstGeom prst="straightConnector1">
              <a:avLst/>
            </a:prstGeom>
            <a:ln w="25400">
              <a:prstDash val="sysDot"/>
              <a:tailEnd type="none" w="lg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13" idx="4"/>
              <a:endCxn id="24" idx="4"/>
            </p:cNvCxnSpPr>
            <p:nvPr/>
          </p:nvCxnSpPr>
          <p:spPr>
            <a:xfrm>
              <a:off x="1115616" y="4463783"/>
              <a:ext cx="4388541" cy="1209637"/>
            </a:xfrm>
            <a:prstGeom prst="straightConnector1">
              <a:avLst/>
            </a:prstGeom>
            <a:ln w="25400">
              <a:prstDash val="sysDot"/>
              <a:tailEnd type="none" w="lg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8112526" y="3283803"/>
              <a:ext cx="126534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 err="1" smtClean="0">
                  <a:latin typeface="Calibri" panose="020F0502020204030204" pitchFamily="34" charset="0"/>
                </a:rPr>
                <a:t>Possible</a:t>
              </a:r>
              <a:r>
                <a:rPr lang="nl-NL" dirty="0" smtClean="0">
                  <a:latin typeface="Calibri" panose="020F0502020204030204" pitchFamily="34" charset="0"/>
                </a:rPr>
                <a:t> </a:t>
              </a:r>
            </a:p>
            <a:p>
              <a:r>
                <a:rPr lang="nl-NL" dirty="0" err="1" smtClean="0">
                  <a:latin typeface="Calibri" panose="020F0502020204030204" pitchFamily="34" charset="0"/>
                </a:rPr>
                <a:t>futures</a:t>
              </a:r>
              <a:endParaRPr lang="nl-NL" dirty="0">
                <a:latin typeface="Calibri" panose="020F0502020204030204" pitchFamily="34" charset="0"/>
              </a:endParaRPr>
            </a:p>
          </p:txBody>
        </p:sp>
        <p:sp>
          <p:nvSpPr>
            <p:cNvPr id="48" name="Right Brace 47"/>
            <p:cNvSpPr/>
            <p:nvPr/>
          </p:nvSpPr>
          <p:spPr>
            <a:xfrm>
              <a:off x="7748736" y="1447800"/>
              <a:ext cx="504056" cy="4248472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>
                <a:latin typeface="Calibri" panose="020F0502020204030204" pitchFamily="34" charset="0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666775" y="5558601"/>
            <a:ext cx="1136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alibri" panose="020F0502020204030204" pitchFamily="34" charset="0"/>
              </a:rPr>
              <a:t>Present</a:t>
            </a:r>
            <a:endParaRPr lang="nl-NL" dirty="0">
              <a:latin typeface="Calibri" panose="020F050202020403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146797" y="5634335"/>
            <a:ext cx="1009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 smtClean="0">
                <a:latin typeface="Calibri" panose="020F0502020204030204" pitchFamily="34" charset="0"/>
              </a:rPr>
              <a:t>Future</a:t>
            </a:r>
            <a:endParaRPr lang="nl-NL" dirty="0">
              <a:latin typeface="Calibri" panose="020F0502020204030204" pitchFamily="34" charset="0"/>
            </a:endParaRPr>
          </a:p>
        </p:txBody>
      </p:sp>
      <p:cxnSp>
        <p:nvCxnSpPr>
          <p:cNvPr id="34" name="Straight Arrow Connector 33"/>
          <p:cNvCxnSpPr>
            <a:stCxn id="30" idx="3"/>
          </p:cNvCxnSpPr>
          <p:nvPr/>
        </p:nvCxnSpPr>
        <p:spPr>
          <a:xfrm>
            <a:off x="1803112" y="5789434"/>
            <a:ext cx="3146191" cy="0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1115616" y="2700500"/>
            <a:ext cx="6809465" cy="1763282"/>
            <a:chOff x="1115616" y="2700500"/>
            <a:chExt cx="6809465" cy="1763282"/>
          </a:xfrm>
        </p:grpSpPr>
        <p:sp>
          <p:nvSpPr>
            <p:cNvPr id="20" name="Right Brace 19"/>
            <p:cNvSpPr/>
            <p:nvPr/>
          </p:nvSpPr>
          <p:spPr>
            <a:xfrm>
              <a:off x="6588224" y="2700500"/>
              <a:ext cx="432048" cy="1367239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>
                <a:latin typeface="Calibri" panose="020F0502020204030204" pitchFamily="34" charset="0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1115616" y="2711624"/>
              <a:ext cx="4784585" cy="1752158"/>
              <a:chOff x="1115616" y="2711624"/>
              <a:chExt cx="4784585" cy="1752158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5108113" y="2711624"/>
                <a:ext cx="792088" cy="1356115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latin typeface="Calibri" panose="020F0502020204030204" pitchFamily="34" charset="0"/>
                  </a:rPr>
                  <a:t>forecast</a:t>
                </a:r>
                <a:endParaRPr lang="en-US" sz="1600" dirty="0">
                  <a:latin typeface="Calibri" panose="020F0502020204030204" pitchFamily="34" charset="0"/>
                </a:endParaRPr>
              </a:p>
            </p:txBody>
          </p:sp>
          <p:cxnSp>
            <p:nvCxnSpPr>
              <p:cNvPr id="42" name="Straight Arrow Connector 41"/>
              <p:cNvCxnSpPr>
                <a:stCxn id="13" idx="0"/>
                <a:endCxn id="29" idx="0"/>
              </p:cNvCxnSpPr>
              <p:nvPr/>
            </p:nvCxnSpPr>
            <p:spPr>
              <a:xfrm flipV="1">
                <a:off x="1115616" y="2711624"/>
                <a:ext cx="4388541" cy="95975"/>
              </a:xfrm>
              <a:prstGeom prst="straightConnector1">
                <a:avLst/>
              </a:prstGeom>
              <a:ln w="25400">
                <a:prstDash val="sysDot"/>
                <a:tailEnd type="none" w="lg" len="lg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>
                <a:endCxn id="29" idx="4"/>
              </p:cNvCxnSpPr>
              <p:nvPr/>
            </p:nvCxnSpPr>
            <p:spPr>
              <a:xfrm flipV="1">
                <a:off x="1179410" y="4067739"/>
                <a:ext cx="4324747" cy="396043"/>
              </a:xfrm>
              <a:prstGeom prst="straightConnector1">
                <a:avLst/>
              </a:prstGeom>
              <a:ln w="25400">
                <a:prstDash val="sysDot"/>
                <a:tailEnd type="none" w="lg" len="lg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TextBox 48"/>
            <p:cNvSpPr txBox="1"/>
            <p:nvPr/>
          </p:nvSpPr>
          <p:spPr>
            <a:xfrm>
              <a:off x="6962189" y="3060953"/>
              <a:ext cx="96289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 err="1" smtClean="0">
                  <a:latin typeface="Calibri" panose="020F0502020204030204" pitchFamily="34" charset="0"/>
                </a:rPr>
                <a:t>Likely</a:t>
              </a:r>
              <a:r>
                <a:rPr lang="nl-NL" dirty="0" smtClean="0">
                  <a:latin typeface="Calibri" panose="020F0502020204030204" pitchFamily="34" charset="0"/>
                </a:rPr>
                <a:t> </a:t>
              </a:r>
            </a:p>
            <a:p>
              <a:r>
                <a:rPr lang="nl-NL" dirty="0" err="1" smtClean="0">
                  <a:latin typeface="Calibri" panose="020F0502020204030204" pitchFamily="34" charset="0"/>
                </a:rPr>
                <a:t>future</a:t>
              </a:r>
              <a:endParaRPr lang="nl-NL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236860" y="1572456"/>
            <a:ext cx="2915865" cy="3050196"/>
            <a:chOff x="5236860" y="1572456"/>
            <a:chExt cx="2915865" cy="3050196"/>
          </a:xfrm>
        </p:grpSpPr>
        <p:sp>
          <p:nvSpPr>
            <p:cNvPr id="53" name="Oval 52"/>
            <p:cNvSpPr/>
            <p:nvPr/>
          </p:nvSpPr>
          <p:spPr>
            <a:xfrm>
              <a:off x="5704628" y="2633435"/>
              <a:ext cx="364232" cy="756245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56" name="Straight Connector 55"/>
            <p:cNvCxnSpPr>
              <a:stCxn id="53" idx="7"/>
            </p:cNvCxnSpPr>
            <p:nvPr/>
          </p:nvCxnSpPr>
          <p:spPr>
            <a:xfrm flipV="1">
              <a:off x="6015519" y="1950578"/>
              <a:ext cx="788729" cy="7936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6730413" y="1813912"/>
              <a:ext cx="142231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 err="1" smtClean="0">
                  <a:latin typeface="Calibri" panose="020F0502020204030204" pitchFamily="34" charset="0"/>
                </a:rPr>
                <a:t>Desirable</a:t>
              </a:r>
              <a:r>
                <a:rPr lang="nl-NL" dirty="0" smtClean="0">
                  <a:latin typeface="Calibri" panose="020F0502020204030204" pitchFamily="34" charset="0"/>
                </a:rPr>
                <a:t> </a:t>
              </a:r>
            </a:p>
            <a:p>
              <a:r>
                <a:rPr lang="nl-NL" dirty="0" err="1" smtClean="0">
                  <a:latin typeface="Calibri" panose="020F0502020204030204" pitchFamily="34" charset="0"/>
                </a:rPr>
                <a:t>futures</a:t>
              </a:r>
              <a:endParaRPr lang="nl-NL" dirty="0">
                <a:latin typeface="Calibri" panose="020F0502020204030204" pitchFamily="34" charset="0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5734344" y="3866407"/>
              <a:ext cx="364232" cy="756245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59" name="Straight Connector 58"/>
            <p:cNvCxnSpPr>
              <a:stCxn id="58" idx="7"/>
            </p:cNvCxnSpPr>
            <p:nvPr/>
          </p:nvCxnSpPr>
          <p:spPr>
            <a:xfrm flipV="1">
              <a:off x="6045235" y="1950579"/>
              <a:ext cx="759013" cy="20265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Oval 60"/>
            <p:cNvSpPr/>
            <p:nvPr/>
          </p:nvSpPr>
          <p:spPr>
            <a:xfrm>
              <a:off x="5236860" y="1572456"/>
              <a:ext cx="364232" cy="756245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62" name="Straight Connector 61"/>
            <p:cNvCxnSpPr>
              <a:stCxn id="61" idx="7"/>
            </p:cNvCxnSpPr>
            <p:nvPr/>
          </p:nvCxnSpPr>
          <p:spPr>
            <a:xfrm>
              <a:off x="5547751" y="1683206"/>
              <a:ext cx="1256497" cy="2673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4783832" y="984703"/>
            <a:ext cx="3045659" cy="4371400"/>
            <a:chOff x="4783832" y="984703"/>
            <a:chExt cx="3045659" cy="4371400"/>
          </a:xfrm>
        </p:grpSpPr>
        <p:sp>
          <p:nvSpPr>
            <p:cNvPr id="31" name="Oval 30"/>
            <p:cNvSpPr/>
            <p:nvPr/>
          </p:nvSpPr>
          <p:spPr>
            <a:xfrm>
              <a:off x="4872628" y="4310451"/>
              <a:ext cx="364232" cy="348326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A</a:t>
              </a:r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5605569" y="2002138"/>
              <a:ext cx="364232" cy="348326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B</a:t>
              </a:r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4783832" y="2758360"/>
              <a:ext cx="364232" cy="348326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C</a:t>
              </a:r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5638669" y="4894438"/>
              <a:ext cx="364232" cy="348326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D</a:t>
              </a:r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450587" y="4894438"/>
              <a:ext cx="13789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 err="1" smtClean="0">
                  <a:latin typeface="Calibri" panose="020F0502020204030204" pitchFamily="34" charset="0"/>
                </a:rPr>
                <a:t>Scenarios</a:t>
              </a:r>
              <a:endParaRPr lang="nl-NL" dirty="0">
                <a:latin typeface="Calibri" panose="020F0502020204030204" pitchFamily="34" charset="0"/>
              </a:endParaRPr>
            </a:p>
          </p:txBody>
        </p:sp>
        <p:cxnSp>
          <p:nvCxnSpPr>
            <p:cNvPr id="35" name="Straight Connector 34"/>
            <p:cNvCxnSpPr>
              <a:endCxn id="32" idx="1"/>
            </p:cNvCxnSpPr>
            <p:nvPr/>
          </p:nvCxnSpPr>
          <p:spPr>
            <a:xfrm>
              <a:off x="5249783" y="4367121"/>
              <a:ext cx="1200804" cy="7581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52" idx="5"/>
              <a:endCxn id="32" idx="1"/>
            </p:cNvCxnSpPr>
            <p:nvPr/>
          </p:nvCxnSpPr>
          <p:spPr>
            <a:xfrm flipV="1">
              <a:off x="5949560" y="5125271"/>
              <a:ext cx="501027" cy="664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6296245" y="984703"/>
              <a:ext cx="11473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 err="1" smtClean="0">
                  <a:latin typeface="Calibri" panose="020F0502020204030204" pitchFamily="34" charset="0"/>
                </a:rPr>
                <a:t>Scenarios</a:t>
              </a:r>
              <a:endParaRPr lang="nl-NL" dirty="0">
                <a:latin typeface="Calibri" panose="020F0502020204030204" pitchFamily="34" charset="0"/>
              </a:endParaRPr>
            </a:p>
          </p:txBody>
        </p:sp>
        <p:cxnSp>
          <p:nvCxnSpPr>
            <p:cNvPr id="40" name="Straight Connector 39"/>
            <p:cNvCxnSpPr>
              <a:stCxn id="50" idx="7"/>
              <a:endCxn id="39" idx="1"/>
            </p:cNvCxnSpPr>
            <p:nvPr/>
          </p:nvCxnSpPr>
          <p:spPr>
            <a:xfrm flipV="1">
              <a:off x="5916460" y="1169369"/>
              <a:ext cx="379785" cy="8837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51" idx="7"/>
              <a:endCxn id="39" idx="1"/>
            </p:cNvCxnSpPr>
            <p:nvPr/>
          </p:nvCxnSpPr>
          <p:spPr>
            <a:xfrm flipV="1">
              <a:off x="5094723" y="1169369"/>
              <a:ext cx="1201522" cy="16400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85775" y="1209328"/>
            <a:ext cx="3857625" cy="444500"/>
          </a:xfrm>
        </p:spPr>
        <p:txBody>
          <a:bodyPr/>
          <a:lstStyle/>
          <a:p>
            <a:r>
              <a:rPr lang="nl-NL" dirty="0" smtClean="0">
                <a:solidFill>
                  <a:schemeClr val="tx2">
                    <a:lumMod val="75000"/>
                  </a:schemeClr>
                </a:solidFill>
              </a:rPr>
              <a:t>From present </a:t>
            </a:r>
            <a:r>
              <a:rPr lang="nl-NL" dirty="0" err="1" smtClean="0">
                <a:solidFill>
                  <a:schemeClr val="tx2">
                    <a:lumMod val="75000"/>
                  </a:schemeClr>
                </a:solidFill>
              </a:rPr>
              <a:t>to</a:t>
            </a:r>
            <a:r>
              <a:rPr lang="nl-NL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tx2">
                    <a:lumMod val="75000"/>
                  </a:schemeClr>
                </a:solidFill>
              </a:rPr>
              <a:t>future</a:t>
            </a:r>
            <a:endParaRPr lang="nl-NL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70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914400"/>
            <a:ext cx="8172450" cy="444500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nl-NL" dirty="0" smtClean="0">
                <a:solidFill>
                  <a:srgbClr val="002060"/>
                </a:solidFill>
              </a:rPr>
              <a:t>Health: most important in life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89138"/>
            <a:ext cx="8334375" cy="4281487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Font typeface="Verdana" pitchFamily="34" charset="0"/>
              <a:buNone/>
            </a:pPr>
            <a:endParaRPr lang="en-GB" altLang="nl-NL" dirty="0" smtClean="0"/>
          </a:p>
          <a:p>
            <a:pPr marL="0" indent="0" eaLnBrk="1" hangingPunct="1">
              <a:lnSpc>
                <a:spcPct val="150000"/>
              </a:lnSpc>
              <a:buFont typeface="Verdana" pitchFamily="34" charset="0"/>
              <a:buNone/>
            </a:pPr>
            <a:endParaRPr lang="en-GB" altLang="nl-NL" dirty="0" smtClean="0"/>
          </a:p>
        </p:txBody>
      </p:sp>
      <p:pic>
        <p:nvPicPr>
          <p:cNvPr id="4" name="Picture 3" descr="Changes over time of miost important things in life. Over time, health is onsidered one of the most important ones" title="Health: most important in lif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27004"/>
            <a:ext cx="7620000" cy="530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45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Scenario approach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1676400"/>
            <a:ext cx="5562600" cy="4449763"/>
          </a:xfrm>
        </p:spPr>
        <p:txBody>
          <a:bodyPr/>
          <a:lstStyle/>
          <a:p>
            <a:r>
              <a:rPr lang="en-US" dirty="0"/>
              <a:t>Cognitive </a:t>
            </a:r>
            <a:r>
              <a:rPr lang="en-US" dirty="0" smtClean="0"/>
              <a:t>uncertainties (“what are we facing”)</a:t>
            </a:r>
            <a:endParaRPr lang="en-US" dirty="0"/>
          </a:p>
          <a:p>
            <a:pPr lvl="1"/>
            <a:r>
              <a:rPr lang="en-US" dirty="0"/>
              <a:t>Limited knowledge, i.e. economic growth, technological progress, climate change</a:t>
            </a:r>
          </a:p>
          <a:p>
            <a:r>
              <a:rPr lang="en-US" dirty="0"/>
              <a:t>Normative </a:t>
            </a:r>
            <a:r>
              <a:rPr lang="en-US" dirty="0" smtClean="0"/>
              <a:t>uncertainties (“what we want”)</a:t>
            </a:r>
            <a:endParaRPr lang="en-US" dirty="0"/>
          </a:p>
          <a:p>
            <a:pPr lvl="1"/>
            <a:r>
              <a:rPr lang="en-US" dirty="0"/>
              <a:t>Deviating ideas what people want or </a:t>
            </a:r>
            <a:r>
              <a:rPr lang="en-US" dirty="0" smtClean="0"/>
              <a:t>what </a:t>
            </a:r>
            <a:r>
              <a:rPr lang="en-US" dirty="0"/>
              <a:t>people value most</a:t>
            </a:r>
          </a:p>
          <a:p>
            <a:pPr lvl="1"/>
            <a:endParaRPr lang="en-US" dirty="0"/>
          </a:p>
          <a:p>
            <a:r>
              <a:rPr lang="en-US" dirty="0"/>
              <a:t>Approach: </a:t>
            </a:r>
          </a:p>
          <a:p>
            <a:pPr lvl="1"/>
            <a:r>
              <a:rPr lang="en-US" dirty="0" smtClean="0"/>
              <a:t>One </a:t>
            </a:r>
            <a:r>
              <a:rPr lang="en-US" dirty="0"/>
              <a:t>trend scenario </a:t>
            </a:r>
            <a:r>
              <a:rPr lang="en-US" dirty="0" smtClean="0"/>
              <a:t>or Business-as-usual, </a:t>
            </a:r>
            <a:br>
              <a:rPr lang="en-US" dirty="0" smtClean="0"/>
            </a:br>
            <a:r>
              <a:rPr lang="en-US" dirty="0" smtClean="0"/>
              <a:t>current trends continue-no </a:t>
            </a:r>
            <a:r>
              <a:rPr lang="en-US" dirty="0"/>
              <a:t>new policies</a:t>
            </a:r>
          </a:p>
          <a:p>
            <a:pPr lvl="1"/>
            <a:r>
              <a:rPr lang="en-GB" dirty="0"/>
              <a:t>Four perspectives on (future) health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69984-EEED-42CC-9FA2-6EBB6845CC93}" type="slidenum">
              <a:rPr lang="nl-NL" smtClean="0"/>
              <a:pPr/>
              <a:t>5</a:t>
            </a:fld>
            <a:endParaRPr lang="nl-NL"/>
          </a:p>
        </p:txBody>
      </p:sp>
      <p:pic>
        <p:nvPicPr>
          <p:cNvPr id="7" name="Picture 10" descr="imagesCAPZOUB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079" y="2743200"/>
            <a:ext cx="3658721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058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:\Projecten\V270241 VTV-2014\04 Uitvoering\Samenvattend rapport Engels\Website Engels\Figures TitF\FIGURE 3 VTV_rivm_01_ziektelast 94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8136904" cy="522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114800" y="908720"/>
            <a:ext cx="2808312" cy="1944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2000" dirty="0" smtClean="0">
                <a:solidFill>
                  <a:srgbClr val="002060"/>
                </a:solidFill>
              </a:rPr>
              <a:t>Highest disease burden due to mental disorders, cardiovascular diseases and cancer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79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Multimorbidity </a:t>
            </a:r>
            <a:r>
              <a:rPr lang="nl-NL" dirty="0" err="1"/>
              <a:t>should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accounted</a:t>
            </a:r>
            <a:r>
              <a:rPr lang="nl-NL" dirty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…</a:t>
            </a:r>
            <a:endParaRPr lang="nl-NL" dirty="0"/>
          </a:p>
        </p:txBody>
      </p:sp>
      <p:pic>
        <p:nvPicPr>
          <p:cNvPr id="5" name="Picture 4" descr="R:\Projecten\S270226 Dutch DALYs 2.0\04 Uitvoering\Werkgebied Marjanne\Figuren 20150220\5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48" r="27735"/>
          <a:stretch/>
        </p:blipFill>
        <p:spPr bwMode="auto">
          <a:xfrm>
            <a:off x="76200" y="1905000"/>
            <a:ext cx="4343400" cy="4419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R:\Projecten\S270226 Dutch DALYs 2.0\04 Uitvoering\Concepten\Figures\4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62" r="14154"/>
          <a:stretch/>
        </p:blipFill>
        <p:spPr bwMode="auto">
          <a:xfrm>
            <a:off x="4495800" y="1584757"/>
            <a:ext cx="4648200" cy="4739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04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 </a:t>
            </a:r>
            <a:r>
              <a:rPr lang="en-US" dirty="0"/>
              <a:t>of </a:t>
            </a:r>
            <a:r>
              <a:rPr lang="en-US" dirty="0" smtClean="0"/>
              <a:t>number of diseases, by disease</a:t>
            </a:r>
            <a:endParaRPr lang="nl-NL" dirty="0"/>
          </a:p>
        </p:txBody>
      </p:sp>
      <p:pic>
        <p:nvPicPr>
          <p:cNvPr id="4" name="Picture 3" descr="S:\R\plasmanm\Dutch Dalys\R multimorb\10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82" r="11010" b="2414"/>
          <a:stretch/>
        </p:blipFill>
        <p:spPr bwMode="auto">
          <a:xfrm>
            <a:off x="2057400" y="1750367"/>
            <a:ext cx="4565650" cy="4419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Oval 4"/>
          <p:cNvSpPr/>
          <p:nvPr/>
        </p:nvSpPr>
        <p:spPr>
          <a:xfrm>
            <a:off x="2508250" y="2836217"/>
            <a:ext cx="9144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/>
          <p:cNvSpPr/>
          <p:nvPr/>
        </p:nvSpPr>
        <p:spPr>
          <a:xfrm>
            <a:off x="2413000" y="2588567"/>
            <a:ext cx="9144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extBox 7"/>
          <p:cNvSpPr txBox="1"/>
          <p:nvPr/>
        </p:nvSpPr>
        <p:spPr>
          <a:xfrm>
            <a:off x="3606907" y="1457235"/>
            <a:ext cx="23114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Method C: Sex-age-specific</a:t>
            </a: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252598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2060"/>
                </a:solidFill>
              </a:rPr>
              <a:t>Life style and social/physical environmental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122" name="Tijdelijke aanduiding voor dianummer 5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F8A1AF1-38E8-4743-B180-E8BC27FDF3B9}" type="slidenum">
              <a:rPr lang="nl-NL" smtClean="0"/>
              <a:pPr/>
              <a:t>9</a:t>
            </a:fld>
            <a:endParaRPr lang="nl-NL" smtClean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74675" y="1752600"/>
            <a:ext cx="8569325" cy="1944687"/>
          </a:xfrm>
        </p:spPr>
        <p:txBody>
          <a:bodyPr/>
          <a:lstStyle/>
          <a:p>
            <a:pPr marL="609600" lvl="1" indent="-342900" eaLnBrk="1" hangingPunct="1">
              <a:lnSpc>
                <a:spcPct val="110000"/>
              </a:lnSpc>
              <a:defRPr/>
            </a:pPr>
            <a:r>
              <a:rPr lang="en-US" dirty="0" smtClean="0"/>
              <a:t>Smoking responsible for 13% of the disease burden</a:t>
            </a:r>
          </a:p>
          <a:p>
            <a:pPr marL="609600" lvl="1" indent="-342900" eaLnBrk="1" hangingPunct="1">
              <a:lnSpc>
                <a:spcPct val="110000"/>
              </a:lnSpc>
              <a:defRPr/>
            </a:pPr>
            <a:r>
              <a:rPr lang="en-US" dirty="0" smtClean="0"/>
              <a:t>Followed by overweight, inactivity and food consumption</a:t>
            </a:r>
          </a:p>
          <a:p>
            <a:pPr marL="609600" lvl="1" indent="-342900" eaLnBrk="1" hangingPunct="1">
              <a:lnSpc>
                <a:spcPct val="110000"/>
              </a:lnSpc>
              <a:defRPr/>
            </a:pPr>
            <a:r>
              <a:rPr lang="en-US" dirty="0" smtClean="0"/>
              <a:t>Trends: smoking declines, other risks stable</a:t>
            </a:r>
          </a:p>
          <a:p>
            <a:pPr marL="609600" lvl="1" indent="-342900" eaLnBrk="1" hangingPunct="1">
              <a:lnSpc>
                <a:spcPct val="110000"/>
              </a:lnSpc>
              <a:defRPr/>
            </a:pPr>
            <a:r>
              <a:rPr lang="en-US" dirty="0" smtClean="0"/>
              <a:t>Workplace-related 5% </a:t>
            </a:r>
          </a:p>
          <a:p>
            <a:pPr marL="609600" lvl="1" indent="-342900" eaLnBrk="1" hangingPunct="1">
              <a:lnSpc>
                <a:spcPct val="110000"/>
              </a:lnSpc>
              <a:defRPr/>
            </a:pPr>
            <a:r>
              <a:rPr lang="en-US" dirty="0" smtClean="0"/>
              <a:t>Physical environment 5%</a:t>
            </a:r>
          </a:p>
        </p:txBody>
      </p:sp>
      <p:pic>
        <p:nvPicPr>
          <p:cNvPr id="4098" name="Picture 2" descr="R:\Projecten\V270241 VTV-2014\04 Uitvoering\Samenvattend rapport Engels\Website Engels\Figures TitF\FIGURE 4 Health risks and diseases burden 1160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9" t="29747" r="7262" b="13063"/>
          <a:stretch/>
        </p:blipFill>
        <p:spPr bwMode="auto">
          <a:xfrm>
            <a:off x="0" y="4110088"/>
            <a:ext cx="9144000" cy="264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09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YSTEMID" val="99b1b425-b02f-4198-ba27-0579617e2cf9"/>
  <p:tag name="SYSTEMVERSION" val="1.0.8.28673"/>
  <p:tag name="SYSTEMCULTURE" val="nl-NL"/>
  <p:tag name="SYSTEMDATE" val="-8588473768854775808"/>
  <p:tag name="SYSTEMINCLUDETOC" val="Yes"/>
  <p:tag name="SYSTEMREPEATTITLE" val="Yes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ID" val="Toc"/>
</p:tagLst>
</file>

<file path=ppt/theme/theme1.xml><?xml version="1.0" encoding="utf-8"?>
<a:theme xmlns:a="http://schemas.openxmlformats.org/drawingml/2006/main" name="Tijdelijk_bestand_Presentatie 3">
  <a:themeElements>
    <a:clrScheme name="Rijksoverheid 1">
      <a:dk1>
        <a:srgbClr val="000000"/>
      </a:dk1>
      <a:lt1>
        <a:srgbClr val="FFFFFF"/>
      </a:lt1>
      <a:dk2>
        <a:srgbClr val="007BC7"/>
      </a:dk2>
      <a:lt2>
        <a:srgbClr val="F092CD"/>
      </a:lt2>
      <a:accent1>
        <a:srgbClr val="39870C"/>
      </a:accent1>
      <a:accent2>
        <a:srgbClr val="76D2B6"/>
      </a:accent2>
      <a:accent3>
        <a:srgbClr val="FFFFFF"/>
      </a:accent3>
      <a:accent4>
        <a:srgbClr val="000000"/>
      </a:accent4>
      <a:accent5>
        <a:srgbClr val="AEC3AA"/>
      </a:accent5>
      <a:accent6>
        <a:srgbClr val="6ABEA5"/>
      </a:accent6>
      <a:hlink>
        <a:srgbClr val="007BC7"/>
      </a:hlink>
      <a:folHlink>
        <a:srgbClr val="8FCAE7"/>
      </a:folHlink>
    </a:clrScheme>
    <a:fontScheme name="Rijksoverheid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ijksoverheid 1">
        <a:dk1>
          <a:srgbClr val="000000"/>
        </a:dk1>
        <a:lt1>
          <a:srgbClr val="FFFFFF"/>
        </a:lt1>
        <a:dk2>
          <a:srgbClr val="007BC7"/>
        </a:dk2>
        <a:lt2>
          <a:srgbClr val="F092CD"/>
        </a:lt2>
        <a:accent1>
          <a:srgbClr val="39870C"/>
        </a:accent1>
        <a:accent2>
          <a:srgbClr val="76D2B6"/>
        </a:accent2>
        <a:accent3>
          <a:srgbClr val="FFFFFF"/>
        </a:accent3>
        <a:accent4>
          <a:srgbClr val="000000"/>
        </a:accent4>
        <a:accent5>
          <a:srgbClr val="AEC3AA"/>
        </a:accent5>
        <a:accent6>
          <a:srgbClr val="6ABEA5"/>
        </a:accent6>
        <a:hlink>
          <a:srgbClr val="007BC7"/>
        </a:hlink>
        <a:folHlink>
          <a:srgbClr val="8FCAE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jksoverheid 2">
        <a:dk1>
          <a:srgbClr val="000000"/>
        </a:dk1>
        <a:lt1>
          <a:srgbClr val="FFFFFF"/>
        </a:lt1>
        <a:dk2>
          <a:srgbClr val="4E9625"/>
        </a:dk2>
        <a:lt2>
          <a:srgbClr val="2D2015"/>
        </a:lt2>
        <a:accent1>
          <a:srgbClr val="6ED9AD"/>
        </a:accent1>
        <a:accent2>
          <a:srgbClr val="8F5F2F"/>
        </a:accent2>
        <a:accent3>
          <a:srgbClr val="FFFFFF"/>
        </a:accent3>
        <a:accent4>
          <a:srgbClr val="000000"/>
        </a:accent4>
        <a:accent5>
          <a:srgbClr val="BAE9D3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Tijdelijk_bestand_Presentatie 3</Template>
  <TotalTime>4710</TotalTime>
  <Words>571</Words>
  <Application>Microsoft Office PowerPoint</Application>
  <PresentationFormat>On-screen Show (4:3)</PresentationFormat>
  <Paragraphs>119</Paragraphs>
  <Slides>13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Tijdelijk_bestand_Presentatie 3</vt:lpstr>
      <vt:lpstr>Burden of Disease: Methodological Workshop  15th and 16th September  Royal Society of Edinburgh, Scotland</vt:lpstr>
      <vt:lpstr>Public Health Status and Foresight study</vt:lpstr>
      <vt:lpstr>From present to future</vt:lpstr>
      <vt:lpstr>Health: most important in life</vt:lpstr>
      <vt:lpstr>Scenario approach</vt:lpstr>
      <vt:lpstr>PowerPoint Presentation</vt:lpstr>
      <vt:lpstr>Multimorbidity should be accounted for…</vt:lpstr>
      <vt:lpstr>Distribution of number of diseases, by disease</vt:lpstr>
      <vt:lpstr>Life style and social/physical environmental </vt:lpstr>
      <vt:lpstr>Continued increase in chronic diseases</vt:lpstr>
      <vt:lpstr>Socio-economic differences big</vt:lpstr>
      <vt:lpstr>Health care expenditures on the rise …</vt:lpstr>
      <vt:lpstr>Use of Bod in projections and scenarios</vt:lpstr>
    </vt:vector>
  </TitlesOfParts>
  <Company>RIVM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Common Health</dc:title>
  <dc:creator>Henk Hilderink</dc:creator>
  <cp:lastModifiedBy>Henk Hilderink</cp:lastModifiedBy>
  <cp:revision>36</cp:revision>
  <dcterms:created xsi:type="dcterms:W3CDTF">2015-09-01T11:38:58Z</dcterms:created>
  <dcterms:modified xsi:type="dcterms:W3CDTF">2016-09-15T14:25:48Z</dcterms:modified>
</cp:coreProperties>
</file>