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Lst>
  <p:notesMasterIdLst>
    <p:notesMasterId r:id="rId40"/>
  </p:notesMasterIdLst>
  <p:handoutMasterIdLst>
    <p:handoutMasterId r:id="rId41"/>
  </p:handoutMasterIdLst>
  <p:sldIdLst>
    <p:sldId id="258" r:id="rId5"/>
    <p:sldId id="257" r:id="rId6"/>
    <p:sldId id="314" r:id="rId7"/>
    <p:sldId id="259" r:id="rId8"/>
    <p:sldId id="261" r:id="rId9"/>
    <p:sldId id="272" r:id="rId10"/>
    <p:sldId id="294" r:id="rId11"/>
    <p:sldId id="296" r:id="rId12"/>
    <p:sldId id="304" r:id="rId13"/>
    <p:sldId id="301" r:id="rId14"/>
    <p:sldId id="282" r:id="rId15"/>
    <p:sldId id="283" r:id="rId16"/>
    <p:sldId id="290" r:id="rId17"/>
    <p:sldId id="291" r:id="rId18"/>
    <p:sldId id="297" r:id="rId19"/>
    <p:sldId id="298" r:id="rId20"/>
    <p:sldId id="306" r:id="rId21"/>
    <p:sldId id="289" r:id="rId22"/>
    <p:sldId id="303" r:id="rId23"/>
    <p:sldId id="307" r:id="rId24"/>
    <p:sldId id="305" r:id="rId25"/>
    <p:sldId id="308" r:id="rId26"/>
    <p:sldId id="284" r:id="rId27"/>
    <p:sldId id="299" r:id="rId28"/>
    <p:sldId id="273" r:id="rId29"/>
    <p:sldId id="279" r:id="rId30"/>
    <p:sldId id="288" r:id="rId31"/>
    <p:sldId id="278" r:id="rId32"/>
    <p:sldId id="313" r:id="rId33"/>
    <p:sldId id="276" r:id="rId34"/>
    <p:sldId id="310" r:id="rId35"/>
    <p:sldId id="311" r:id="rId36"/>
    <p:sldId id="265" r:id="rId37"/>
    <p:sldId id="312" r:id="rId38"/>
    <p:sldId id="267" r:id="rId39"/>
  </p:sldIdLst>
  <p:sldSz cx="9144000" cy="6858000" type="screen4x3"/>
  <p:notesSz cx="6659563" cy="9925050"/>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57496E60-31C1-465A-A3E9-055D56F9CE78}">
          <p14:sldIdLst>
            <p14:sldId id="258"/>
            <p14:sldId id="257"/>
            <p14:sldId id="314"/>
            <p14:sldId id="259"/>
            <p14:sldId id="261"/>
            <p14:sldId id="272"/>
            <p14:sldId id="294"/>
            <p14:sldId id="296"/>
            <p14:sldId id="304"/>
            <p14:sldId id="301"/>
            <p14:sldId id="282"/>
            <p14:sldId id="283"/>
            <p14:sldId id="290"/>
            <p14:sldId id="291"/>
            <p14:sldId id="297"/>
            <p14:sldId id="298"/>
            <p14:sldId id="306"/>
            <p14:sldId id="289"/>
            <p14:sldId id="303"/>
            <p14:sldId id="307"/>
            <p14:sldId id="305"/>
            <p14:sldId id="308"/>
            <p14:sldId id="284"/>
            <p14:sldId id="299"/>
            <p14:sldId id="273"/>
            <p14:sldId id="279"/>
            <p14:sldId id="288"/>
            <p14:sldId id="278"/>
            <p14:sldId id="313"/>
            <p14:sldId id="276"/>
            <p14:sldId id="310"/>
            <p14:sldId id="311"/>
            <p14:sldId id="265"/>
            <p14:sldId id="312"/>
            <p14:sldId id="2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59" autoAdjust="0"/>
    <p:restoredTop sz="65171" autoAdjust="0"/>
  </p:normalViewPr>
  <p:slideViewPr>
    <p:cSldViewPr>
      <p:cViewPr varScale="1">
        <p:scale>
          <a:sx n="46" d="100"/>
          <a:sy n="46" d="100"/>
        </p:scale>
        <p:origin x="666"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8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886537" cy="496809"/>
          </a:xfrm>
          <a:prstGeom prst="rect">
            <a:avLst/>
          </a:prstGeom>
        </p:spPr>
        <p:txBody>
          <a:bodyPr vert="horz" lIns="91413" tIns="45706" rIns="91413" bIns="45706" rtlCol="0"/>
          <a:lstStyle>
            <a:lvl1pPr algn="l">
              <a:defRPr sz="1200"/>
            </a:lvl1pPr>
          </a:lstStyle>
          <a:p>
            <a:endParaRPr lang="en-GB"/>
          </a:p>
        </p:txBody>
      </p:sp>
      <p:sp>
        <p:nvSpPr>
          <p:cNvPr id="3" name="Date Placeholder 2"/>
          <p:cNvSpPr>
            <a:spLocks noGrp="1"/>
          </p:cNvSpPr>
          <p:nvPr>
            <p:ph type="dt" sz="quarter" idx="1"/>
          </p:nvPr>
        </p:nvSpPr>
        <p:spPr>
          <a:xfrm>
            <a:off x="3771474" y="0"/>
            <a:ext cx="2886537" cy="496809"/>
          </a:xfrm>
          <a:prstGeom prst="rect">
            <a:avLst/>
          </a:prstGeom>
        </p:spPr>
        <p:txBody>
          <a:bodyPr vert="horz" lIns="91413" tIns="45706" rIns="91413" bIns="45706" rtlCol="0"/>
          <a:lstStyle>
            <a:lvl1pPr algn="r">
              <a:defRPr sz="1200"/>
            </a:lvl1pPr>
          </a:lstStyle>
          <a:p>
            <a:fld id="{2BA2994C-0266-4BF3-8007-2E55B3CF7014}" type="datetimeFigureOut">
              <a:rPr lang="en-GB" smtClean="0"/>
              <a:t>20/09/2016</a:t>
            </a:fld>
            <a:endParaRPr lang="en-GB"/>
          </a:p>
        </p:txBody>
      </p:sp>
      <p:sp>
        <p:nvSpPr>
          <p:cNvPr id="4" name="Footer Placeholder 3"/>
          <p:cNvSpPr>
            <a:spLocks noGrp="1"/>
          </p:cNvSpPr>
          <p:nvPr>
            <p:ph type="ftr" sz="quarter" idx="2"/>
          </p:nvPr>
        </p:nvSpPr>
        <p:spPr>
          <a:xfrm>
            <a:off x="2" y="9428241"/>
            <a:ext cx="2886537" cy="496809"/>
          </a:xfrm>
          <a:prstGeom prst="rect">
            <a:avLst/>
          </a:prstGeom>
        </p:spPr>
        <p:txBody>
          <a:bodyPr vert="horz" lIns="91413" tIns="45706" rIns="91413" bIns="45706" rtlCol="0" anchor="b"/>
          <a:lstStyle>
            <a:lvl1pPr algn="l">
              <a:defRPr sz="1200"/>
            </a:lvl1pPr>
          </a:lstStyle>
          <a:p>
            <a:endParaRPr lang="en-GB"/>
          </a:p>
        </p:txBody>
      </p:sp>
      <p:sp>
        <p:nvSpPr>
          <p:cNvPr id="5" name="Slide Number Placeholder 4"/>
          <p:cNvSpPr>
            <a:spLocks noGrp="1"/>
          </p:cNvSpPr>
          <p:nvPr>
            <p:ph type="sldNum" sz="quarter" idx="3"/>
          </p:nvPr>
        </p:nvSpPr>
        <p:spPr>
          <a:xfrm>
            <a:off x="3771474" y="9428241"/>
            <a:ext cx="2886537" cy="496809"/>
          </a:xfrm>
          <a:prstGeom prst="rect">
            <a:avLst/>
          </a:prstGeom>
        </p:spPr>
        <p:txBody>
          <a:bodyPr vert="horz" lIns="91413" tIns="45706" rIns="91413" bIns="45706" rtlCol="0" anchor="b"/>
          <a:lstStyle>
            <a:lvl1pPr algn="r">
              <a:defRPr sz="1200"/>
            </a:lvl1pPr>
          </a:lstStyle>
          <a:p>
            <a:fld id="{2FC31C67-8B8B-43C8-BEA4-D8DE3E3A81F5}" type="slidenum">
              <a:rPr lang="en-GB" smtClean="0"/>
              <a:t>‹#›</a:t>
            </a:fld>
            <a:endParaRPr lang="en-GB"/>
          </a:p>
        </p:txBody>
      </p:sp>
    </p:spTree>
    <p:extLst>
      <p:ext uri="{BB962C8B-B14F-4D97-AF65-F5344CB8AC3E}">
        <p14:creationId xmlns:p14="http://schemas.microsoft.com/office/powerpoint/2010/main" val="245488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885810" cy="496252"/>
          </a:xfrm>
          <a:prstGeom prst="rect">
            <a:avLst/>
          </a:prstGeom>
        </p:spPr>
        <p:txBody>
          <a:bodyPr vert="horz" lIns="91413" tIns="45706" rIns="91413" bIns="45706" rtlCol="0"/>
          <a:lstStyle>
            <a:lvl1pPr algn="l">
              <a:defRPr sz="1200"/>
            </a:lvl1pPr>
          </a:lstStyle>
          <a:p>
            <a:endParaRPr lang="en-GB"/>
          </a:p>
        </p:txBody>
      </p:sp>
      <p:sp>
        <p:nvSpPr>
          <p:cNvPr id="3" name="Date Placeholder 2"/>
          <p:cNvSpPr>
            <a:spLocks noGrp="1"/>
          </p:cNvSpPr>
          <p:nvPr>
            <p:ph type="dt" idx="1"/>
          </p:nvPr>
        </p:nvSpPr>
        <p:spPr>
          <a:xfrm>
            <a:off x="3772215" y="2"/>
            <a:ext cx="2885810" cy="496252"/>
          </a:xfrm>
          <a:prstGeom prst="rect">
            <a:avLst/>
          </a:prstGeom>
        </p:spPr>
        <p:txBody>
          <a:bodyPr vert="horz" lIns="91413" tIns="45706" rIns="91413" bIns="45706" rtlCol="0"/>
          <a:lstStyle>
            <a:lvl1pPr algn="r">
              <a:defRPr sz="1200"/>
            </a:lvl1pPr>
          </a:lstStyle>
          <a:p>
            <a:fld id="{89A70AEE-F262-4D41-8D63-C9159C3249EE}" type="datetimeFigureOut">
              <a:rPr lang="en-GB" smtClean="0"/>
              <a:t>20/09/2016</a:t>
            </a:fld>
            <a:endParaRPr lang="en-GB"/>
          </a:p>
        </p:txBody>
      </p:sp>
      <p:sp>
        <p:nvSpPr>
          <p:cNvPr id="4" name="Slide Image Placeholder 3"/>
          <p:cNvSpPr>
            <a:spLocks noGrp="1" noRot="1" noChangeAspect="1"/>
          </p:cNvSpPr>
          <p:nvPr>
            <p:ph type="sldImg" idx="2"/>
          </p:nvPr>
        </p:nvSpPr>
        <p:spPr>
          <a:xfrm>
            <a:off x="849313" y="744538"/>
            <a:ext cx="4960937" cy="3722687"/>
          </a:xfrm>
          <a:prstGeom prst="rect">
            <a:avLst/>
          </a:prstGeom>
          <a:noFill/>
          <a:ln w="12700">
            <a:solidFill>
              <a:prstClr val="black"/>
            </a:solidFill>
          </a:ln>
        </p:spPr>
        <p:txBody>
          <a:bodyPr vert="horz" lIns="91413" tIns="45706" rIns="91413" bIns="45706" rtlCol="0" anchor="ctr"/>
          <a:lstStyle/>
          <a:p>
            <a:endParaRPr lang="en-GB"/>
          </a:p>
        </p:txBody>
      </p:sp>
      <p:sp>
        <p:nvSpPr>
          <p:cNvPr id="5" name="Notes Placeholder 4"/>
          <p:cNvSpPr>
            <a:spLocks noGrp="1"/>
          </p:cNvSpPr>
          <p:nvPr>
            <p:ph type="body" sz="quarter" idx="3"/>
          </p:nvPr>
        </p:nvSpPr>
        <p:spPr>
          <a:xfrm>
            <a:off x="665957" y="4714400"/>
            <a:ext cx="5327650" cy="4466273"/>
          </a:xfrm>
          <a:prstGeom prst="rect">
            <a:avLst/>
          </a:prstGeom>
        </p:spPr>
        <p:txBody>
          <a:bodyPr vert="horz" lIns="91413" tIns="45706" rIns="91413" bIns="4570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3" y="9427077"/>
            <a:ext cx="2885810" cy="496252"/>
          </a:xfrm>
          <a:prstGeom prst="rect">
            <a:avLst/>
          </a:prstGeom>
        </p:spPr>
        <p:txBody>
          <a:bodyPr vert="horz" lIns="91413" tIns="45706" rIns="91413" bIns="45706" rtlCol="0" anchor="b"/>
          <a:lstStyle>
            <a:lvl1pPr algn="l">
              <a:defRPr sz="1200"/>
            </a:lvl1pPr>
          </a:lstStyle>
          <a:p>
            <a:endParaRPr lang="en-GB"/>
          </a:p>
        </p:txBody>
      </p:sp>
      <p:sp>
        <p:nvSpPr>
          <p:cNvPr id="7" name="Slide Number Placeholder 6"/>
          <p:cNvSpPr>
            <a:spLocks noGrp="1"/>
          </p:cNvSpPr>
          <p:nvPr>
            <p:ph type="sldNum" sz="quarter" idx="5"/>
          </p:nvPr>
        </p:nvSpPr>
        <p:spPr>
          <a:xfrm>
            <a:off x="3772215" y="9427077"/>
            <a:ext cx="2885810" cy="496252"/>
          </a:xfrm>
          <a:prstGeom prst="rect">
            <a:avLst/>
          </a:prstGeom>
        </p:spPr>
        <p:txBody>
          <a:bodyPr vert="horz" lIns="91413" tIns="45706" rIns="91413" bIns="45706" rtlCol="0" anchor="b"/>
          <a:lstStyle>
            <a:lvl1pPr algn="r">
              <a:defRPr sz="1200"/>
            </a:lvl1pPr>
          </a:lstStyle>
          <a:p>
            <a:fld id="{AAC375F0-D493-4883-BB42-8E50F7EFCFF9}" type="slidenum">
              <a:rPr lang="en-GB" smtClean="0"/>
              <a:t>‹#›</a:t>
            </a:fld>
            <a:endParaRPr lang="en-GB"/>
          </a:p>
        </p:txBody>
      </p:sp>
    </p:spTree>
    <p:extLst>
      <p:ext uri="{BB962C8B-B14F-4D97-AF65-F5344CB8AC3E}">
        <p14:creationId xmlns:p14="http://schemas.microsoft.com/office/powerpoint/2010/main" val="3987534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1</a:t>
            </a:fld>
            <a:endParaRPr lang="en-GB"/>
          </a:p>
        </p:txBody>
      </p:sp>
    </p:spTree>
    <p:extLst>
      <p:ext uri="{BB962C8B-B14F-4D97-AF65-F5344CB8AC3E}">
        <p14:creationId xmlns:p14="http://schemas.microsoft.com/office/powerpoint/2010/main" val="3344057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10</a:t>
            </a:fld>
            <a:endParaRPr lang="en-GB"/>
          </a:p>
        </p:txBody>
      </p:sp>
    </p:spTree>
    <p:extLst>
      <p:ext uri="{BB962C8B-B14F-4D97-AF65-F5344CB8AC3E}">
        <p14:creationId xmlns:p14="http://schemas.microsoft.com/office/powerpoint/2010/main" val="260686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11</a:t>
            </a:fld>
            <a:endParaRPr lang="en-GB"/>
          </a:p>
        </p:txBody>
      </p:sp>
    </p:spTree>
    <p:extLst>
      <p:ext uri="{BB962C8B-B14F-4D97-AF65-F5344CB8AC3E}">
        <p14:creationId xmlns:p14="http://schemas.microsoft.com/office/powerpoint/2010/main" val="1725142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12</a:t>
            </a:fld>
            <a:endParaRPr lang="en-GB"/>
          </a:p>
        </p:txBody>
      </p:sp>
    </p:spTree>
    <p:extLst>
      <p:ext uri="{BB962C8B-B14F-4D97-AF65-F5344CB8AC3E}">
        <p14:creationId xmlns:p14="http://schemas.microsoft.com/office/powerpoint/2010/main" val="1158713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13</a:t>
            </a:fld>
            <a:endParaRPr lang="en-GB"/>
          </a:p>
        </p:txBody>
      </p:sp>
    </p:spTree>
    <p:extLst>
      <p:ext uri="{BB962C8B-B14F-4D97-AF65-F5344CB8AC3E}">
        <p14:creationId xmlns:p14="http://schemas.microsoft.com/office/powerpoint/2010/main" val="731510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14</a:t>
            </a:fld>
            <a:endParaRPr lang="en-GB"/>
          </a:p>
        </p:txBody>
      </p:sp>
    </p:spTree>
    <p:extLst>
      <p:ext uri="{BB962C8B-B14F-4D97-AF65-F5344CB8AC3E}">
        <p14:creationId xmlns:p14="http://schemas.microsoft.com/office/powerpoint/2010/main" val="1231198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15</a:t>
            </a:fld>
            <a:endParaRPr lang="en-GB"/>
          </a:p>
        </p:txBody>
      </p:sp>
    </p:spTree>
    <p:extLst>
      <p:ext uri="{BB962C8B-B14F-4D97-AF65-F5344CB8AC3E}">
        <p14:creationId xmlns:p14="http://schemas.microsoft.com/office/powerpoint/2010/main" val="2757445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16</a:t>
            </a:fld>
            <a:endParaRPr lang="en-GB"/>
          </a:p>
        </p:txBody>
      </p:sp>
    </p:spTree>
    <p:extLst>
      <p:ext uri="{BB962C8B-B14F-4D97-AF65-F5344CB8AC3E}">
        <p14:creationId xmlns:p14="http://schemas.microsoft.com/office/powerpoint/2010/main" val="2587214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17</a:t>
            </a:fld>
            <a:endParaRPr lang="en-GB"/>
          </a:p>
        </p:txBody>
      </p:sp>
    </p:spTree>
    <p:extLst>
      <p:ext uri="{BB962C8B-B14F-4D97-AF65-F5344CB8AC3E}">
        <p14:creationId xmlns:p14="http://schemas.microsoft.com/office/powerpoint/2010/main" val="3518329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18</a:t>
            </a:fld>
            <a:endParaRPr lang="en-GB"/>
          </a:p>
        </p:txBody>
      </p:sp>
    </p:spTree>
    <p:extLst>
      <p:ext uri="{BB962C8B-B14F-4D97-AF65-F5344CB8AC3E}">
        <p14:creationId xmlns:p14="http://schemas.microsoft.com/office/powerpoint/2010/main" val="1837258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19</a:t>
            </a:fld>
            <a:endParaRPr lang="en-GB"/>
          </a:p>
        </p:txBody>
      </p:sp>
    </p:spTree>
    <p:extLst>
      <p:ext uri="{BB962C8B-B14F-4D97-AF65-F5344CB8AC3E}">
        <p14:creationId xmlns:p14="http://schemas.microsoft.com/office/powerpoint/2010/main" val="281639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31" indent="-228531">
              <a:buAutoNum type="arabicParenR"/>
            </a:pPr>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2</a:t>
            </a:fld>
            <a:endParaRPr lang="en-GB"/>
          </a:p>
        </p:txBody>
      </p:sp>
    </p:spTree>
    <p:extLst>
      <p:ext uri="{BB962C8B-B14F-4D97-AF65-F5344CB8AC3E}">
        <p14:creationId xmlns:p14="http://schemas.microsoft.com/office/powerpoint/2010/main" val="1798703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20</a:t>
            </a:fld>
            <a:endParaRPr lang="en-GB"/>
          </a:p>
        </p:txBody>
      </p:sp>
    </p:spTree>
    <p:extLst>
      <p:ext uri="{BB962C8B-B14F-4D97-AF65-F5344CB8AC3E}">
        <p14:creationId xmlns:p14="http://schemas.microsoft.com/office/powerpoint/2010/main" val="4130604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21</a:t>
            </a:fld>
            <a:endParaRPr lang="en-GB"/>
          </a:p>
        </p:txBody>
      </p:sp>
    </p:spTree>
    <p:extLst>
      <p:ext uri="{BB962C8B-B14F-4D97-AF65-F5344CB8AC3E}">
        <p14:creationId xmlns:p14="http://schemas.microsoft.com/office/powerpoint/2010/main" val="1867880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22</a:t>
            </a:fld>
            <a:endParaRPr lang="en-GB"/>
          </a:p>
        </p:txBody>
      </p:sp>
    </p:spTree>
    <p:extLst>
      <p:ext uri="{BB962C8B-B14F-4D97-AF65-F5344CB8AC3E}">
        <p14:creationId xmlns:p14="http://schemas.microsoft.com/office/powerpoint/2010/main" val="1599262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23</a:t>
            </a:fld>
            <a:endParaRPr lang="en-GB"/>
          </a:p>
        </p:txBody>
      </p:sp>
    </p:spTree>
    <p:extLst>
      <p:ext uri="{BB962C8B-B14F-4D97-AF65-F5344CB8AC3E}">
        <p14:creationId xmlns:p14="http://schemas.microsoft.com/office/powerpoint/2010/main" val="300438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24</a:t>
            </a:fld>
            <a:endParaRPr lang="en-GB"/>
          </a:p>
        </p:txBody>
      </p:sp>
    </p:spTree>
    <p:extLst>
      <p:ext uri="{BB962C8B-B14F-4D97-AF65-F5344CB8AC3E}">
        <p14:creationId xmlns:p14="http://schemas.microsoft.com/office/powerpoint/2010/main" val="1493523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25</a:t>
            </a:fld>
            <a:endParaRPr lang="en-GB"/>
          </a:p>
        </p:txBody>
      </p:sp>
    </p:spTree>
    <p:extLst>
      <p:ext uri="{BB962C8B-B14F-4D97-AF65-F5344CB8AC3E}">
        <p14:creationId xmlns:p14="http://schemas.microsoft.com/office/powerpoint/2010/main" val="1301897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26</a:t>
            </a:fld>
            <a:endParaRPr lang="en-GB"/>
          </a:p>
        </p:txBody>
      </p:sp>
    </p:spTree>
    <p:extLst>
      <p:ext uri="{BB962C8B-B14F-4D97-AF65-F5344CB8AC3E}">
        <p14:creationId xmlns:p14="http://schemas.microsoft.com/office/powerpoint/2010/main" val="886073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27</a:t>
            </a:fld>
            <a:endParaRPr lang="en-GB"/>
          </a:p>
        </p:txBody>
      </p:sp>
    </p:spTree>
    <p:extLst>
      <p:ext uri="{BB962C8B-B14F-4D97-AF65-F5344CB8AC3E}">
        <p14:creationId xmlns:p14="http://schemas.microsoft.com/office/powerpoint/2010/main" val="2260280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28</a:t>
            </a:fld>
            <a:endParaRPr lang="en-GB"/>
          </a:p>
        </p:txBody>
      </p:sp>
    </p:spTree>
    <p:extLst>
      <p:ext uri="{BB962C8B-B14F-4D97-AF65-F5344CB8AC3E}">
        <p14:creationId xmlns:p14="http://schemas.microsoft.com/office/powerpoint/2010/main" val="587618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29</a:t>
            </a:fld>
            <a:endParaRPr lang="en-GB"/>
          </a:p>
        </p:txBody>
      </p:sp>
    </p:spTree>
    <p:extLst>
      <p:ext uri="{BB962C8B-B14F-4D97-AF65-F5344CB8AC3E}">
        <p14:creationId xmlns:p14="http://schemas.microsoft.com/office/powerpoint/2010/main" val="1452265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3</a:t>
            </a:fld>
            <a:endParaRPr lang="en-GB"/>
          </a:p>
        </p:txBody>
      </p:sp>
    </p:spTree>
    <p:extLst>
      <p:ext uri="{BB962C8B-B14F-4D97-AF65-F5344CB8AC3E}">
        <p14:creationId xmlns:p14="http://schemas.microsoft.com/office/powerpoint/2010/main" val="3571004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30</a:t>
            </a:fld>
            <a:endParaRPr lang="en-GB"/>
          </a:p>
        </p:txBody>
      </p:sp>
    </p:spTree>
    <p:extLst>
      <p:ext uri="{BB962C8B-B14F-4D97-AF65-F5344CB8AC3E}">
        <p14:creationId xmlns:p14="http://schemas.microsoft.com/office/powerpoint/2010/main" val="3803941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31</a:t>
            </a:fld>
            <a:endParaRPr lang="en-GB"/>
          </a:p>
        </p:txBody>
      </p:sp>
    </p:spTree>
    <p:extLst>
      <p:ext uri="{BB962C8B-B14F-4D97-AF65-F5344CB8AC3E}">
        <p14:creationId xmlns:p14="http://schemas.microsoft.com/office/powerpoint/2010/main" val="466952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32</a:t>
            </a:fld>
            <a:endParaRPr lang="en-GB"/>
          </a:p>
        </p:txBody>
      </p:sp>
    </p:spTree>
    <p:extLst>
      <p:ext uri="{BB962C8B-B14F-4D97-AF65-F5344CB8AC3E}">
        <p14:creationId xmlns:p14="http://schemas.microsoft.com/office/powerpoint/2010/main" val="1617458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33</a:t>
            </a:fld>
            <a:endParaRPr lang="en-GB"/>
          </a:p>
        </p:txBody>
      </p:sp>
    </p:spTree>
    <p:extLst>
      <p:ext uri="{BB962C8B-B14F-4D97-AF65-F5344CB8AC3E}">
        <p14:creationId xmlns:p14="http://schemas.microsoft.com/office/powerpoint/2010/main" val="2124064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34</a:t>
            </a:fld>
            <a:endParaRPr lang="en-GB"/>
          </a:p>
        </p:txBody>
      </p:sp>
    </p:spTree>
    <p:extLst>
      <p:ext uri="{BB962C8B-B14F-4D97-AF65-F5344CB8AC3E}">
        <p14:creationId xmlns:p14="http://schemas.microsoft.com/office/powerpoint/2010/main" val="1358976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35</a:t>
            </a:fld>
            <a:endParaRPr lang="en-GB"/>
          </a:p>
        </p:txBody>
      </p:sp>
    </p:spTree>
    <p:extLst>
      <p:ext uri="{BB962C8B-B14F-4D97-AF65-F5344CB8AC3E}">
        <p14:creationId xmlns:p14="http://schemas.microsoft.com/office/powerpoint/2010/main" val="3865860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4</a:t>
            </a:fld>
            <a:endParaRPr lang="en-GB"/>
          </a:p>
        </p:txBody>
      </p:sp>
    </p:spTree>
    <p:extLst>
      <p:ext uri="{BB962C8B-B14F-4D97-AF65-F5344CB8AC3E}">
        <p14:creationId xmlns:p14="http://schemas.microsoft.com/office/powerpoint/2010/main" val="1679395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5</a:t>
            </a:fld>
            <a:endParaRPr lang="en-GB"/>
          </a:p>
        </p:txBody>
      </p:sp>
    </p:spTree>
    <p:extLst>
      <p:ext uri="{BB962C8B-B14F-4D97-AF65-F5344CB8AC3E}">
        <p14:creationId xmlns:p14="http://schemas.microsoft.com/office/powerpoint/2010/main" val="357713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6</a:t>
            </a:fld>
            <a:endParaRPr lang="en-GB"/>
          </a:p>
        </p:txBody>
      </p:sp>
    </p:spTree>
    <p:extLst>
      <p:ext uri="{BB962C8B-B14F-4D97-AF65-F5344CB8AC3E}">
        <p14:creationId xmlns:p14="http://schemas.microsoft.com/office/powerpoint/2010/main" val="1174297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7</a:t>
            </a:fld>
            <a:endParaRPr lang="en-GB"/>
          </a:p>
        </p:txBody>
      </p:sp>
    </p:spTree>
    <p:extLst>
      <p:ext uri="{BB962C8B-B14F-4D97-AF65-F5344CB8AC3E}">
        <p14:creationId xmlns:p14="http://schemas.microsoft.com/office/powerpoint/2010/main" val="111950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8</a:t>
            </a:fld>
            <a:endParaRPr lang="en-GB"/>
          </a:p>
        </p:txBody>
      </p:sp>
    </p:spTree>
    <p:extLst>
      <p:ext uri="{BB962C8B-B14F-4D97-AF65-F5344CB8AC3E}">
        <p14:creationId xmlns:p14="http://schemas.microsoft.com/office/powerpoint/2010/main" val="2267530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375F0-D493-4883-BB42-8E50F7EFCFF9}" type="slidenum">
              <a:rPr lang="en-GB" smtClean="0"/>
              <a:t>9</a:t>
            </a:fld>
            <a:endParaRPr lang="en-GB"/>
          </a:p>
        </p:txBody>
      </p:sp>
    </p:spTree>
    <p:extLst>
      <p:ext uri="{BB962C8B-B14F-4D97-AF65-F5344CB8AC3E}">
        <p14:creationId xmlns:p14="http://schemas.microsoft.com/office/powerpoint/2010/main" val="218554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4035" name="Rectangle 3"/>
          <p:cNvSpPr>
            <a:spLocks noGrp="1" noChangeArrowheads="1"/>
          </p:cNvSpPr>
          <p:nvPr>
            <p:ph type="ctrTitle"/>
          </p:nvPr>
        </p:nvSpPr>
        <p:spPr>
          <a:xfrm>
            <a:off x="685800" y="2286000"/>
            <a:ext cx="7772400" cy="1143000"/>
          </a:xfrm>
        </p:spPr>
        <p:txBody>
          <a:bodyPr/>
          <a:lstStyle>
            <a:lvl1pPr>
              <a:defRPr>
                <a:solidFill>
                  <a:schemeClr val="tx1"/>
                </a:solidFill>
              </a:defRPr>
            </a:lvl1pPr>
          </a:lstStyle>
          <a:p>
            <a:pPr lvl="0"/>
            <a:r>
              <a:rPr lang="en-US" noProof="0" smtClean="0"/>
              <a:t>Click to edit Master title style</a:t>
            </a:r>
            <a:endParaRPr lang="en-GB" noProof="0" dirty="0" smtClean="0"/>
          </a:p>
        </p:txBody>
      </p:sp>
      <p:sp>
        <p:nvSpPr>
          <p:cNvPr id="44036"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chemeClr val="tx1"/>
                </a:solidFill>
              </a:defRPr>
            </a:lvl1pPr>
          </a:lstStyle>
          <a:p>
            <a:pPr lvl="0"/>
            <a:r>
              <a:rPr lang="en-US" noProof="0" smtClean="0"/>
              <a:t>Click to edit Master subtitle style</a:t>
            </a:r>
            <a:endParaRPr lang="en-GB"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91468"/>
            <a:ext cx="7772400"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85800" y="183448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01706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20688"/>
            <a:ext cx="7772400" cy="1143000"/>
          </a:xfrm>
        </p:spPr>
        <p:txBody>
          <a:bodyPr/>
          <a:lstStyle/>
          <a:p>
            <a:r>
              <a:rPr lang="en-US" smtClean="0"/>
              <a:t>Click to edit Master title style</a:t>
            </a:r>
            <a:endParaRPr lang="en-GB"/>
          </a:p>
        </p:txBody>
      </p:sp>
    </p:spTree>
    <p:extLst>
      <p:ext uri="{BB962C8B-B14F-4D97-AF65-F5344CB8AC3E}">
        <p14:creationId xmlns:p14="http://schemas.microsoft.com/office/powerpoint/2010/main" val="17154657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3011" name="Rectangle 3"/>
          <p:cNvSpPr>
            <a:spLocks noGrp="1" noChangeArrowheads="1"/>
          </p:cNvSpPr>
          <p:nvPr>
            <p:ph type="title"/>
          </p:nvPr>
        </p:nvSpPr>
        <p:spPr bwMode="auto">
          <a:xfrm>
            <a:off x="685800" y="20478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3012" name="Rectangle 4"/>
          <p:cNvSpPr>
            <a:spLocks noGrp="1" noChangeArrowheads="1"/>
          </p:cNvSpPr>
          <p:nvPr>
            <p:ph type="body" idx="1"/>
          </p:nvPr>
        </p:nvSpPr>
        <p:spPr bwMode="auto">
          <a:xfrm>
            <a:off x="685800" y="14478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8" r:id="rId3"/>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who.int/healthinfo/global_burden_disease/metrics_paf/en/"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cid:part2.09090404.06080806@imperial.ac.uk" TargetMode="External"/><Relationship Id="rId5" Type="http://schemas.openxmlformats.org/officeDocument/2006/relationships/image" Target="../media/image11.png"/><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journals.lww.com/epidem/Fulltext/2011/09000/DAGitty__A_Graphical_Tool_for_Analyzing_Causal.22.asp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who.int/quantifying_ehimpacts/methods/en/wsh0007an4.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piperreport.com/blog/2012/11/04/price-transparency-guidelines-for-healthcarepurchasers/" TargetMode="Externa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elaine.tod@nhs.ne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who.int/healthinfo/global_burden_disease/metrics_paf/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6224" y="1988840"/>
            <a:ext cx="6655768" cy="1470025"/>
          </a:xfrm>
        </p:spPr>
        <p:txBody>
          <a:bodyPr>
            <a:normAutofit fontScale="90000"/>
          </a:bodyPr>
          <a:lstStyle/>
          <a:p>
            <a:r>
              <a:rPr lang="en-GB" sz="3100" b="1" dirty="0" smtClean="0"/>
              <a:t/>
            </a:r>
            <a:br>
              <a:rPr lang="en-GB" sz="3100" b="1" dirty="0" smtClean="0"/>
            </a:br>
            <a:r>
              <a:rPr lang="en-GB" sz="3100" dirty="0"/>
              <a:t/>
            </a:r>
            <a:br>
              <a:rPr lang="en-GB" sz="3100" dirty="0"/>
            </a:br>
            <a:r>
              <a:rPr lang="en-GB" sz="3100" b="1" dirty="0" smtClean="0"/>
              <a:t>To what extent can the burden of disease in Scotland be explained by modifiable risk factors? </a:t>
            </a:r>
            <a:r>
              <a:rPr lang="en-GB" sz="3100" dirty="0" smtClean="0"/>
              <a:t/>
            </a:r>
            <a:br>
              <a:rPr lang="en-GB" sz="3100" dirty="0" smtClean="0"/>
            </a:br>
            <a:r>
              <a:rPr lang="en-GB" sz="3100" dirty="0" smtClean="0"/>
              <a:t/>
            </a:r>
            <a:br>
              <a:rPr lang="en-GB" sz="3100" dirty="0" smtClean="0"/>
            </a:br>
            <a:r>
              <a:rPr lang="en-GB" sz="2700" b="1" dirty="0" smtClean="0"/>
              <a:t>A comparative risk assessment approach </a:t>
            </a:r>
            <a:br>
              <a:rPr lang="en-GB" sz="2700" b="1" dirty="0" smtClean="0"/>
            </a:br>
            <a:r>
              <a:rPr lang="en-GB" sz="2700" b="1" dirty="0" smtClean="0"/>
              <a:t>using health record linkage</a:t>
            </a:r>
            <a:endParaRPr lang="en-GB" sz="2700" dirty="0"/>
          </a:p>
        </p:txBody>
      </p:sp>
      <p:sp>
        <p:nvSpPr>
          <p:cNvPr id="3" name="Subtitle 2"/>
          <p:cNvSpPr>
            <a:spLocks noGrp="1"/>
          </p:cNvSpPr>
          <p:nvPr>
            <p:ph type="subTitle" idx="1"/>
          </p:nvPr>
        </p:nvSpPr>
        <p:spPr>
          <a:xfrm>
            <a:off x="2411760" y="5085184"/>
            <a:ext cx="6264696" cy="1176536"/>
          </a:xfrm>
        </p:spPr>
        <p:txBody>
          <a:bodyPr>
            <a:normAutofit/>
          </a:bodyPr>
          <a:lstStyle/>
          <a:p>
            <a:r>
              <a:rPr lang="en-GB" sz="1800" dirty="0" smtClean="0"/>
              <a:t>Thursday 15</a:t>
            </a:r>
            <a:r>
              <a:rPr lang="en-GB" sz="1800" baseline="30000" dirty="0" smtClean="0"/>
              <a:t>th</a:t>
            </a:r>
            <a:r>
              <a:rPr lang="en-GB" sz="1800" dirty="0" smtClean="0"/>
              <a:t> September 2016</a:t>
            </a:r>
          </a:p>
          <a:p>
            <a:r>
              <a:rPr lang="en-GB" sz="1800" dirty="0" smtClean="0"/>
              <a:t>Elaine Tod, NHS Health Scotland </a:t>
            </a:r>
          </a:p>
        </p:txBody>
      </p:sp>
    </p:spTree>
    <p:extLst>
      <p:ext uri="{BB962C8B-B14F-4D97-AF65-F5344CB8AC3E}">
        <p14:creationId xmlns:p14="http://schemas.microsoft.com/office/powerpoint/2010/main" val="1148194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8680"/>
            <a:ext cx="7772400" cy="1143000"/>
          </a:xfrm>
        </p:spPr>
        <p:txBody>
          <a:bodyPr/>
          <a:lstStyle/>
          <a:p>
            <a:r>
              <a:rPr lang="en-GB" sz="2800" b="1" dirty="0" smtClean="0"/>
              <a:t>Study design &amp; population</a:t>
            </a:r>
            <a:endParaRPr lang="en-GB" sz="2800" b="1" dirty="0"/>
          </a:p>
        </p:txBody>
      </p:sp>
      <p:sp>
        <p:nvSpPr>
          <p:cNvPr id="3" name="Content Placeholder 2"/>
          <p:cNvSpPr>
            <a:spLocks noGrp="1"/>
          </p:cNvSpPr>
          <p:nvPr>
            <p:ph idx="1"/>
          </p:nvPr>
        </p:nvSpPr>
        <p:spPr>
          <a:xfrm>
            <a:off x="0" y="1412776"/>
            <a:ext cx="8964488" cy="4114800"/>
          </a:xfrm>
        </p:spPr>
        <p:txBody>
          <a:bodyPr/>
          <a:lstStyle/>
          <a:p>
            <a:r>
              <a:rPr lang="en-GB" sz="1800" dirty="0" smtClean="0"/>
              <a:t>The study utilised pooled cohort data created through follow up for health outcomes (hospital admissions and death records) of 8 waves of the Scottish Health Survey (</a:t>
            </a:r>
            <a:r>
              <a:rPr lang="en-GB" sz="1800" dirty="0" err="1" smtClean="0"/>
              <a:t>SHeS</a:t>
            </a:r>
            <a:r>
              <a:rPr lang="en-GB" sz="1800" dirty="0" smtClean="0"/>
              <a:t>).</a:t>
            </a:r>
          </a:p>
          <a:p>
            <a:pPr marL="0" indent="0">
              <a:buNone/>
            </a:pPr>
            <a:endParaRPr lang="en-GB" sz="1800" dirty="0" smtClean="0"/>
          </a:p>
          <a:p>
            <a:r>
              <a:rPr lang="en-GB" sz="1800" dirty="0" smtClean="0"/>
              <a:t>The Scottish Health Survey is intended to provide a comprehensive picture of the health of the population living in private households.</a:t>
            </a:r>
          </a:p>
          <a:p>
            <a:pPr marL="0" indent="0">
              <a:buNone/>
            </a:pPr>
            <a:endParaRPr lang="en-GB" sz="1800" dirty="0" smtClean="0"/>
          </a:p>
          <a:p>
            <a:r>
              <a:rPr lang="en-GB" sz="1800" dirty="0" smtClean="0"/>
              <a:t>Between </a:t>
            </a:r>
            <a:r>
              <a:rPr lang="en-GB" sz="1800" dirty="0"/>
              <a:t>85.6% </a:t>
            </a:r>
            <a:r>
              <a:rPr lang="en-GB" sz="1800" dirty="0" smtClean="0"/>
              <a:t>and </a:t>
            </a:r>
            <a:r>
              <a:rPr lang="en-GB" sz="1800" dirty="0"/>
              <a:t>92.8% </a:t>
            </a:r>
            <a:r>
              <a:rPr lang="en-GB" sz="1800" dirty="0" smtClean="0"/>
              <a:t>of </a:t>
            </a:r>
            <a:r>
              <a:rPr lang="en-GB" sz="1800" dirty="0" err="1" smtClean="0"/>
              <a:t>SHeS</a:t>
            </a:r>
            <a:r>
              <a:rPr lang="en-GB" sz="1800" dirty="0" smtClean="0"/>
              <a:t> respondents agreed to their survey data being linked to routine hospital admission data for all eight waves between 1995 and 2012.</a:t>
            </a:r>
          </a:p>
          <a:p>
            <a:pPr marL="0" indent="0">
              <a:buNone/>
            </a:pPr>
            <a:endParaRPr lang="en-GB" sz="1800" dirty="0" smtClean="0"/>
          </a:p>
          <a:p>
            <a:r>
              <a:rPr lang="en-GB" sz="1800" dirty="0" smtClean="0"/>
              <a:t>In total 49,451 adults who consented to linkage were technically able to be followed up using their Community Health Index (CHI) identifier.</a:t>
            </a:r>
          </a:p>
          <a:p>
            <a:pPr marL="0" indent="0">
              <a:buNone/>
            </a:pPr>
            <a:endParaRPr lang="en-GB" sz="1800" dirty="0" smtClean="0"/>
          </a:p>
          <a:p>
            <a:r>
              <a:rPr lang="en-GB" sz="1800" dirty="0" smtClean="0"/>
              <a:t>Adult age ranges from 16-64 years in 1995, 16-74 years in 1998 and 16 years+ from 2003 onwards.</a:t>
            </a:r>
          </a:p>
          <a:p>
            <a:endParaRPr lang="en-GB" dirty="0"/>
          </a:p>
        </p:txBody>
      </p:sp>
    </p:spTree>
    <p:extLst>
      <p:ext uri="{BB962C8B-B14F-4D97-AF65-F5344CB8AC3E}">
        <p14:creationId xmlns:p14="http://schemas.microsoft.com/office/powerpoint/2010/main" val="1279211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756" y="1484784"/>
            <a:ext cx="8964488" cy="4114800"/>
          </a:xfrm>
        </p:spPr>
        <p:txBody>
          <a:bodyPr/>
          <a:lstStyle/>
          <a:p>
            <a:pPr marL="0" indent="0">
              <a:buNone/>
            </a:pPr>
            <a:endParaRPr lang="en-GB" sz="1800" dirty="0" smtClean="0"/>
          </a:p>
        </p:txBody>
      </p:sp>
      <p:pic>
        <p:nvPicPr>
          <p:cNvPr id="6" name="Picture 5"/>
          <p:cNvPicPr>
            <a:picLocks noChangeAspect="1"/>
          </p:cNvPicPr>
          <p:nvPr/>
        </p:nvPicPr>
        <p:blipFill>
          <a:blip r:embed="rId3"/>
          <a:stretch>
            <a:fillRect/>
          </a:stretch>
        </p:blipFill>
        <p:spPr>
          <a:xfrm>
            <a:off x="0" y="1504054"/>
            <a:ext cx="9144000" cy="5373216"/>
          </a:xfrm>
          <a:prstGeom prst="rect">
            <a:avLst/>
          </a:prstGeom>
        </p:spPr>
      </p:pic>
      <p:sp>
        <p:nvSpPr>
          <p:cNvPr id="7" name="Title 6"/>
          <p:cNvSpPr>
            <a:spLocks noGrp="1"/>
          </p:cNvSpPr>
          <p:nvPr>
            <p:ph type="title"/>
          </p:nvPr>
        </p:nvSpPr>
        <p:spPr/>
        <p:txBody>
          <a:bodyPr/>
          <a:lstStyle/>
          <a:p>
            <a:r>
              <a:rPr lang="en-GB" sz="2400" dirty="0" smtClean="0"/>
              <a:t>Total population years at risk contributed by each </a:t>
            </a:r>
            <a:r>
              <a:rPr lang="en-GB" sz="2400" dirty="0" err="1" smtClean="0"/>
              <a:t>SHeS</a:t>
            </a:r>
            <a:r>
              <a:rPr lang="en-GB" sz="2400" dirty="0" smtClean="0"/>
              <a:t> survey wave between 1995 and 2012</a:t>
            </a:r>
            <a:endParaRPr lang="en-GB" sz="2400" dirty="0"/>
          </a:p>
        </p:txBody>
      </p:sp>
    </p:spTree>
    <p:extLst>
      <p:ext uri="{BB962C8B-B14F-4D97-AF65-F5344CB8AC3E}">
        <p14:creationId xmlns:p14="http://schemas.microsoft.com/office/powerpoint/2010/main" val="892504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704"/>
            <a:ext cx="7772400" cy="1143000"/>
          </a:xfrm>
        </p:spPr>
        <p:txBody>
          <a:bodyPr/>
          <a:lstStyle/>
          <a:p>
            <a:r>
              <a:rPr lang="en-GB" sz="2800" b="1" dirty="0" smtClean="0"/>
              <a:t>Exposure data</a:t>
            </a:r>
            <a:endParaRPr lang="en-GB" sz="2800" b="1" dirty="0"/>
          </a:p>
        </p:txBody>
      </p:sp>
      <p:sp>
        <p:nvSpPr>
          <p:cNvPr id="3" name="Content Placeholder 2"/>
          <p:cNvSpPr>
            <a:spLocks noGrp="1"/>
          </p:cNvSpPr>
          <p:nvPr>
            <p:ph idx="1"/>
          </p:nvPr>
        </p:nvSpPr>
        <p:spPr>
          <a:xfrm>
            <a:off x="143508" y="1772816"/>
            <a:ext cx="8856984" cy="4546848"/>
          </a:xfrm>
        </p:spPr>
        <p:txBody>
          <a:bodyPr/>
          <a:lstStyle/>
          <a:p>
            <a:r>
              <a:rPr lang="en-GB" sz="2000" dirty="0" smtClean="0"/>
              <a:t>Interested in the contribution of modifiable risk factors in explaining stroke incidence in Scotland</a:t>
            </a:r>
          </a:p>
          <a:p>
            <a:r>
              <a:rPr lang="en-GB" sz="2000" dirty="0" smtClean="0"/>
              <a:t>A literature review to identify important risk factors for stroke and consulted a panel of stroke experts.</a:t>
            </a:r>
          </a:p>
          <a:p>
            <a:r>
              <a:rPr lang="en-GB" sz="2000" dirty="0" smtClean="0"/>
              <a:t>Risk factors were organised hierarchically according to the layers of the Dahlgren &amp; Whitehead model.</a:t>
            </a:r>
          </a:p>
          <a:p>
            <a:pPr marL="457200" lvl="1" indent="0">
              <a:buNone/>
            </a:pPr>
            <a:endParaRPr lang="en-GB" sz="2000" dirty="0" smtClean="0"/>
          </a:p>
          <a:p>
            <a:pPr lvl="1"/>
            <a:endParaRPr lang="en-GB" sz="2000" dirty="0" smtClean="0">
              <a:solidFill>
                <a:srgbClr val="FF0000"/>
              </a:solidFill>
            </a:endParaRPr>
          </a:p>
          <a:p>
            <a:endParaRPr lang="en-GB" sz="2000" dirty="0">
              <a:solidFill>
                <a:srgbClr val="FF0000"/>
              </a:solidFill>
            </a:endParaRP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123728" y="3861048"/>
            <a:ext cx="4680520" cy="285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4158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772400" cy="1143000"/>
          </a:xfrm>
        </p:spPr>
        <p:txBody>
          <a:bodyPr/>
          <a:lstStyle/>
          <a:p>
            <a:r>
              <a:rPr lang="en-GB" sz="2800" b="1" dirty="0" smtClean="0"/>
              <a:t>Identifying risk factors for stroke</a:t>
            </a:r>
            <a:endParaRPr lang="en-GB" sz="2800" b="1" dirty="0"/>
          </a:p>
        </p:txBody>
      </p:sp>
      <p:pic>
        <p:nvPicPr>
          <p:cNvPr id="4" name="Content Placeholder 3"/>
          <p:cNvPicPr>
            <a:picLocks noGrp="1" noChangeAspect="1"/>
          </p:cNvPicPr>
          <p:nvPr>
            <p:ph idx="1"/>
          </p:nvPr>
        </p:nvPicPr>
        <p:blipFill>
          <a:blip r:embed="rId3"/>
          <a:stretch>
            <a:fillRect/>
          </a:stretch>
        </p:blipFill>
        <p:spPr>
          <a:xfrm>
            <a:off x="0" y="1340768"/>
            <a:ext cx="9341523" cy="5521824"/>
          </a:xfrm>
          <a:prstGeom prst="rect">
            <a:avLst/>
          </a:prstGeom>
        </p:spPr>
      </p:pic>
    </p:spTree>
    <p:extLst>
      <p:ext uri="{BB962C8B-B14F-4D97-AF65-F5344CB8AC3E}">
        <p14:creationId xmlns:p14="http://schemas.microsoft.com/office/powerpoint/2010/main" val="1395696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Selecting risk factors for this study</a:t>
            </a:r>
            <a:endParaRPr lang="en-GB" sz="2800" b="1" dirty="0"/>
          </a:p>
        </p:txBody>
      </p:sp>
      <p:pic>
        <p:nvPicPr>
          <p:cNvPr id="5" name="Picture 4"/>
          <p:cNvPicPr>
            <a:picLocks noChangeAspect="1"/>
          </p:cNvPicPr>
          <p:nvPr/>
        </p:nvPicPr>
        <p:blipFill>
          <a:blip r:embed="rId3"/>
          <a:stretch>
            <a:fillRect/>
          </a:stretch>
        </p:blipFill>
        <p:spPr>
          <a:xfrm>
            <a:off x="20062" y="1484784"/>
            <a:ext cx="9123938" cy="5373216"/>
          </a:xfrm>
          <a:prstGeom prst="rect">
            <a:avLst/>
          </a:prstGeom>
        </p:spPr>
      </p:pic>
    </p:spTree>
    <p:extLst>
      <p:ext uri="{BB962C8B-B14F-4D97-AF65-F5344CB8AC3E}">
        <p14:creationId xmlns:p14="http://schemas.microsoft.com/office/powerpoint/2010/main" val="2176478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772400" cy="1143000"/>
          </a:xfrm>
        </p:spPr>
        <p:txBody>
          <a:bodyPr/>
          <a:lstStyle/>
          <a:p>
            <a:r>
              <a:rPr lang="en-GB" sz="2800" b="1" dirty="0" smtClean="0"/>
              <a:t>Stroke outcome data</a:t>
            </a:r>
            <a:endParaRPr lang="en-GB" sz="2800" b="1" dirty="0"/>
          </a:p>
        </p:txBody>
      </p:sp>
      <p:sp>
        <p:nvSpPr>
          <p:cNvPr id="3" name="Content Placeholder 2"/>
          <p:cNvSpPr>
            <a:spLocks noGrp="1"/>
          </p:cNvSpPr>
          <p:nvPr>
            <p:ph idx="1"/>
          </p:nvPr>
        </p:nvSpPr>
        <p:spPr>
          <a:xfrm>
            <a:off x="107504" y="1340768"/>
            <a:ext cx="8856984" cy="4114800"/>
          </a:xfrm>
        </p:spPr>
        <p:txBody>
          <a:bodyPr/>
          <a:lstStyle/>
          <a:p>
            <a:pPr marL="0" indent="0">
              <a:buNone/>
            </a:pPr>
            <a:endParaRPr lang="en-GB" sz="2000" dirty="0" smtClean="0"/>
          </a:p>
          <a:p>
            <a:pPr marL="0" indent="0">
              <a:buNone/>
            </a:pPr>
            <a:r>
              <a:rPr lang="en-GB" sz="2000" dirty="0" smtClean="0"/>
              <a:t>Three data sources were considered for linkage to the </a:t>
            </a:r>
            <a:r>
              <a:rPr lang="en-GB" sz="2000" dirty="0" err="1" smtClean="0"/>
              <a:t>SHeS</a:t>
            </a:r>
            <a:endParaRPr lang="en-GB" sz="2000" dirty="0" smtClean="0"/>
          </a:p>
          <a:p>
            <a:pPr marL="0" indent="0">
              <a:buNone/>
            </a:pPr>
            <a:endParaRPr lang="en-GB" sz="2000" dirty="0" smtClean="0"/>
          </a:p>
          <a:p>
            <a:pPr lvl="1"/>
            <a:r>
              <a:rPr lang="en-GB" sz="2000" dirty="0" smtClean="0"/>
              <a:t>The Scottish Stroke Care Audit</a:t>
            </a:r>
          </a:p>
          <a:p>
            <a:pPr lvl="1"/>
            <a:endParaRPr lang="en-GB" sz="2000" dirty="0" smtClean="0"/>
          </a:p>
          <a:p>
            <a:pPr lvl="1"/>
            <a:r>
              <a:rPr lang="en-GB" sz="2000" dirty="0" smtClean="0"/>
              <a:t>The Scottish Morbidity Record (SMR01)</a:t>
            </a:r>
          </a:p>
          <a:p>
            <a:pPr lvl="1"/>
            <a:endParaRPr lang="en-GB" sz="2000" dirty="0" smtClean="0"/>
          </a:p>
          <a:p>
            <a:pPr lvl="1"/>
            <a:r>
              <a:rPr lang="en-GB" sz="2000" dirty="0" smtClean="0"/>
              <a:t>NRS Death records</a:t>
            </a:r>
          </a:p>
          <a:p>
            <a:pPr marL="457200" lvl="1" indent="0">
              <a:buNone/>
            </a:pPr>
            <a:endParaRPr lang="en-GB" sz="2000" dirty="0" smtClean="0"/>
          </a:p>
          <a:p>
            <a:pPr marL="457200" lvl="1" indent="0">
              <a:buNone/>
            </a:pPr>
            <a:endParaRPr lang="en-GB" sz="2000" dirty="0" smtClean="0"/>
          </a:p>
          <a:p>
            <a:pPr lvl="1"/>
            <a:endParaRPr lang="en-GB" sz="2000" dirty="0" smtClean="0">
              <a:solidFill>
                <a:srgbClr val="FF0000"/>
              </a:solidFill>
            </a:endParaRPr>
          </a:p>
          <a:p>
            <a:endParaRPr lang="en-GB" sz="2000" dirty="0">
              <a:solidFill>
                <a:srgbClr val="FF0000"/>
              </a:solidFill>
            </a:endParaRPr>
          </a:p>
        </p:txBody>
      </p:sp>
    </p:spTree>
    <p:extLst>
      <p:ext uri="{BB962C8B-B14F-4D97-AF65-F5344CB8AC3E}">
        <p14:creationId xmlns:p14="http://schemas.microsoft.com/office/powerpoint/2010/main" val="1891257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8680"/>
            <a:ext cx="7772400" cy="1143000"/>
          </a:xfrm>
        </p:spPr>
        <p:txBody>
          <a:bodyPr/>
          <a:lstStyle/>
          <a:p>
            <a:r>
              <a:rPr lang="en-GB" sz="2800" b="1" dirty="0" smtClean="0"/>
              <a:t>Stroke outcome data</a:t>
            </a:r>
            <a:endParaRPr lang="en-GB" sz="2800" b="1" dirty="0"/>
          </a:p>
        </p:txBody>
      </p:sp>
      <p:sp>
        <p:nvSpPr>
          <p:cNvPr id="3" name="Content Placeholder 2"/>
          <p:cNvSpPr>
            <a:spLocks noGrp="1"/>
          </p:cNvSpPr>
          <p:nvPr>
            <p:ph idx="1"/>
          </p:nvPr>
        </p:nvSpPr>
        <p:spPr>
          <a:xfrm>
            <a:off x="143508" y="1691680"/>
            <a:ext cx="8856984" cy="5278397"/>
          </a:xfrm>
        </p:spPr>
        <p:txBody>
          <a:bodyPr/>
          <a:lstStyle/>
          <a:p>
            <a:pPr marL="0" indent="0">
              <a:buNone/>
            </a:pPr>
            <a:r>
              <a:rPr lang="en-GB" sz="1800" dirty="0" smtClean="0"/>
              <a:t>Stroke is defined by the World Health Organization as:</a:t>
            </a:r>
          </a:p>
          <a:p>
            <a:pPr marL="0" indent="0" algn="ctr">
              <a:buNone/>
            </a:pPr>
            <a:r>
              <a:rPr lang="en-GB" sz="1800" dirty="0" smtClean="0"/>
              <a:t>“rapidly developing clinical signs of focal (at times global) disturbance of cerebral function lasting more than 24 hours or leading to death with no apparent cause other than that of vascular origin”</a:t>
            </a:r>
          </a:p>
          <a:p>
            <a:pPr marL="0" indent="0" algn="ctr">
              <a:buNone/>
            </a:pPr>
            <a:r>
              <a:rPr lang="en-GB" sz="1800" dirty="0" err="1"/>
              <a:t>Source:http</a:t>
            </a:r>
            <a:r>
              <a:rPr lang="en-GB" sz="1800" dirty="0"/>
              <a:t>://www.who.int/healthinfo/statistics/bod_cerebrovasculardiseasestroke.pdf </a:t>
            </a:r>
            <a:endParaRPr lang="en-GB" sz="1800" dirty="0" smtClean="0"/>
          </a:p>
          <a:p>
            <a:pPr marL="0" indent="0">
              <a:buNone/>
            </a:pPr>
            <a:endParaRPr lang="en-GB" sz="1800" dirty="0" smtClean="0"/>
          </a:p>
          <a:p>
            <a:pPr marL="0" indent="0">
              <a:buNone/>
            </a:pPr>
            <a:endParaRPr lang="en-GB" sz="1800" dirty="0" smtClean="0"/>
          </a:p>
          <a:p>
            <a:pPr marL="0" indent="0">
              <a:buNone/>
            </a:pPr>
            <a:r>
              <a:rPr lang="en-GB" sz="1800" dirty="0" smtClean="0"/>
              <a:t>Stroke incidence was defined as either a first hospitalised admission for stroke in the primary diagnostic position on hospital discharge or a fatal event from stroke</a:t>
            </a:r>
          </a:p>
          <a:p>
            <a:pPr marL="0" indent="0">
              <a:buNone/>
            </a:pPr>
            <a:endParaRPr lang="en-GB" sz="1800" dirty="0"/>
          </a:p>
          <a:p>
            <a:r>
              <a:rPr lang="en-GB" sz="1800" dirty="0" smtClean="0"/>
              <a:t>10 year look back period</a:t>
            </a:r>
          </a:p>
          <a:p>
            <a:r>
              <a:rPr lang="en-GB" sz="1800" dirty="0" smtClean="0"/>
              <a:t>Self-reporting of a previous stroke</a:t>
            </a:r>
          </a:p>
          <a:p>
            <a:pPr marL="0" indent="0" algn="ctr">
              <a:buNone/>
            </a:pPr>
            <a:endParaRPr lang="en-GB" sz="2000" dirty="0"/>
          </a:p>
          <a:p>
            <a:endParaRPr lang="en-GB" sz="2000" dirty="0">
              <a:solidFill>
                <a:srgbClr val="FF0000"/>
              </a:solidFill>
            </a:endParaRPr>
          </a:p>
        </p:txBody>
      </p:sp>
    </p:spTree>
    <p:extLst>
      <p:ext uri="{BB962C8B-B14F-4D97-AF65-F5344CB8AC3E}">
        <p14:creationId xmlns:p14="http://schemas.microsoft.com/office/powerpoint/2010/main" val="3281066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304764"/>
            <a:ext cx="8424936" cy="1143000"/>
          </a:xfrm>
        </p:spPr>
        <p:txBody>
          <a:bodyPr/>
          <a:lstStyle/>
          <a:p>
            <a:pPr algn="l"/>
            <a:r>
              <a:rPr lang="en-GB" sz="2000" dirty="0"/>
              <a:t>ICD coding was aligned with the national definition used in Scotland to report stroke mortality (includes ICD10 ‘I64’ and </a:t>
            </a:r>
            <a:r>
              <a:rPr lang="en-GB" sz="2000" dirty="0" smtClean="0"/>
              <a:t>ICD9 </a:t>
            </a:r>
            <a:r>
              <a:rPr lang="en-GB" sz="2000" dirty="0"/>
              <a:t>‘436)</a:t>
            </a:r>
            <a:r>
              <a:rPr lang="en-GB" sz="2000" dirty="0">
                <a:solidFill>
                  <a:srgbClr val="FF0000"/>
                </a:solidFill>
              </a:rPr>
              <a:t/>
            </a:r>
            <a:br>
              <a:rPr lang="en-GB" sz="2000" dirty="0">
                <a:solidFill>
                  <a:srgbClr val="FF0000"/>
                </a:solidFill>
              </a:rPr>
            </a:br>
            <a:endParaRPr lang="en-GB" sz="2000" dirty="0"/>
          </a:p>
        </p:txBody>
      </p:sp>
      <p:pic>
        <p:nvPicPr>
          <p:cNvPr id="4" name="Picture 3"/>
          <p:cNvPicPr>
            <a:picLocks noChangeAspect="1"/>
          </p:cNvPicPr>
          <p:nvPr/>
        </p:nvPicPr>
        <p:blipFill>
          <a:blip r:embed="rId3"/>
          <a:stretch>
            <a:fillRect/>
          </a:stretch>
        </p:blipFill>
        <p:spPr>
          <a:xfrm>
            <a:off x="33863" y="2348880"/>
            <a:ext cx="9460160" cy="3960440"/>
          </a:xfrm>
          <a:prstGeom prst="rect">
            <a:avLst/>
          </a:prstGeom>
        </p:spPr>
      </p:pic>
      <p:sp>
        <p:nvSpPr>
          <p:cNvPr id="5" name="Title 1"/>
          <p:cNvSpPr txBox="1">
            <a:spLocks/>
          </p:cNvSpPr>
          <p:nvPr/>
        </p:nvSpPr>
        <p:spPr bwMode="auto">
          <a:xfrm>
            <a:off x="649796" y="26064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r>
              <a:rPr lang="en-GB" sz="2800" b="1" kern="0" smtClean="0"/>
              <a:t>Stroke outcome data</a:t>
            </a:r>
            <a:endParaRPr lang="en-GB" sz="2800" b="1" kern="0" dirty="0"/>
          </a:p>
        </p:txBody>
      </p:sp>
    </p:spTree>
    <p:extLst>
      <p:ext uri="{BB962C8B-B14F-4D97-AF65-F5344CB8AC3E}">
        <p14:creationId xmlns:p14="http://schemas.microsoft.com/office/powerpoint/2010/main" val="3961184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Method: Missing data</a:t>
            </a:r>
            <a:endParaRPr lang="en-GB" sz="2800" b="1" dirty="0"/>
          </a:p>
        </p:txBody>
      </p:sp>
      <p:sp>
        <p:nvSpPr>
          <p:cNvPr id="3" name="TextBox 2"/>
          <p:cNvSpPr txBox="1"/>
          <p:nvPr/>
        </p:nvSpPr>
        <p:spPr>
          <a:xfrm>
            <a:off x="107504" y="1988840"/>
            <a:ext cx="8712968" cy="5324535"/>
          </a:xfrm>
          <a:prstGeom prst="rect">
            <a:avLst/>
          </a:prstGeom>
          <a:noFill/>
        </p:spPr>
        <p:txBody>
          <a:bodyPr wrap="square" rtlCol="0">
            <a:spAutoFit/>
          </a:bodyPr>
          <a:lstStyle/>
          <a:p>
            <a:r>
              <a:rPr lang="en-GB" sz="2000" dirty="0" smtClean="0"/>
              <a:t>Types of missing data:</a:t>
            </a:r>
          </a:p>
          <a:p>
            <a:pPr marL="457200" indent="-457200">
              <a:buFont typeface="+mj-lt"/>
              <a:buAutoNum type="arabicPeriod"/>
            </a:pPr>
            <a:r>
              <a:rPr lang="en-GB" sz="2000" dirty="0" smtClean="0"/>
              <a:t>Potentially valid but missing (e.g. refused, don’t know)</a:t>
            </a:r>
          </a:p>
          <a:p>
            <a:pPr marL="457200" indent="-457200">
              <a:buFont typeface="+mj-lt"/>
              <a:buAutoNum type="arabicPeriod"/>
            </a:pPr>
            <a:r>
              <a:rPr lang="en-GB" sz="2000" dirty="0" smtClean="0"/>
              <a:t>Not valid and missing (e.g. question not applicable)</a:t>
            </a:r>
          </a:p>
          <a:p>
            <a:pPr marL="457200" indent="-457200">
              <a:buFont typeface="+mj-lt"/>
              <a:buAutoNum type="arabicPeriod"/>
            </a:pPr>
            <a:r>
              <a:rPr lang="en-GB" sz="2000" dirty="0" smtClean="0"/>
              <a:t>Question not included in survey wave</a:t>
            </a:r>
          </a:p>
          <a:p>
            <a:pPr marL="457200" indent="-457200">
              <a:buFont typeface="+mj-lt"/>
              <a:buAutoNum type="arabicPeriod"/>
            </a:pPr>
            <a:endParaRPr lang="en-GB" sz="2000" dirty="0"/>
          </a:p>
          <a:p>
            <a:pPr marL="342900" indent="-342900">
              <a:buFont typeface="Arial" panose="020B0604020202020204" pitchFamily="34" charset="0"/>
              <a:buChar char="•"/>
            </a:pPr>
            <a:r>
              <a:rPr lang="en-GB" sz="2000" dirty="0" smtClean="0"/>
              <a:t>Less than half of the 49,451 survey respondents included in the baseline cohort had valid observations for all risk factor variables (n = 23,161).</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With a decline in survey response levels and consent to linkage, it was important to explore any potential bias in the data that may impact on the generalisability of the data to Scotland.</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Multiple Imputation via chained equations (MICE)</a:t>
            </a:r>
          </a:p>
          <a:p>
            <a:endParaRPr lang="en-GB" sz="2000" dirty="0" smtClean="0"/>
          </a:p>
          <a:p>
            <a:pPr marL="342900" indent="-342900">
              <a:buFont typeface="Arial" panose="020B0604020202020204" pitchFamily="34" charset="0"/>
              <a:buChar char="•"/>
            </a:pPr>
            <a:r>
              <a:rPr lang="en-GB" sz="2000" dirty="0" smtClean="0"/>
              <a:t>Sensitivity analysis: MICE versus complete-case analysis</a:t>
            </a:r>
          </a:p>
          <a:p>
            <a:endParaRPr lang="en-GB" sz="2000" dirty="0"/>
          </a:p>
          <a:p>
            <a:endParaRPr lang="en-GB" sz="2000" dirty="0"/>
          </a:p>
        </p:txBody>
      </p:sp>
    </p:spTree>
    <p:extLst>
      <p:ext uri="{BB962C8B-B14F-4D97-AF65-F5344CB8AC3E}">
        <p14:creationId xmlns:p14="http://schemas.microsoft.com/office/powerpoint/2010/main" val="1793610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0915"/>
            <a:ext cx="7772400" cy="1143000"/>
          </a:xfrm>
        </p:spPr>
        <p:txBody>
          <a:bodyPr/>
          <a:lstStyle/>
          <a:p>
            <a:r>
              <a:rPr lang="en-GB" sz="2800" b="1" dirty="0" smtClean="0"/>
              <a:t>Population Attributable Fraction</a:t>
            </a:r>
            <a:endParaRPr lang="en-GB" sz="2800" b="1" dirty="0"/>
          </a:p>
        </p:txBody>
      </p:sp>
      <p:sp>
        <p:nvSpPr>
          <p:cNvPr id="3" name="TextBox 2"/>
          <p:cNvSpPr txBox="1"/>
          <p:nvPr/>
        </p:nvSpPr>
        <p:spPr>
          <a:xfrm>
            <a:off x="100259" y="1396840"/>
            <a:ext cx="9144000" cy="5447645"/>
          </a:xfrm>
          <a:prstGeom prst="rect">
            <a:avLst/>
          </a:prstGeom>
          <a:noFill/>
        </p:spPr>
        <p:txBody>
          <a:bodyPr wrap="square" rtlCol="0">
            <a:spAutoFit/>
          </a:bodyPr>
          <a:lstStyle/>
          <a:p>
            <a:pPr algn="ctr"/>
            <a:r>
              <a:rPr lang="en-GB" sz="1800" dirty="0" smtClean="0"/>
              <a:t>“the proportional reduction in population disease or mortality that would occur if exposure to a risk factor were reduced to an alternative ideal exposure scenario </a:t>
            </a:r>
          </a:p>
          <a:p>
            <a:pPr algn="ctr"/>
            <a:r>
              <a:rPr lang="en-GB" sz="1800" dirty="0" smtClean="0"/>
              <a:t>(e.g. no tobacco use)”</a:t>
            </a:r>
            <a:endParaRPr lang="en-GB" sz="1400" dirty="0" smtClean="0"/>
          </a:p>
          <a:p>
            <a:r>
              <a:rPr lang="en-GB" sz="1400" dirty="0" smtClean="0"/>
              <a:t>World Health Organization</a:t>
            </a:r>
          </a:p>
          <a:p>
            <a:r>
              <a:rPr lang="en-GB" sz="1400" dirty="0" smtClean="0">
                <a:hlinkClick r:id="rId3"/>
              </a:rPr>
              <a:t>www.who.int/healthinfo/global_burden_disease/metrics_paf/en/</a:t>
            </a:r>
            <a:endParaRPr lang="en-GB" sz="1400" dirty="0"/>
          </a:p>
          <a:p>
            <a:endParaRPr lang="en-GB" sz="1400" dirty="0" smtClean="0"/>
          </a:p>
          <a:p>
            <a:r>
              <a:rPr lang="en-GB" sz="1800" dirty="0" smtClean="0"/>
              <a:t>Concept introduced by Levin in 1953 in a study looking at the link between lung cancer and smoking.</a:t>
            </a:r>
          </a:p>
          <a:p>
            <a:endParaRPr lang="en-GB" sz="1800" dirty="0"/>
          </a:p>
          <a:p>
            <a:endParaRPr lang="en-GB" sz="1800" dirty="0" smtClean="0"/>
          </a:p>
          <a:p>
            <a:endParaRPr lang="en-GB" sz="1800" dirty="0"/>
          </a:p>
          <a:p>
            <a:endParaRPr lang="en-GB" sz="1800" dirty="0" smtClean="0"/>
          </a:p>
          <a:p>
            <a:r>
              <a:rPr lang="en-GB" sz="1800" dirty="0" smtClean="0"/>
              <a:t>Many variations on the formula to address limitations of Levin’s formula. </a:t>
            </a:r>
            <a:endParaRPr lang="en-GB" sz="1800" i="1" dirty="0" smtClean="0"/>
          </a:p>
          <a:p>
            <a:endParaRPr lang="en-GB" sz="1800" i="1" dirty="0" smtClean="0"/>
          </a:p>
          <a:p>
            <a:endParaRPr lang="en-GB" sz="1800" dirty="0"/>
          </a:p>
          <a:p>
            <a:endParaRPr lang="en-GB" sz="1800" dirty="0" smtClean="0"/>
          </a:p>
          <a:p>
            <a:endParaRPr lang="en-GB" sz="1800" dirty="0"/>
          </a:p>
          <a:p>
            <a:endParaRPr lang="en-GB" sz="1800" dirty="0" smtClean="0"/>
          </a:p>
          <a:p>
            <a:endParaRPr lang="en-GB" sz="1800" dirty="0" smtClean="0"/>
          </a:p>
          <a:p>
            <a:pPr lvl="1"/>
            <a:endParaRPr lang="en-GB" sz="1800" dirty="0"/>
          </a:p>
        </p:txBody>
      </p:sp>
      <p:pic>
        <p:nvPicPr>
          <p:cNvPr id="4" name="Picture 3"/>
          <p:cNvPicPr>
            <a:picLocks noChangeAspect="1"/>
          </p:cNvPicPr>
          <p:nvPr/>
        </p:nvPicPr>
        <p:blipFill>
          <a:blip r:embed="rId4"/>
          <a:stretch>
            <a:fillRect/>
          </a:stretch>
        </p:blipFill>
        <p:spPr>
          <a:xfrm>
            <a:off x="2944799" y="3212976"/>
            <a:ext cx="3254400" cy="1149006"/>
          </a:xfrm>
          <a:prstGeom prst="rect">
            <a:avLst/>
          </a:prstGeom>
        </p:spPr>
      </p:pic>
      <p:sp>
        <p:nvSpPr>
          <p:cNvPr id="5" name="Rectangle 2"/>
          <p:cNvSpPr>
            <a:spLocks noChangeArrowheads="1"/>
          </p:cNvSpPr>
          <p:nvPr/>
        </p:nvSpPr>
        <p:spPr bwMode="auto">
          <a:xfrm>
            <a:off x="2692771" y="5247277"/>
            <a:ext cx="50405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PAF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5" name="Picture 1" descr="cid:part2.09090404.06080806@imperial.ac.uk"/>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163575" y="4920882"/>
            <a:ext cx="2276475" cy="914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627784" y="607765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RR(x) – relative risk at each exposure level</a:t>
            </a:r>
            <a:endParaRPr kumimoji="0" lang="en-GB"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P(x) – proportion of population at each exposure level</a:t>
            </a:r>
            <a:endParaRPr kumimoji="0" lang="en-GB"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P’(x) – counterfactual proportion of population at each exposure level</a:t>
            </a:r>
            <a:endParaRPr kumimoji="0" lang="en-GB"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M – maximum exposure level.</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87166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55576" y="548680"/>
            <a:ext cx="7772400" cy="1143000"/>
          </a:xfrm>
        </p:spPr>
        <p:txBody>
          <a:bodyPr/>
          <a:lstStyle/>
          <a:p>
            <a:r>
              <a:rPr lang="en-US" sz="2800" b="1" dirty="0" smtClean="0">
                <a:latin typeface="StoneSansSemibold" pitchFamily="34" charset="0"/>
              </a:rPr>
              <a:t>Objectives</a:t>
            </a:r>
            <a:endParaRPr lang="en-US" sz="2800" b="1" dirty="0">
              <a:latin typeface="StoneSansSemibold" pitchFamily="34" charset="0"/>
            </a:endParaRPr>
          </a:p>
        </p:txBody>
      </p:sp>
      <p:sp>
        <p:nvSpPr>
          <p:cNvPr id="40963" name="Rectangle 3"/>
          <p:cNvSpPr>
            <a:spLocks noGrp="1" noChangeArrowheads="1"/>
          </p:cNvSpPr>
          <p:nvPr>
            <p:ph type="body" idx="1"/>
          </p:nvPr>
        </p:nvSpPr>
        <p:spPr>
          <a:xfrm>
            <a:off x="501316" y="1556792"/>
            <a:ext cx="8280920" cy="4752528"/>
          </a:xfrm>
        </p:spPr>
        <p:txBody>
          <a:bodyPr/>
          <a:lstStyle/>
          <a:p>
            <a:pPr marL="457200" indent="-457200">
              <a:spcBef>
                <a:spcPts val="0"/>
              </a:spcBef>
              <a:spcAft>
                <a:spcPts val="1800"/>
              </a:spcAft>
              <a:buFont typeface="+mj-lt"/>
              <a:buAutoNum type="arabicPeriod"/>
            </a:pPr>
            <a:r>
              <a:rPr lang="en-US" sz="2000" dirty="0" smtClean="0">
                <a:latin typeface="StoneSansSemibold" pitchFamily="34" charset="0"/>
              </a:rPr>
              <a:t>Comparative risk assessment approach</a:t>
            </a:r>
          </a:p>
          <a:p>
            <a:pPr marL="457200" indent="-457200">
              <a:spcBef>
                <a:spcPts val="0"/>
              </a:spcBef>
              <a:spcAft>
                <a:spcPts val="1800"/>
              </a:spcAft>
              <a:buFont typeface="+mj-lt"/>
              <a:buAutoNum type="arabicPeriod"/>
            </a:pPr>
            <a:r>
              <a:rPr lang="en-US" sz="2000" dirty="0" smtClean="0">
                <a:latin typeface="StoneSansSemibold" pitchFamily="34" charset="0"/>
              </a:rPr>
              <a:t>Background to Global Burden of Disease (GBD) risk factor work</a:t>
            </a:r>
          </a:p>
          <a:p>
            <a:pPr marL="457200" indent="-457200">
              <a:spcBef>
                <a:spcPts val="0"/>
              </a:spcBef>
              <a:spcAft>
                <a:spcPts val="1800"/>
              </a:spcAft>
              <a:buFont typeface="+mj-lt"/>
              <a:buAutoNum type="arabicPeriod"/>
            </a:pPr>
            <a:r>
              <a:rPr lang="en-US" sz="2000" dirty="0" smtClean="0">
                <a:latin typeface="StoneSansSemibold" pitchFamily="34" charset="0"/>
              </a:rPr>
              <a:t>Current GBD methodology</a:t>
            </a:r>
          </a:p>
          <a:p>
            <a:pPr marL="457200" indent="-457200">
              <a:spcBef>
                <a:spcPts val="0"/>
              </a:spcBef>
              <a:spcAft>
                <a:spcPts val="1800"/>
              </a:spcAft>
              <a:buFont typeface="+mj-lt"/>
              <a:buAutoNum type="arabicPeriod"/>
            </a:pPr>
            <a:r>
              <a:rPr lang="en-US" sz="2000" dirty="0">
                <a:latin typeface="StoneSansSemibold" pitchFamily="34" charset="0"/>
              </a:rPr>
              <a:t>T</a:t>
            </a:r>
            <a:r>
              <a:rPr lang="en-US" sz="2000" dirty="0" smtClean="0">
                <a:latin typeface="StoneSansSemibold" pitchFamily="34" charset="0"/>
              </a:rPr>
              <a:t>he National Burden of Disease, Injuries &amp; Risk Factors Study for Scotland</a:t>
            </a:r>
          </a:p>
          <a:p>
            <a:pPr marL="457200" indent="-457200">
              <a:spcBef>
                <a:spcPts val="0"/>
              </a:spcBef>
              <a:spcAft>
                <a:spcPts val="600"/>
              </a:spcAft>
              <a:buFont typeface="+mj-lt"/>
              <a:buAutoNum type="arabicPeriod"/>
            </a:pPr>
            <a:r>
              <a:rPr lang="en-US" sz="2000" dirty="0" smtClean="0">
                <a:latin typeface="StoneSansSemibold" pitchFamily="34" charset="0"/>
              </a:rPr>
              <a:t>Stroke pilot study</a:t>
            </a:r>
          </a:p>
          <a:p>
            <a:pPr marL="857250" lvl="1" indent="-457200">
              <a:spcBef>
                <a:spcPts val="0"/>
              </a:spcBef>
              <a:spcAft>
                <a:spcPts val="600"/>
              </a:spcAft>
            </a:pPr>
            <a:r>
              <a:rPr lang="en-US" sz="2000" dirty="0" smtClean="0">
                <a:latin typeface="StoneSansSemibold" pitchFamily="34" charset="0"/>
              </a:rPr>
              <a:t>Methodology</a:t>
            </a:r>
          </a:p>
          <a:p>
            <a:pPr marL="857250" lvl="1" indent="-457200">
              <a:spcBef>
                <a:spcPts val="0"/>
              </a:spcBef>
              <a:spcAft>
                <a:spcPts val="600"/>
              </a:spcAft>
            </a:pPr>
            <a:r>
              <a:rPr lang="en-US" sz="2000" dirty="0" smtClean="0">
                <a:latin typeface="StoneSansSemibold" pitchFamily="34" charset="0"/>
              </a:rPr>
              <a:t>Results from the stroke pilot</a:t>
            </a:r>
          </a:p>
          <a:p>
            <a:pPr marL="857250" lvl="1" indent="-457200">
              <a:spcBef>
                <a:spcPts val="0"/>
              </a:spcBef>
              <a:spcAft>
                <a:spcPts val="1200"/>
              </a:spcAft>
            </a:pPr>
            <a:r>
              <a:rPr lang="en-US" sz="2000" dirty="0" smtClean="0">
                <a:latin typeface="StoneSansSemibold" pitchFamily="34" charset="0"/>
              </a:rPr>
              <a:t>Strengths &amp; limitations </a:t>
            </a:r>
          </a:p>
          <a:p>
            <a:pPr marL="457200" indent="-457200">
              <a:spcBef>
                <a:spcPts val="0"/>
              </a:spcBef>
              <a:spcAft>
                <a:spcPts val="1200"/>
              </a:spcAft>
              <a:buFont typeface="+mj-lt"/>
              <a:buAutoNum type="arabicPeriod"/>
            </a:pPr>
            <a:r>
              <a:rPr lang="en-US" sz="2000" dirty="0" smtClean="0">
                <a:latin typeface="StoneSansSemibold" pitchFamily="34" charset="0"/>
              </a:rPr>
              <a:t>Planned work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Population Attributable Fraction</a:t>
            </a:r>
            <a:endParaRPr lang="en-GB" sz="2800" b="1" dirty="0"/>
          </a:p>
        </p:txBody>
      </p:sp>
      <p:sp>
        <p:nvSpPr>
          <p:cNvPr id="3" name="Rectangle 2"/>
          <p:cNvSpPr/>
          <p:nvPr/>
        </p:nvSpPr>
        <p:spPr>
          <a:xfrm>
            <a:off x="323528" y="2413338"/>
            <a:ext cx="8496944" cy="2031325"/>
          </a:xfrm>
          <a:prstGeom prst="rect">
            <a:avLst/>
          </a:prstGeom>
        </p:spPr>
        <p:txBody>
          <a:bodyPr wrap="square">
            <a:spAutoFit/>
          </a:bodyPr>
          <a:lstStyle/>
          <a:p>
            <a:r>
              <a:rPr lang="en-GB" sz="1800" dirty="0"/>
              <a:t>The PAF requires two elements in its calculation</a:t>
            </a:r>
            <a:r>
              <a:rPr lang="en-GB" sz="1800" dirty="0" smtClean="0"/>
              <a:t>:</a:t>
            </a:r>
          </a:p>
          <a:p>
            <a:endParaRPr lang="en-GB" sz="1800" dirty="0"/>
          </a:p>
          <a:p>
            <a:pPr marL="800100" lvl="1" indent="-342900">
              <a:buFont typeface="+mj-lt"/>
              <a:buAutoNum type="arabicPeriod"/>
            </a:pPr>
            <a:r>
              <a:rPr lang="en-GB" sz="1800" dirty="0"/>
              <a:t>The prevalence of a risk factor in a defined population </a:t>
            </a:r>
            <a:endParaRPr lang="en-GB" sz="1800" dirty="0" smtClean="0"/>
          </a:p>
          <a:p>
            <a:pPr marL="800100" lvl="1" indent="-342900">
              <a:buFont typeface="+mj-lt"/>
              <a:buAutoNum type="arabicPeriod"/>
            </a:pPr>
            <a:endParaRPr lang="en-GB" sz="1800" dirty="0" smtClean="0"/>
          </a:p>
          <a:p>
            <a:pPr marL="800100" lvl="1" indent="-342900">
              <a:buFont typeface="+mj-lt"/>
              <a:buAutoNum type="arabicPeriod"/>
            </a:pPr>
            <a:r>
              <a:rPr lang="en-GB" sz="1800" dirty="0" smtClean="0"/>
              <a:t>An </a:t>
            </a:r>
            <a:r>
              <a:rPr lang="en-GB" sz="1800" dirty="0"/>
              <a:t>estimate of the relative risk of the outcome in relation to the level of the </a:t>
            </a:r>
            <a:r>
              <a:rPr lang="en-GB" sz="1800" dirty="0" smtClean="0"/>
              <a:t>exposure</a:t>
            </a:r>
          </a:p>
          <a:p>
            <a:pPr lvl="1"/>
            <a:endParaRPr lang="en-GB" sz="1800" dirty="0"/>
          </a:p>
        </p:txBody>
      </p:sp>
    </p:spTree>
    <p:extLst>
      <p:ext uri="{BB962C8B-B14F-4D97-AF65-F5344CB8AC3E}">
        <p14:creationId xmlns:p14="http://schemas.microsoft.com/office/powerpoint/2010/main" val="335341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(1) Estimating prevalence of each risk factor across the pooled </a:t>
            </a:r>
            <a:r>
              <a:rPr lang="en-GB" sz="2800" b="1" dirty="0" err="1" smtClean="0"/>
              <a:t>SHeS</a:t>
            </a:r>
            <a:r>
              <a:rPr lang="en-GB" sz="2800" b="1" dirty="0" smtClean="0"/>
              <a:t> cohort</a:t>
            </a:r>
            <a:endParaRPr lang="en-GB" sz="2800" b="1" dirty="0"/>
          </a:p>
        </p:txBody>
      </p:sp>
      <p:sp>
        <p:nvSpPr>
          <p:cNvPr id="3" name="TextBox 2"/>
          <p:cNvSpPr txBox="1"/>
          <p:nvPr/>
        </p:nvSpPr>
        <p:spPr>
          <a:xfrm>
            <a:off x="287524" y="2276872"/>
            <a:ext cx="8568952" cy="1200329"/>
          </a:xfrm>
          <a:prstGeom prst="rect">
            <a:avLst/>
          </a:prstGeom>
          <a:noFill/>
        </p:spPr>
        <p:txBody>
          <a:bodyPr wrap="square" rtlCol="0">
            <a:spAutoFit/>
          </a:bodyPr>
          <a:lstStyle/>
          <a:p>
            <a:endParaRPr lang="en-GB" sz="1800" dirty="0"/>
          </a:p>
          <a:p>
            <a:endParaRPr lang="en-GB" sz="1800" dirty="0" smtClean="0"/>
          </a:p>
          <a:p>
            <a:endParaRPr lang="en-GB" sz="1800" dirty="0"/>
          </a:p>
          <a:p>
            <a:endParaRPr lang="en-GB" sz="1800" dirty="0"/>
          </a:p>
        </p:txBody>
      </p:sp>
      <p:pic>
        <p:nvPicPr>
          <p:cNvPr id="4" name="Picture 3"/>
          <p:cNvPicPr>
            <a:picLocks noChangeAspect="1"/>
          </p:cNvPicPr>
          <p:nvPr/>
        </p:nvPicPr>
        <p:blipFill>
          <a:blip r:embed="rId3"/>
          <a:stretch>
            <a:fillRect/>
          </a:stretch>
        </p:blipFill>
        <p:spPr>
          <a:xfrm>
            <a:off x="697124" y="2132856"/>
            <a:ext cx="7226773" cy="4320480"/>
          </a:xfrm>
          <a:prstGeom prst="rect">
            <a:avLst/>
          </a:prstGeom>
        </p:spPr>
      </p:pic>
    </p:spTree>
    <p:extLst>
      <p:ext uri="{BB962C8B-B14F-4D97-AF65-F5344CB8AC3E}">
        <p14:creationId xmlns:p14="http://schemas.microsoft.com/office/powerpoint/2010/main" val="3001955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(1) Estimating prevalence of each risk factor across the pooled </a:t>
            </a:r>
            <a:r>
              <a:rPr lang="en-GB" sz="2800" b="1" dirty="0" err="1" smtClean="0"/>
              <a:t>SHeS</a:t>
            </a:r>
            <a:r>
              <a:rPr lang="en-GB" sz="2800" b="1" dirty="0" smtClean="0"/>
              <a:t> cohort</a:t>
            </a:r>
            <a:endParaRPr lang="en-GB" sz="2800" b="1" dirty="0"/>
          </a:p>
        </p:txBody>
      </p:sp>
      <p:sp>
        <p:nvSpPr>
          <p:cNvPr id="3" name="TextBox 2"/>
          <p:cNvSpPr txBox="1"/>
          <p:nvPr/>
        </p:nvSpPr>
        <p:spPr>
          <a:xfrm>
            <a:off x="287524" y="2276872"/>
            <a:ext cx="8568952" cy="1200329"/>
          </a:xfrm>
          <a:prstGeom prst="rect">
            <a:avLst/>
          </a:prstGeom>
          <a:noFill/>
        </p:spPr>
        <p:txBody>
          <a:bodyPr wrap="square" rtlCol="0">
            <a:spAutoFit/>
          </a:bodyPr>
          <a:lstStyle/>
          <a:p>
            <a:endParaRPr lang="en-GB" sz="1800" dirty="0"/>
          </a:p>
          <a:p>
            <a:endParaRPr lang="en-GB" sz="1800" dirty="0" smtClean="0"/>
          </a:p>
          <a:p>
            <a:endParaRPr lang="en-GB" sz="1800" dirty="0"/>
          </a:p>
          <a:p>
            <a:endParaRPr lang="en-GB" sz="1800" dirty="0"/>
          </a:p>
        </p:txBody>
      </p:sp>
      <p:pic>
        <p:nvPicPr>
          <p:cNvPr id="6" name="Picture 5"/>
          <p:cNvPicPr>
            <a:picLocks noChangeAspect="1"/>
          </p:cNvPicPr>
          <p:nvPr/>
        </p:nvPicPr>
        <p:blipFill>
          <a:blip r:embed="rId3"/>
          <a:stretch>
            <a:fillRect/>
          </a:stretch>
        </p:blipFill>
        <p:spPr>
          <a:xfrm>
            <a:off x="287524" y="1760766"/>
            <a:ext cx="7524836" cy="4630254"/>
          </a:xfrm>
          <a:prstGeom prst="rect">
            <a:avLst/>
          </a:prstGeom>
        </p:spPr>
      </p:pic>
    </p:spTree>
    <p:extLst>
      <p:ext uri="{BB962C8B-B14F-4D97-AF65-F5344CB8AC3E}">
        <p14:creationId xmlns:p14="http://schemas.microsoft.com/office/powerpoint/2010/main" val="296131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(2) Estimating relative risk</a:t>
            </a:r>
            <a:endParaRPr lang="en-GB" sz="2800" b="1" dirty="0"/>
          </a:p>
        </p:txBody>
      </p:sp>
      <p:sp>
        <p:nvSpPr>
          <p:cNvPr id="3" name="Content Placeholder 2"/>
          <p:cNvSpPr>
            <a:spLocks noGrp="1"/>
          </p:cNvSpPr>
          <p:nvPr>
            <p:ph idx="1"/>
          </p:nvPr>
        </p:nvSpPr>
        <p:spPr>
          <a:xfrm>
            <a:off x="107504" y="1834480"/>
            <a:ext cx="8712968" cy="4114800"/>
          </a:xfrm>
        </p:spPr>
        <p:txBody>
          <a:bodyPr/>
          <a:lstStyle/>
          <a:p>
            <a:r>
              <a:rPr lang="en-GB" sz="2000" dirty="0" smtClean="0"/>
              <a:t>Cohort study, used Cox-proportional hazards regression to examine the relationship between the time to stroke event and exposure to selected modifiable risk factors</a:t>
            </a:r>
          </a:p>
          <a:p>
            <a:pPr marL="0" indent="0">
              <a:buNone/>
            </a:pPr>
            <a:endParaRPr lang="en-GB" sz="2000" dirty="0" smtClean="0"/>
          </a:p>
          <a:p>
            <a:r>
              <a:rPr lang="en-GB" sz="2000" dirty="0" smtClean="0"/>
              <a:t>Complicated by censoring and competing risks</a:t>
            </a:r>
          </a:p>
          <a:p>
            <a:pPr marL="0" indent="0">
              <a:buNone/>
            </a:pPr>
            <a:endParaRPr lang="en-GB" sz="2000" dirty="0" smtClean="0"/>
          </a:p>
          <a:p>
            <a:r>
              <a:rPr lang="en-GB" sz="2000" dirty="0" smtClean="0"/>
              <a:t>We modelled the cause-specific hazard</a:t>
            </a:r>
          </a:p>
          <a:p>
            <a:pPr marL="0" indent="0">
              <a:buNone/>
            </a:pPr>
            <a:endParaRPr lang="en-GB" sz="2000" dirty="0" smtClean="0"/>
          </a:p>
          <a:p>
            <a:r>
              <a:rPr lang="en-GB" sz="2000" dirty="0" smtClean="0"/>
              <a:t>Systematic approach to adjustment for confounding</a:t>
            </a:r>
          </a:p>
          <a:p>
            <a:endParaRPr lang="en-GB" dirty="0" smtClean="0"/>
          </a:p>
          <a:p>
            <a:endParaRPr lang="en-GB" dirty="0" smtClean="0"/>
          </a:p>
          <a:p>
            <a:endParaRPr lang="en-GB" dirty="0" smtClean="0"/>
          </a:p>
        </p:txBody>
      </p:sp>
    </p:spTree>
    <p:extLst>
      <p:ext uri="{BB962C8B-B14F-4D97-AF65-F5344CB8AC3E}">
        <p14:creationId xmlns:p14="http://schemas.microsoft.com/office/powerpoint/2010/main" val="614211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348880"/>
            <a:ext cx="7772400" cy="1143000"/>
          </a:xfrm>
        </p:spPr>
        <p:txBody>
          <a:bodyPr/>
          <a:lstStyle/>
          <a:p>
            <a:r>
              <a:rPr lang="en-GB" sz="2800" b="1" dirty="0" smtClean="0"/>
              <a:t>Directed Acyclic Graphs</a:t>
            </a:r>
            <a:endParaRPr lang="en-GB" sz="2800" b="1" dirty="0"/>
          </a:p>
        </p:txBody>
      </p:sp>
    </p:spTree>
    <p:extLst>
      <p:ext uri="{BB962C8B-B14F-4D97-AF65-F5344CB8AC3E}">
        <p14:creationId xmlns:p14="http://schemas.microsoft.com/office/powerpoint/2010/main" val="2362399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926467"/>
          </a:xfrm>
          <a:prstGeom prst="rect">
            <a:avLst/>
          </a:prstGeom>
        </p:spPr>
      </p:pic>
      <p:sp>
        <p:nvSpPr>
          <p:cNvPr id="2" name="TextBox 1"/>
          <p:cNvSpPr txBox="1"/>
          <p:nvPr/>
        </p:nvSpPr>
        <p:spPr>
          <a:xfrm>
            <a:off x="4927061" y="5733256"/>
            <a:ext cx="4248472" cy="1015663"/>
          </a:xfrm>
          <a:prstGeom prst="rect">
            <a:avLst/>
          </a:prstGeom>
          <a:noFill/>
        </p:spPr>
        <p:txBody>
          <a:bodyPr wrap="square" rtlCol="0">
            <a:spAutoFit/>
          </a:bodyPr>
          <a:lstStyle/>
          <a:p>
            <a:r>
              <a:rPr lang="en-GB" sz="1200" dirty="0"/>
              <a:t>Johannes </a:t>
            </a:r>
            <a:r>
              <a:rPr lang="en-GB" sz="1200" dirty="0" err="1"/>
              <a:t>Textor</a:t>
            </a:r>
            <a:r>
              <a:rPr lang="en-GB" sz="1200" dirty="0"/>
              <a:t>, Juliane </a:t>
            </a:r>
            <a:r>
              <a:rPr lang="en-GB" sz="1200" dirty="0" err="1"/>
              <a:t>Hardt</a:t>
            </a:r>
            <a:r>
              <a:rPr lang="en-GB" sz="1200" dirty="0"/>
              <a:t>, Sven </a:t>
            </a:r>
            <a:r>
              <a:rPr lang="en-GB" sz="1200" dirty="0" err="1"/>
              <a:t>Knüppel</a:t>
            </a:r>
            <a:r>
              <a:rPr lang="en-GB" sz="1200" dirty="0"/>
              <a:t>. </a:t>
            </a:r>
            <a:br>
              <a:rPr lang="en-GB" sz="1200" dirty="0"/>
            </a:br>
            <a:r>
              <a:rPr lang="en-GB" sz="1200" dirty="0" err="1">
                <a:hlinkClick r:id="rId4"/>
              </a:rPr>
              <a:t>DAGitty</a:t>
            </a:r>
            <a:r>
              <a:rPr lang="en-GB" sz="1200" dirty="0">
                <a:hlinkClick r:id="rId4"/>
              </a:rPr>
              <a:t>: A Graphical Tool for </a:t>
            </a:r>
            <a:r>
              <a:rPr lang="en-GB" sz="1200" dirty="0" err="1">
                <a:hlinkClick r:id="rId4"/>
              </a:rPr>
              <a:t>Analyzing</a:t>
            </a:r>
            <a:r>
              <a:rPr lang="en-GB" sz="1200" dirty="0">
                <a:hlinkClick r:id="rId4"/>
              </a:rPr>
              <a:t> Causal Diagrams.</a:t>
            </a:r>
            <a:r>
              <a:rPr lang="en-GB" sz="1200" dirty="0"/>
              <a:t/>
            </a:r>
            <a:br>
              <a:rPr lang="en-GB" sz="1200" dirty="0"/>
            </a:br>
            <a:r>
              <a:rPr lang="en-GB" sz="1200" i="1" dirty="0"/>
              <a:t>Epidemiology</a:t>
            </a:r>
            <a:r>
              <a:rPr lang="en-GB" sz="1200" dirty="0"/>
              <a:t>, 5(22):745, 2011</a:t>
            </a:r>
            <a:r>
              <a:rPr lang="en-GB" sz="1200" dirty="0" smtClean="0"/>
              <a:t>.</a:t>
            </a:r>
          </a:p>
          <a:p>
            <a:endParaRPr lang="en-GB" sz="1200" dirty="0"/>
          </a:p>
          <a:p>
            <a:r>
              <a:rPr lang="en-GB" sz="1200" dirty="0"/>
              <a:t>Accessed via: http://www.dagitty.net/</a:t>
            </a:r>
          </a:p>
        </p:txBody>
      </p:sp>
    </p:spTree>
    <p:extLst>
      <p:ext uri="{BB962C8B-B14F-4D97-AF65-F5344CB8AC3E}">
        <p14:creationId xmlns:p14="http://schemas.microsoft.com/office/powerpoint/2010/main" val="8172132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458" y="176432"/>
            <a:ext cx="7772400" cy="1143000"/>
          </a:xfrm>
        </p:spPr>
        <p:txBody>
          <a:bodyPr/>
          <a:lstStyle/>
          <a:p>
            <a:r>
              <a:rPr lang="en-GB" sz="2800" dirty="0" smtClean="0"/>
              <a:t>Theoretical Minimum Risk Level</a:t>
            </a:r>
            <a:endParaRPr lang="en-GB" sz="2800" dirty="0"/>
          </a:p>
        </p:txBody>
      </p:sp>
      <p:pic>
        <p:nvPicPr>
          <p:cNvPr id="4" name="Content Placeholder 3"/>
          <p:cNvPicPr>
            <a:picLocks noGrp="1" noChangeAspect="1"/>
          </p:cNvPicPr>
          <p:nvPr>
            <p:ph idx="1"/>
          </p:nvPr>
        </p:nvPicPr>
        <p:blipFill>
          <a:blip r:embed="rId3"/>
          <a:stretch>
            <a:fillRect/>
          </a:stretch>
        </p:blipFill>
        <p:spPr>
          <a:xfrm>
            <a:off x="0" y="980728"/>
            <a:ext cx="9243314" cy="5877272"/>
          </a:xfrm>
          <a:prstGeom prst="rect">
            <a:avLst/>
          </a:prstGeom>
        </p:spPr>
      </p:pic>
    </p:spTree>
    <p:extLst>
      <p:ext uri="{BB962C8B-B14F-4D97-AF65-F5344CB8AC3E}">
        <p14:creationId xmlns:p14="http://schemas.microsoft.com/office/powerpoint/2010/main" val="636610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Population Attributable Fractions and Disability Adjusted Life Years</a:t>
            </a:r>
            <a:endParaRPr lang="en-GB" sz="2800" b="1" dirty="0"/>
          </a:p>
        </p:txBody>
      </p:sp>
      <p:sp>
        <p:nvSpPr>
          <p:cNvPr id="3" name="TextBox 2"/>
          <p:cNvSpPr txBox="1"/>
          <p:nvPr/>
        </p:nvSpPr>
        <p:spPr>
          <a:xfrm>
            <a:off x="215516" y="2204864"/>
            <a:ext cx="7596844" cy="2000548"/>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t>Another key metric of burden of disease studies is the DALY</a:t>
            </a:r>
          </a:p>
          <a:p>
            <a:endParaRPr lang="en-GB" sz="2000" dirty="0" smtClean="0"/>
          </a:p>
          <a:p>
            <a:pPr marL="342900" indent="-342900">
              <a:buFont typeface="Arial" panose="020B0604020202020204" pitchFamily="34" charset="0"/>
              <a:buChar char="•"/>
            </a:pPr>
            <a:r>
              <a:rPr lang="en-GB" sz="2000" dirty="0" smtClean="0"/>
              <a:t>We calculated the number of DALY’s attributable to each risk factor as the product of the DALY for stroke and the PAF for the respective risk factor</a:t>
            </a:r>
          </a:p>
          <a:p>
            <a:endParaRPr lang="en-GB" dirty="0"/>
          </a:p>
        </p:txBody>
      </p:sp>
    </p:spTree>
    <p:extLst>
      <p:ext uri="{BB962C8B-B14F-4D97-AF65-F5344CB8AC3E}">
        <p14:creationId xmlns:p14="http://schemas.microsoft.com/office/powerpoint/2010/main" val="14314356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7" y="2564904"/>
            <a:ext cx="7772400" cy="1143000"/>
          </a:xfrm>
        </p:spPr>
        <p:txBody>
          <a:bodyPr/>
          <a:lstStyle/>
          <a:p>
            <a:r>
              <a:rPr lang="en-GB" dirty="0" smtClean="0"/>
              <a:t>Stroke study results</a:t>
            </a:r>
            <a:endParaRPr lang="en-GB" dirty="0"/>
          </a:p>
        </p:txBody>
      </p:sp>
    </p:spTree>
    <p:extLst>
      <p:ext uri="{BB962C8B-B14F-4D97-AF65-F5344CB8AC3E}">
        <p14:creationId xmlns:p14="http://schemas.microsoft.com/office/powerpoint/2010/main" val="36694781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91468"/>
            <a:ext cx="8856984" cy="1143000"/>
          </a:xfrm>
        </p:spPr>
        <p:txBody>
          <a:bodyPr/>
          <a:lstStyle/>
          <a:p>
            <a:r>
              <a:rPr lang="en-GB" sz="2800" b="1" dirty="0" smtClean="0"/>
              <a:t>How did our stroke results </a:t>
            </a:r>
            <a:br>
              <a:rPr lang="en-GB" sz="2800" b="1" dirty="0" smtClean="0"/>
            </a:br>
            <a:r>
              <a:rPr lang="en-GB" sz="2800" b="1" dirty="0" smtClean="0"/>
              <a:t>compare with GBD 2013?</a:t>
            </a:r>
            <a:endParaRPr lang="en-GB"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3125633"/>
              </p:ext>
            </p:extLst>
          </p:nvPr>
        </p:nvGraphicFramePr>
        <p:xfrm>
          <a:off x="251520" y="1556792"/>
          <a:ext cx="8712969" cy="5029200"/>
        </p:xfrm>
        <a:graphic>
          <a:graphicData uri="http://schemas.openxmlformats.org/drawingml/2006/table">
            <a:tbl>
              <a:tblPr firstRow="1" bandRow="1">
                <a:tableStyleId>{5940675A-B579-460E-94D1-54222C63F5DA}</a:tableStyleId>
              </a:tblPr>
              <a:tblGrid>
                <a:gridCol w="3384376"/>
                <a:gridCol w="2448272"/>
                <a:gridCol w="2880321"/>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smtClean="0"/>
                        <a:t>Risk factor</a:t>
                      </a:r>
                    </a:p>
                  </a:txBody>
                  <a:tcPr/>
                </a:tc>
                <a:tc gridSpan="2">
                  <a:txBody>
                    <a:bodyPr/>
                    <a:lstStyle/>
                    <a:p>
                      <a:pPr algn="ctr"/>
                      <a:r>
                        <a:rPr lang="en-GB" sz="1600" b="1" dirty="0" smtClean="0"/>
                        <a:t>Population Attributable Fraction estimates</a:t>
                      </a:r>
                      <a:endParaRPr lang="en-GB" sz="1600" b="1" dirty="0"/>
                    </a:p>
                  </a:txBody>
                  <a:tcPr/>
                </a:tc>
                <a:tc hMerge="1">
                  <a:txBody>
                    <a:bodyPr/>
                    <a:lstStyle/>
                    <a:p>
                      <a:endParaRPr lang="en-GB" b="1" dirty="0"/>
                    </a:p>
                  </a:txBody>
                  <a:tcPr/>
                </a:tc>
              </a:tr>
              <a:tr h="370840">
                <a:tc>
                  <a:txBody>
                    <a:bodyPr/>
                    <a:lstStyle/>
                    <a:p>
                      <a:endParaRPr lang="en-GB" sz="1600" b="1" dirty="0"/>
                    </a:p>
                  </a:txBody>
                  <a:tcPr/>
                </a:tc>
                <a:tc>
                  <a:txBody>
                    <a:bodyPr/>
                    <a:lstStyle/>
                    <a:p>
                      <a:pPr algn="ctr"/>
                      <a:r>
                        <a:rPr lang="en-GB" sz="1600" b="1" dirty="0" err="1" smtClean="0"/>
                        <a:t>SBoD</a:t>
                      </a:r>
                      <a:r>
                        <a:rPr lang="en-GB" sz="1600" b="1" baseline="0" dirty="0" smtClean="0"/>
                        <a:t> 1995-2012</a:t>
                      </a:r>
                      <a:endParaRPr lang="en-GB" sz="1600" b="1" dirty="0"/>
                    </a:p>
                  </a:txBody>
                  <a:tcPr/>
                </a:tc>
                <a:tc>
                  <a:txBody>
                    <a:bodyPr/>
                    <a:lstStyle/>
                    <a:p>
                      <a:pPr algn="ctr"/>
                      <a:r>
                        <a:rPr lang="en-GB" sz="1600" b="1" dirty="0" smtClean="0"/>
                        <a:t>GBD 2013</a:t>
                      </a:r>
                      <a:endParaRPr lang="en-GB" sz="1600" b="1" dirty="0"/>
                    </a:p>
                  </a:txBody>
                  <a:tcPr/>
                </a:tc>
              </a:tr>
              <a:tr h="370840">
                <a:tc>
                  <a:txBody>
                    <a:bodyPr/>
                    <a:lstStyle/>
                    <a:p>
                      <a:r>
                        <a:rPr lang="en-GB" sz="1600" b="1" dirty="0" smtClean="0"/>
                        <a:t>High</a:t>
                      </a:r>
                      <a:r>
                        <a:rPr lang="en-GB" sz="1600" b="1" baseline="0" dirty="0" smtClean="0"/>
                        <a:t> BMI</a:t>
                      </a:r>
                      <a:endParaRPr lang="en-GB" sz="1600" b="1" dirty="0"/>
                    </a:p>
                  </a:txBody>
                  <a:tcPr/>
                </a:tc>
                <a:tc>
                  <a:txBody>
                    <a:bodyPr/>
                    <a:lstStyle/>
                    <a:p>
                      <a:pPr algn="ctr"/>
                      <a:r>
                        <a:rPr lang="en-GB" sz="1600" dirty="0" smtClean="0"/>
                        <a:t>19.2% (5.2</a:t>
                      </a:r>
                      <a:r>
                        <a:rPr lang="en-GB" sz="1600" baseline="0" dirty="0" smtClean="0"/>
                        <a:t> to 31.3)</a:t>
                      </a:r>
                      <a:endParaRPr lang="en-GB" sz="1600" dirty="0"/>
                    </a:p>
                  </a:txBody>
                  <a:tcPr/>
                </a:tc>
                <a:tc>
                  <a:txBody>
                    <a:bodyPr/>
                    <a:lstStyle/>
                    <a:p>
                      <a:pPr algn="ctr"/>
                      <a:r>
                        <a:rPr lang="en-GB" sz="1600" dirty="0" smtClean="0"/>
                        <a:t>28.6</a:t>
                      </a:r>
                      <a:r>
                        <a:rPr lang="en-GB" sz="1600" baseline="0" dirty="0" smtClean="0"/>
                        <a:t> (24.0 to 33.6)</a:t>
                      </a:r>
                      <a:endParaRPr lang="en-GB" sz="1600" dirty="0"/>
                    </a:p>
                  </a:txBody>
                  <a:tcPr/>
                </a:tc>
              </a:tr>
              <a:tr h="370840">
                <a:tc>
                  <a:txBody>
                    <a:bodyPr/>
                    <a:lstStyle/>
                    <a:p>
                      <a:r>
                        <a:rPr lang="en-GB" sz="1600" b="1" dirty="0" smtClean="0"/>
                        <a:t>High SBP</a:t>
                      </a:r>
                      <a:endParaRPr lang="en-GB" sz="1600" b="1" dirty="0"/>
                    </a:p>
                  </a:txBody>
                  <a:tcPr/>
                </a:tc>
                <a:tc>
                  <a:txBody>
                    <a:bodyPr/>
                    <a:lstStyle/>
                    <a:p>
                      <a:pPr algn="ctr"/>
                      <a:r>
                        <a:rPr lang="en-GB" sz="1600" dirty="0" smtClean="0"/>
                        <a:t>31.3% (21.1</a:t>
                      </a:r>
                      <a:r>
                        <a:rPr lang="en-GB" sz="1600" baseline="0" dirty="0" smtClean="0"/>
                        <a:t> to 40.1)</a:t>
                      </a:r>
                      <a:endParaRPr lang="en-GB" sz="1600" dirty="0"/>
                    </a:p>
                  </a:txBody>
                  <a:tcPr/>
                </a:tc>
                <a:tc>
                  <a:txBody>
                    <a:bodyPr/>
                    <a:lstStyle/>
                    <a:p>
                      <a:pPr algn="ctr"/>
                      <a:r>
                        <a:rPr lang="en-GB" sz="1600" dirty="0" smtClean="0"/>
                        <a:t>52.5%</a:t>
                      </a:r>
                      <a:r>
                        <a:rPr lang="en-GB" sz="1600" baseline="0" dirty="0" smtClean="0"/>
                        <a:t> (45.1 to 59.9)</a:t>
                      </a:r>
                      <a:endParaRPr lang="en-GB" sz="1600" dirty="0"/>
                    </a:p>
                  </a:txBody>
                  <a:tcPr/>
                </a:tc>
              </a:tr>
              <a:tr h="370840">
                <a:tc>
                  <a:txBody>
                    <a:bodyPr/>
                    <a:lstStyle/>
                    <a:p>
                      <a:r>
                        <a:rPr lang="en-GB" sz="1600" b="1" dirty="0" smtClean="0"/>
                        <a:t>High total cholesterol</a:t>
                      </a:r>
                      <a:endParaRPr lang="en-GB" sz="1600" b="1" dirty="0"/>
                    </a:p>
                  </a:txBody>
                  <a:tcPr/>
                </a:tc>
                <a:tc>
                  <a:txBody>
                    <a:bodyPr/>
                    <a:lstStyle/>
                    <a:p>
                      <a:pPr algn="ctr"/>
                      <a:endParaRPr lang="en-GB" sz="1600" dirty="0"/>
                    </a:p>
                  </a:txBody>
                  <a:tcPr/>
                </a:tc>
                <a:tc>
                  <a:txBody>
                    <a:bodyPr/>
                    <a:lstStyle/>
                    <a:p>
                      <a:pPr algn="ctr"/>
                      <a:r>
                        <a:rPr lang="en-GB" sz="1600" dirty="0" smtClean="0"/>
                        <a:t>5.5%</a:t>
                      </a:r>
                      <a:r>
                        <a:rPr lang="en-GB" sz="1600" baseline="0" dirty="0" smtClean="0"/>
                        <a:t> (2.6 to 11.0)</a:t>
                      </a:r>
                      <a:endParaRPr lang="en-GB" sz="1600" dirty="0"/>
                    </a:p>
                  </a:txBody>
                  <a:tcPr/>
                </a:tc>
              </a:tr>
              <a:tr h="370840">
                <a:tc>
                  <a:txBody>
                    <a:bodyPr/>
                    <a:lstStyle/>
                    <a:p>
                      <a:r>
                        <a:rPr lang="en-GB" sz="1600" b="1" dirty="0" smtClean="0"/>
                        <a:t>Smoking</a:t>
                      </a:r>
                      <a:endParaRPr lang="en-GB" sz="1600" b="1" dirty="0"/>
                    </a:p>
                  </a:txBody>
                  <a:tcPr/>
                </a:tc>
                <a:tc>
                  <a:txBody>
                    <a:bodyPr/>
                    <a:lstStyle/>
                    <a:p>
                      <a:pPr algn="ctr"/>
                      <a:r>
                        <a:rPr lang="en-GB" sz="1600" dirty="0" smtClean="0"/>
                        <a:t>25.6%</a:t>
                      </a:r>
                      <a:r>
                        <a:rPr lang="en-GB" sz="1600" baseline="0" dirty="0" smtClean="0"/>
                        <a:t> (17.9 to 32.6)</a:t>
                      </a:r>
                      <a:endParaRPr lang="en-GB" sz="1600" dirty="0"/>
                    </a:p>
                  </a:txBody>
                  <a:tcPr/>
                </a:tc>
                <a:tc>
                  <a:txBody>
                    <a:bodyPr/>
                    <a:lstStyle/>
                    <a:p>
                      <a:pPr algn="ctr"/>
                      <a:r>
                        <a:rPr lang="en-GB" sz="1600" dirty="0" smtClean="0"/>
                        <a:t>16.4% (11.6 to 21.5)</a:t>
                      </a:r>
                      <a:endParaRPr lang="en-GB" sz="1600" dirty="0"/>
                    </a:p>
                  </a:txBody>
                  <a:tcPr/>
                </a:tc>
              </a:tr>
              <a:tr h="370840">
                <a:tc>
                  <a:txBody>
                    <a:bodyPr/>
                    <a:lstStyle/>
                    <a:p>
                      <a:r>
                        <a:rPr lang="en-GB" sz="1600" b="1" dirty="0" smtClean="0"/>
                        <a:t>Physical inactivity</a:t>
                      </a:r>
                      <a:endParaRPr lang="en-GB" sz="1600" b="1" dirty="0"/>
                    </a:p>
                  </a:txBody>
                  <a:tcPr/>
                </a:tc>
                <a:tc>
                  <a:txBody>
                    <a:bodyPr/>
                    <a:lstStyle/>
                    <a:p>
                      <a:pPr algn="ctr"/>
                      <a:endParaRPr lang="en-GB" sz="1600" dirty="0"/>
                    </a:p>
                  </a:txBody>
                  <a:tcPr/>
                </a:tc>
                <a:tc>
                  <a:txBody>
                    <a:bodyPr/>
                    <a:lstStyle/>
                    <a:p>
                      <a:pPr algn="ctr"/>
                      <a:r>
                        <a:rPr lang="en-GB" sz="1600" dirty="0" smtClean="0"/>
                        <a:t>11.3% (7.7 to 15.1)</a:t>
                      </a:r>
                      <a:endParaRPr lang="en-GB" sz="1600" dirty="0"/>
                    </a:p>
                  </a:txBody>
                  <a:tcPr/>
                </a:tc>
              </a:tr>
              <a:tr h="370840">
                <a:tc>
                  <a:txBody>
                    <a:bodyPr/>
                    <a:lstStyle/>
                    <a:p>
                      <a:r>
                        <a:rPr lang="en-GB" sz="1600" b="1" dirty="0" smtClean="0"/>
                        <a:t>Low fruit/vegetable</a:t>
                      </a:r>
                      <a:r>
                        <a:rPr lang="en-GB" sz="1600" b="1" baseline="0" dirty="0" smtClean="0"/>
                        <a:t> consumption</a:t>
                      </a:r>
                      <a:endParaRPr lang="en-GB" sz="1600" b="1" dirty="0"/>
                    </a:p>
                  </a:txBody>
                  <a:tcPr/>
                </a:tc>
                <a:tc>
                  <a:txBody>
                    <a:bodyPr/>
                    <a:lstStyle/>
                    <a:p>
                      <a:pPr algn="ctr"/>
                      <a:endParaRPr lang="en-GB" sz="1600" dirty="0"/>
                    </a:p>
                  </a:txBody>
                  <a:tcPr/>
                </a:tc>
                <a:tc>
                  <a:txBody>
                    <a:bodyPr/>
                    <a:lstStyle/>
                    <a:p>
                      <a:pPr algn="ctr"/>
                      <a:r>
                        <a:rPr lang="en-GB" sz="1600" dirty="0" smtClean="0"/>
                        <a:t>25.8% (20.3 to 31.7)/ </a:t>
                      </a:r>
                    </a:p>
                    <a:p>
                      <a:pPr algn="ctr"/>
                      <a:r>
                        <a:rPr lang="en-GB" sz="1600" dirty="0" smtClean="0"/>
                        <a:t>27.4%</a:t>
                      </a:r>
                      <a:r>
                        <a:rPr lang="en-GB" sz="1600" baseline="0" dirty="0" smtClean="0"/>
                        <a:t> (17.0 to 37.8)</a:t>
                      </a:r>
                      <a:endParaRPr lang="en-GB" sz="1600" dirty="0"/>
                    </a:p>
                  </a:txBody>
                  <a:tcPr/>
                </a:tc>
              </a:tr>
              <a:tr h="370840">
                <a:tc>
                  <a:txBody>
                    <a:bodyPr/>
                    <a:lstStyle/>
                    <a:p>
                      <a:r>
                        <a:rPr lang="en-GB" sz="1600" b="1" dirty="0" smtClean="0"/>
                        <a:t>Alcohol consumption</a:t>
                      </a:r>
                      <a:endParaRPr lang="en-GB" sz="1600" b="1" dirty="0"/>
                    </a:p>
                  </a:txBody>
                  <a:tcPr/>
                </a:tc>
                <a:tc>
                  <a:txBody>
                    <a:bodyPr/>
                    <a:lstStyle/>
                    <a:p>
                      <a:pPr algn="ctr"/>
                      <a:endParaRPr lang="en-GB" sz="1600" dirty="0"/>
                    </a:p>
                  </a:txBody>
                  <a:tcPr/>
                </a:tc>
                <a:tc>
                  <a:txBody>
                    <a:bodyPr/>
                    <a:lstStyle/>
                    <a:p>
                      <a:pPr algn="ctr"/>
                      <a:r>
                        <a:rPr lang="en-GB" sz="1600" dirty="0" smtClean="0"/>
                        <a:t>7.4% (4.1 to 10.6)</a:t>
                      </a:r>
                      <a:endParaRPr lang="en-GB" sz="1600" dirty="0"/>
                    </a:p>
                  </a:txBody>
                  <a:tcPr/>
                </a:tc>
              </a:tr>
              <a:tr h="370840">
                <a:tc>
                  <a:txBody>
                    <a:bodyPr/>
                    <a:lstStyle/>
                    <a:p>
                      <a:r>
                        <a:rPr lang="en-GB" sz="1600" b="1" dirty="0" smtClean="0"/>
                        <a:t>Area</a:t>
                      </a:r>
                      <a:r>
                        <a:rPr lang="en-GB" sz="1600" b="1" baseline="0" dirty="0" smtClean="0"/>
                        <a:t> deprivation (SIMD)</a:t>
                      </a:r>
                      <a:endParaRPr lang="en-GB" sz="1600" b="1" dirty="0"/>
                    </a:p>
                  </a:txBody>
                  <a:tcPr/>
                </a:tc>
                <a:tc>
                  <a:txBody>
                    <a:bodyPr/>
                    <a:lstStyle/>
                    <a:p>
                      <a:pPr algn="ctr"/>
                      <a:r>
                        <a:rPr lang="en-GB" sz="1600" dirty="0" smtClean="0"/>
                        <a:t>34.9% (26.4 to 42.4%)</a:t>
                      </a:r>
                      <a:endParaRPr lang="en-GB" sz="1600" dirty="0"/>
                    </a:p>
                  </a:txBody>
                  <a:tcPr/>
                </a:tc>
                <a:tc>
                  <a:txBody>
                    <a:bodyPr/>
                    <a:lstStyle/>
                    <a:p>
                      <a:pPr algn="ctr"/>
                      <a:endParaRPr lang="en-GB" sz="1600" dirty="0"/>
                    </a:p>
                  </a:txBody>
                  <a:tcPr/>
                </a:tc>
              </a:tr>
              <a:tr h="370840">
                <a:tc>
                  <a:txBody>
                    <a:bodyPr/>
                    <a:lstStyle/>
                    <a:p>
                      <a:r>
                        <a:rPr lang="en-GB" sz="1600" b="1" dirty="0" smtClean="0"/>
                        <a:t>Area deprivation (</a:t>
                      </a:r>
                      <a:r>
                        <a:rPr lang="en-GB" sz="1600" b="1" dirty="0" err="1" smtClean="0"/>
                        <a:t>Carstairs</a:t>
                      </a:r>
                      <a:r>
                        <a:rPr lang="en-GB" sz="1600" b="1" dirty="0" smtClean="0"/>
                        <a:t>)</a:t>
                      </a:r>
                      <a:endParaRPr lang="en-GB" sz="1600" b="1" dirty="0"/>
                    </a:p>
                  </a:txBody>
                  <a:tcPr/>
                </a:tc>
                <a:tc>
                  <a:txBody>
                    <a:bodyPr/>
                    <a:lstStyle/>
                    <a:p>
                      <a:pPr algn="ctr"/>
                      <a:r>
                        <a:rPr lang="en-GB" sz="1600" dirty="0" smtClean="0"/>
                        <a:t>23.5% (14.4 to 31.7)</a:t>
                      </a:r>
                      <a:endParaRPr lang="en-GB" sz="1600" dirty="0"/>
                    </a:p>
                  </a:txBody>
                  <a:tcPr/>
                </a:tc>
                <a:tc>
                  <a:txBody>
                    <a:bodyPr/>
                    <a:lstStyle/>
                    <a:p>
                      <a:pPr algn="ctr"/>
                      <a:endParaRPr lang="en-GB" sz="1600" dirty="0"/>
                    </a:p>
                  </a:txBody>
                  <a:tcPr/>
                </a:tc>
              </a:tr>
              <a:tr h="370840">
                <a:tc>
                  <a:txBody>
                    <a:bodyPr/>
                    <a:lstStyle/>
                    <a:p>
                      <a:r>
                        <a:rPr lang="en-GB" sz="1600" b="1" dirty="0" smtClean="0"/>
                        <a:t>Education</a:t>
                      </a:r>
                      <a:endParaRPr lang="en-GB" sz="1600" b="1" dirty="0"/>
                    </a:p>
                  </a:txBody>
                  <a:tcPr/>
                </a:tc>
                <a:tc>
                  <a:txBody>
                    <a:bodyPr/>
                    <a:lstStyle/>
                    <a:p>
                      <a:pPr algn="ctr"/>
                      <a:r>
                        <a:rPr lang="en-GB" sz="1600" dirty="0" smtClean="0"/>
                        <a:t>38.8% (26.0 to 49.4)</a:t>
                      </a:r>
                      <a:endParaRPr lang="en-GB" sz="1600" dirty="0"/>
                    </a:p>
                  </a:txBody>
                  <a:tcPr/>
                </a:tc>
                <a:tc>
                  <a:txBody>
                    <a:bodyPr/>
                    <a:lstStyle/>
                    <a:p>
                      <a:pPr algn="ctr"/>
                      <a:endParaRPr lang="en-GB" sz="1600" dirty="0"/>
                    </a:p>
                  </a:txBody>
                  <a:tcPr/>
                </a:tc>
              </a:tr>
              <a:tr h="370840">
                <a:tc>
                  <a:txBody>
                    <a:bodyPr/>
                    <a:lstStyle/>
                    <a:p>
                      <a:r>
                        <a:rPr lang="en-GB" sz="1600" b="1" dirty="0" smtClean="0"/>
                        <a:t>Social class</a:t>
                      </a:r>
                      <a:endParaRPr lang="en-GB" sz="1600" b="1" dirty="0"/>
                    </a:p>
                  </a:txBody>
                  <a:tcPr/>
                </a:tc>
                <a:tc>
                  <a:txBody>
                    <a:bodyPr/>
                    <a:lstStyle/>
                    <a:p>
                      <a:pPr algn="ctr"/>
                      <a:r>
                        <a:rPr lang="en-GB" sz="1600" dirty="0" smtClean="0"/>
                        <a:t>30.3 (19.4 to 39.8)</a:t>
                      </a:r>
                      <a:endParaRPr lang="en-GB" sz="1600" dirty="0"/>
                    </a:p>
                  </a:txBody>
                  <a:tcPr/>
                </a:tc>
                <a:tc>
                  <a:txBody>
                    <a:bodyPr/>
                    <a:lstStyle/>
                    <a:p>
                      <a:pPr algn="ctr"/>
                      <a:endParaRPr lang="en-GB" sz="1600" dirty="0"/>
                    </a:p>
                  </a:txBody>
                  <a:tcPr/>
                </a:tc>
              </a:tr>
            </a:tbl>
          </a:graphicData>
        </a:graphic>
      </p:graphicFrame>
    </p:spTree>
    <p:extLst>
      <p:ext uri="{BB962C8B-B14F-4D97-AF65-F5344CB8AC3E}">
        <p14:creationId xmlns:p14="http://schemas.microsoft.com/office/powerpoint/2010/main" val="1351088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04" y="404664"/>
            <a:ext cx="7772400" cy="720080"/>
          </a:xfrm>
        </p:spPr>
        <p:txBody>
          <a:bodyPr/>
          <a:lstStyle/>
          <a:p>
            <a:r>
              <a:rPr lang="en-GB" sz="2800" b="1" dirty="0" smtClean="0"/>
              <a:t>The Comparative risk assessment (CRA)</a:t>
            </a:r>
            <a:endParaRPr lang="en-GB" sz="2800" b="1" dirty="0"/>
          </a:p>
        </p:txBody>
      </p:sp>
      <p:sp>
        <p:nvSpPr>
          <p:cNvPr id="3" name="Content Placeholder 2"/>
          <p:cNvSpPr>
            <a:spLocks noGrp="1"/>
          </p:cNvSpPr>
          <p:nvPr>
            <p:ph idx="1"/>
          </p:nvPr>
        </p:nvSpPr>
        <p:spPr>
          <a:xfrm>
            <a:off x="179512" y="1700808"/>
            <a:ext cx="4536504" cy="2160240"/>
          </a:xfrm>
        </p:spPr>
        <p:txBody>
          <a:bodyPr/>
          <a:lstStyle/>
          <a:p>
            <a:pPr marL="0" indent="0">
              <a:buNone/>
            </a:pPr>
            <a:r>
              <a:rPr lang="en-GB" sz="1800" dirty="0" smtClean="0"/>
              <a:t>“the </a:t>
            </a:r>
            <a:r>
              <a:rPr lang="en-GB" sz="1800" dirty="0"/>
              <a:t>systematic evaluation of the changes in population health which result from modifying the population distribution of exposure to a risk factor or a group of risk </a:t>
            </a:r>
            <a:r>
              <a:rPr lang="en-GB" sz="1800" dirty="0" smtClean="0"/>
              <a:t>factors.”</a:t>
            </a:r>
          </a:p>
          <a:p>
            <a:pPr marL="0" indent="0">
              <a:buNone/>
            </a:pPr>
            <a:r>
              <a:rPr lang="en-GB" sz="1100" dirty="0" smtClean="0"/>
              <a:t>Source: </a:t>
            </a:r>
            <a:r>
              <a:rPr lang="en-GB" sz="1100" dirty="0" smtClean="0">
                <a:solidFill>
                  <a:schemeClr val="tx1">
                    <a:lumMod val="95000"/>
                    <a:lumOff val="5000"/>
                  </a:schemeClr>
                </a:solidFill>
                <a:hlinkClick r:id="rId3"/>
              </a:rPr>
              <a:t>Ezzati, M. Annex </a:t>
            </a:r>
            <a:r>
              <a:rPr lang="en-GB" sz="1100" dirty="0">
                <a:solidFill>
                  <a:schemeClr val="tx1">
                    <a:lumMod val="95000"/>
                    <a:lumOff val="5000"/>
                  </a:schemeClr>
                </a:solidFill>
                <a:hlinkClick r:id="rId3"/>
              </a:rPr>
              <a:t>4.1: Comparative Risk Assessment in the Global Burden of Disease Study and the Environmental Health Risks</a:t>
            </a:r>
            <a:endParaRPr lang="en-GB" sz="1100" dirty="0">
              <a:solidFill>
                <a:schemeClr val="tx1">
                  <a:lumMod val="95000"/>
                  <a:lumOff val="5000"/>
                </a:schemeClr>
              </a:solidFill>
            </a:endParaRPr>
          </a:p>
          <a:p>
            <a:pPr marL="0" indent="0">
              <a:buNone/>
            </a:pPr>
            <a:endParaRPr lang="en-GB" sz="1800" dirty="0" smtClean="0"/>
          </a:p>
          <a:p>
            <a:endParaRPr lang="en-GB" sz="1800" dirty="0"/>
          </a:p>
          <a:p>
            <a:endParaRPr lang="en-GB" sz="1800" dirty="0" smtClean="0"/>
          </a:p>
        </p:txBody>
      </p:sp>
      <p:pic>
        <p:nvPicPr>
          <p:cNvPr id="1028" name="Picture 4" descr="Price Transparency in Health Ca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1340768"/>
            <a:ext cx="3996620" cy="26620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4106" y="4869160"/>
            <a:ext cx="8533124" cy="1938992"/>
          </a:xfrm>
          <a:prstGeom prst="rect">
            <a:avLst/>
          </a:prstGeom>
        </p:spPr>
        <p:txBody>
          <a:bodyPr wrap="square">
            <a:spAutoFit/>
          </a:bodyPr>
          <a:lstStyle/>
          <a:p>
            <a:pPr marL="0" indent="0">
              <a:buNone/>
            </a:pPr>
            <a:r>
              <a:rPr lang="en-GB" sz="2000" dirty="0" smtClean="0"/>
              <a:t>The CRA an </a:t>
            </a:r>
            <a:r>
              <a:rPr lang="en-GB" sz="2000" dirty="0"/>
              <a:t>be a useful tool for </a:t>
            </a:r>
            <a:r>
              <a:rPr lang="en-GB" sz="2000" dirty="0" smtClean="0"/>
              <a:t>decision-makers when setting priorities, particularly when </a:t>
            </a:r>
            <a:r>
              <a:rPr lang="en-GB" sz="2000" dirty="0"/>
              <a:t>the question we are asking is “how much good can we do with the resources we have</a:t>
            </a:r>
            <a:r>
              <a:rPr lang="en-GB" sz="2000" dirty="0" smtClean="0"/>
              <a:t>?” or “what proportion of a specific health outcome is explained by a key risk factor or group of risk factors</a:t>
            </a:r>
          </a:p>
          <a:p>
            <a:pPr marL="0" indent="0">
              <a:buNone/>
            </a:pPr>
            <a:endParaRPr lang="en-GB" sz="2000" dirty="0"/>
          </a:p>
          <a:p>
            <a:pPr marL="0" indent="0">
              <a:buNone/>
            </a:pPr>
            <a:endParaRPr lang="en-GB" sz="2000" dirty="0"/>
          </a:p>
        </p:txBody>
      </p:sp>
      <p:sp>
        <p:nvSpPr>
          <p:cNvPr id="5" name="TextBox 4"/>
          <p:cNvSpPr txBox="1"/>
          <p:nvPr/>
        </p:nvSpPr>
        <p:spPr>
          <a:xfrm>
            <a:off x="4635408" y="4002828"/>
            <a:ext cx="4077228" cy="400110"/>
          </a:xfrm>
          <a:prstGeom prst="rect">
            <a:avLst/>
          </a:prstGeom>
          <a:noFill/>
        </p:spPr>
        <p:txBody>
          <a:bodyPr wrap="square" rtlCol="0">
            <a:spAutoFit/>
          </a:bodyPr>
          <a:lstStyle/>
          <a:p>
            <a:r>
              <a:rPr lang="en-GB" sz="1000" dirty="0" smtClean="0"/>
              <a:t>Image source</a:t>
            </a:r>
            <a:r>
              <a:rPr lang="en-GB" sz="1000" dirty="0"/>
              <a:t>: </a:t>
            </a:r>
            <a:r>
              <a:rPr lang="en-GB" sz="1000" dirty="0">
                <a:hlinkClick r:id="rId5"/>
              </a:rPr>
              <a:t>http://piperreport.com/blog/2012/11/04/price-transparency-guidelines-for-healthcarepurchasers</a:t>
            </a:r>
            <a:r>
              <a:rPr lang="en-GB" sz="1000" dirty="0" smtClean="0">
                <a:hlinkClick r:id="rId5"/>
              </a:rPr>
              <a:t>/</a:t>
            </a:r>
            <a:r>
              <a:rPr lang="en-GB" sz="1000" dirty="0" smtClean="0"/>
              <a:t>   </a:t>
            </a:r>
            <a:endParaRPr lang="en-GB" sz="1000" dirty="0"/>
          </a:p>
        </p:txBody>
      </p:sp>
    </p:spTree>
    <p:extLst>
      <p:ext uri="{BB962C8B-B14F-4D97-AF65-F5344CB8AC3E}">
        <p14:creationId xmlns:p14="http://schemas.microsoft.com/office/powerpoint/2010/main" val="19974668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8520" y="-19602"/>
            <a:ext cx="9252520" cy="6877602"/>
          </a:xfrm>
          <a:prstGeom prst="rect">
            <a:avLst/>
          </a:prstGeom>
        </p:spPr>
      </p:pic>
    </p:spTree>
    <p:extLst>
      <p:ext uri="{BB962C8B-B14F-4D97-AF65-F5344CB8AC3E}">
        <p14:creationId xmlns:p14="http://schemas.microsoft.com/office/powerpoint/2010/main" val="31600199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7768"/>
            <a:ext cx="7772400" cy="1143000"/>
          </a:xfrm>
        </p:spPr>
        <p:txBody>
          <a:bodyPr/>
          <a:lstStyle/>
          <a:p>
            <a:r>
              <a:rPr lang="en-GB" sz="2800" b="1" dirty="0" smtClean="0"/>
              <a:t>Strengths</a:t>
            </a:r>
            <a:endParaRPr lang="en-GB" sz="2800" b="1" dirty="0"/>
          </a:p>
        </p:txBody>
      </p:sp>
      <p:sp>
        <p:nvSpPr>
          <p:cNvPr id="3" name="TextBox 2"/>
          <p:cNvSpPr txBox="1"/>
          <p:nvPr/>
        </p:nvSpPr>
        <p:spPr>
          <a:xfrm>
            <a:off x="0" y="1052736"/>
            <a:ext cx="9144000" cy="5632311"/>
          </a:xfrm>
          <a:prstGeom prst="rect">
            <a:avLst/>
          </a:prstGeom>
          <a:noFill/>
        </p:spPr>
        <p:txBody>
          <a:bodyPr wrap="square" rtlCol="0">
            <a:spAutoFit/>
          </a:bodyPr>
          <a:lstStyle/>
          <a:p>
            <a:pPr marL="342900" indent="-342900">
              <a:buFont typeface="Arial" panose="020B0604020202020204" pitchFamily="34" charset="0"/>
              <a:buChar char="•"/>
            </a:pPr>
            <a:r>
              <a:rPr lang="en-GB" sz="1800" dirty="0" smtClean="0"/>
              <a:t>Uses comprehensive routine datasets (SMR01 &amp; NRS data) to create a large prospective study making causal inferences easier</a:t>
            </a:r>
          </a:p>
          <a:p>
            <a:endParaRPr lang="en-GB" sz="1800" dirty="0" smtClean="0"/>
          </a:p>
          <a:p>
            <a:pPr marL="342900" indent="-342900">
              <a:buFont typeface="Arial" panose="020B0604020202020204" pitchFamily="34" charset="0"/>
              <a:buChar char="•"/>
            </a:pPr>
            <a:r>
              <a:rPr lang="en-GB" sz="1800" dirty="0" smtClean="0"/>
              <a:t>The </a:t>
            </a:r>
            <a:r>
              <a:rPr lang="en-GB" sz="1800" dirty="0" err="1" smtClean="0"/>
              <a:t>SHeS</a:t>
            </a:r>
            <a:r>
              <a:rPr lang="en-GB" sz="1800" dirty="0" smtClean="0"/>
              <a:t> provides robust information on a range of behaviours and physiological risk factors associated with health outcomes as well as including socio-economic measures</a:t>
            </a:r>
          </a:p>
          <a:p>
            <a:endParaRPr lang="en-GB" sz="1800" dirty="0" smtClean="0"/>
          </a:p>
          <a:p>
            <a:pPr marL="342900" indent="-342900">
              <a:buFont typeface="Arial" panose="020B0604020202020204" pitchFamily="34" charset="0"/>
              <a:buChar char="•"/>
            </a:pPr>
            <a:r>
              <a:rPr lang="en-GB" sz="1800" dirty="0" smtClean="0"/>
              <a:t>Linked to administrative data on hospital admissions and deaths, providing a powerful resource for assessing the strength of causal relationships with stroke</a:t>
            </a:r>
          </a:p>
          <a:p>
            <a:endParaRPr lang="en-GB" sz="1800" dirty="0" smtClean="0"/>
          </a:p>
          <a:p>
            <a:pPr marL="342900" indent="-342900">
              <a:buFont typeface="Arial" panose="020B0604020202020204" pitchFamily="34" charset="0"/>
              <a:buChar char="•"/>
            </a:pPr>
            <a:r>
              <a:rPr lang="en-GB" sz="1800" dirty="0" smtClean="0"/>
              <a:t>The study has a transparent and replicable methodology </a:t>
            </a:r>
          </a:p>
          <a:p>
            <a:endParaRPr lang="en-GB" sz="1800" dirty="0" smtClean="0"/>
          </a:p>
          <a:p>
            <a:pPr marL="342900" indent="-342900">
              <a:buFont typeface="Arial" panose="020B0604020202020204" pitchFamily="34" charset="0"/>
              <a:buChar char="•"/>
            </a:pPr>
            <a:r>
              <a:rPr lang="en-GB" sz="1800" dirty="0" smtClean="0"/>
              <a:t>Use of Directed Acyclic Graphs (DAGs) to illustrate the consistent approach taken to confounder adjustment in all analyses and the transparency of causal assumptions</a:t>
            </a:r>
          </a:p>
          <a:p>
            <a:endParaRPr lang="en-GB" sz="1800" dirty="0" smtClean="0"/>
          </a:p>
          <a:p>
            <a:pPr marL="342900" indent="-342900">
              <a:buFont typeface="Arial" panose="020B0604020202020204" pitchFamily="34" charset="0"/>
              <a:buChar char="•"/>
            </a:pPr>
            <a:r>
              <a:rPr lang="en-GB" sz="1800" dirty="0" smtClean="0"/>
              <a:t>The study includes 95% confidence intervals around PAF and DALY estimates as a measure of the precision of estimates</a:t>
            </a:r>
          </a:p>
          <a:p>
            <a:endParaRPr lang="en-GB" sz="1800" dirty="0" smtClean="0"/>
          </a:p>
          <a:p>
            <a:pPr marL="342900" indent="-342900">
              <a:buFont typeface="Arial" panose="020B0604020202020204" pitchFamily="34" charset="0"/>
              <a:buChar char="•"/>
            </a:pPr>
            <a:r>
              <a:rPr lang="en-GB" sz="1800" dirty="0" smtClean="0"/>
              <a:t>Accounted for competing risks (important as ignoring competing risks can over-estimate the hazard ratios)</a:t>
            </a:r>
          </a:p>
        </p:txBody>
      </p:sp>
    </p:spTree>
    <p:extLst>
      <p:ext uri="{BB962C8B-B14F-4D97-AF65-F5344CB8AC3E}">
        <p14:creationId xmlns:p14="http://schemas.microsoft.com/office/powerpoint/2010/main" val="12293658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7768"/>
            <a:ext cx="7772400" cy="1143000"/>
          </a:xfrm>
        </p:spPr>
        <p:txBody>
          <a:bodyPr/>
          <a:lstStyle/>
          <a:p>
            <a:r>
              <a:rPr lang="en-GB" sz="2800" b="1" dirty="0" smtClean="0"/>
              <a:t>Weaknesses</a:t>
            </a:r>
            <a:endParaRPr lang="en-GB" sz="2800" b="1" dirty="0"/>
          </a:p>
        </p:txBody>
      </p:sp>
      <p:sp>
        <p:nvSpPr>
          <p:cNvPr id="3" name="TextBox 2"/>
          <p:cNvSpPr txBox="1"/>
          <p:nvPr/>
        </p:nvSpPr>
        <p:spPr>
          <a:xfrm>
            <a:off x="0" y="1334725"/>
            <a:ext cx="9144000" cy="5632311"/>
          </a:xfrm>
          <a:prstGeom prst="rect">
            <a:avLst/>
          </a:prstGeom>
          <a:noFill/>
        </p:spPr>
        <p:txBody>
          <a:bodyPr wrap="square" rtlCol="0">
            <a:spAutoFit/>
          </a:bodyPr>
          <a:lstStyle/>
          <a:p>
            <a:pPr marL="285750" indent="-285750">
              <a:buFont typeface="Arial" panose="020B0604020202020204" pitchFamily="34" charset="0"/>
              <a:buChar char="•"/>
            </a:pPr>
            <a:r>
              <a:rPr lang="en-GB" sz="1800" dirty="0" smtClean="0"/>
              <a:t>Potential for responder and recording bias (problems in measuring income, employment, self-assessed alcohol consumption, physical activity and diet). Self-reporting bias is likely to underestimate the hazard of stroke in terms of alcohol consumption.</a:t>
            </a:r>
          </a:p>
          <a:p>
            <a:endParaRPr lang="en-GB" sz="1800" dirty="0" smtClean="0"/>
          </a:p>
          <a:p>
            <a:pPr marL="285750" indent="-285750">
              <a:buFont typeface="Arial" panose="020B0604020202020204" pitchFamily="34" charset="0"/>
              <a:buChar char="•"/>
            </a:pPr>
            <a:r>
              <a:rPr lang="en-GB" sz="1800" dirty="0" smtClean="0"/>
              <a:t>Pooling exposure data from 1995 to 2012 will mask any changes in the risk profile of the population over time.</a:t>
            </a:r>
            <a:endParaRPr lang="en-GB" sz="1800" dirty="0"/>
          </a:p>
          <a:p>
            <a:endParaRPr lang="en-GB" sz="1800" dirty="0" smtClean="0"/>
          </a:p>
          <a:p>
            <a:pPr marL="285750" indent="-285750">
              <a:buFont typeface="Arial" panose="020B0604020202020204" pitchFamily="34" charset="0"/>
              <a:buChar char="•"/>
            </a:pPr>
            <a:r>
              <a:rPr lang="en-GB" sz="1800" dirty="0" smtClean="0"/>
              <a:t>Limitations in the utility of using area deprivation measures for identifying risk at the individual level (ecological fallacy)</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smtClean="0"/>
              <a:t>The DAG approach forces you to be clear about the direction of causality e.g. alcohol consumption and deprivation.</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smtClean="0"/>
              <a:t>The small number of stroke events recorded in the </a:t>
            </a:r>
            <a:r>
              <a:rPr lang="en-GB" sz="1800" dirty="0" err="1" smtClean="0"/>
              <a:t>SHeS</a:t>
            </a:r>
            <a:r>
              <a:rPr lang="en-GB" sz="1800" dirty="0" smtClean="0"/>
              <a:t>-SMR/NRS linked dataset may have meant that some analyses were insufficiently powered to detect real differences for some of the risk factors.</a:t>
            </a:r>
          </a:p>
          <a:p>
            <a:endParaRPr lang="en-GB" sz="1800" dirty="0" smtClean="0"/>
          </a:p>
          <a:p>
            <a:pPr marL="285750" indent="-285750">
              <a:buFont typeface="Arial" panose="020B0604020202020204" pitchFamily="34" charset="0"/>
              <a:buChar char="•"/>
            </a:pPr>
            <a:r>
              <a:rPr lang="en-GB" sz="1800" dirty="0" smtClean="0"/>
              <a:t>Unable to explore differing risk profiles for stroke subtypes</a:t>
            </a:r>
          </a:p>
          <a:p>
            <a:pPr marL="285750" indent="-285750">
              <a:buFont typeface="Arial" panose="020B0604020202020204" pitchFamily="34" charset="0"/>
              <a:buChar char="•"/>
            </a:pPr>
            <a:endParaRPr lang="en-GB" sz="1800" dirty="0" smtClean="0"/>
          </a:p>
        </p:txBody>
      </p:sp>
    </p:spTree>
    <p:extLst>
      <p:ext uri="{BB962C8B-B14F-4D97-AF65-F5344CB8AC3E}">
        <p14:creationId xmlns:p14="http://schemas.microsoft.com/office/powerpoint/2010/main" val="3651443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9402"/>
            <a:ext cx="7772400" cy="1143000"/>
          </a:xfrm>
        </p:spPr>
        <p:txBody>
          <a:bodyPr/>
          <a:lstStyle/>
          <a:p>
            <a:r>
              <a:rPr lang="en-GB" sz="3600" b="1" dirty="0" smtClean="0"/>
              <a:t>Scope of remaining work</a:t>
            </a:r>
            <a:endParaRPr lang="en-GB" sz="3600" b="1" dirty="0"/>
          </a:p>
        </p:txBody>
      </p:sp>
      <p:sp>
        <p:nvSpPr>
          <p:cNvPr id="5" name="TextBox 4"/>
          <p:cNvSpPr txBox="1"/>
          <p:nvPr/>
        </p:nvSpPr>
        <p:spPr>
          <a:xfrm>
            <a:off x="431540" y="1988840"/>
            <a:ext cx="8280920" cy="4462760"/>
          </a:xfrm>
          <a:prstGeom prst="rect">
            <a:avLst/>
          </a:prstGeom>
          <a:noFill/>
        </p:spPr>
        <p:txBody>
          <a:bodyPr wrap="square" rtlCol="0">
            <a:spAutoFit/>
          </a:bodyPr>
          <a:lstStyle/>
          <a:p>
            <a:r>
              <a:rPr lang="en-GB" sz="2000" dirty="0" smtClean="0"/>
              <a:t>Calculating Population attributable fractions for a selected list of exposure-disease pairings as the data will reasonably allow.</a:t>
            </a:r>
          </a:p>
          <a:p>
            <a:endParaRPr lang="en-GB" sz="2000" dirty="0"/>
          </a:p>
          <a:p>
            <a:r>
              <a:rPr lang="en-GB" sz="2000" dirty="0" smtClean="0"/>
              <a:t>Publish PAFs for key risk factors:</a:t>
            </a:r>
          </a:p>
          <a:p>
            <a:pPr marL="342900" indent="-342900">
              <a:buFont typeface="Arial" panose="020B0604020202020204" pitchFamily="34" charset="0"/>
              <a:buChar char="•"/>
            </a:pPr>
            <a:r>
              <a:rPr lang="en-GB" sz="2000" dirty="0"/>
              <a:t>Socio-economic inequality</a:t>
            </a:r>
          </a:p>
          <a:p>
            <a:pPr marL="342900" indent="-342900">
              <a:buFont typeface="Arial" panose="020B0604020202020204" pitchFamily="34" charset="0"/>
              <a:buChar char="•"/>
            </a:pPr>
            <a:r>
              <a:rPr lang="en-GB" sz="2000" dirty="0" smtClean="0"/>
              <a:t>Obesity*</a:t>
            </a:r>
          </a:p>
          <a:p>
            <a:pPr marL="342900" indent="-342900">
              <a:buFont typeface="Arial" panose="020B0604020202020204" pitchFamily="34" charset="0"/>
              <a:buChar char="•"/>
            </a:pPr>
            <a:r>
              <a:rPr lang="en-GB" sz="2000" dirty="0"/>
              <a:t>Alcohol </a:t>
            </a:r>
            <a:endParaRPr lang="en-GB" sz="2000" dirty="0" smtClean="0"/>
          </a:p>
          <a:p>
            <a:pPr marL="342900" indent="-342900">
              <a:buFont typeface="Arial" panose="020B0604020202020204" pitchFamily="34" charset="0"/>
              <a:buChar char="•"/>
            </a:pPr>
            <a:r>
              <a:rPr lang="en-GB" sz="2000" dirty="0" smtClean="0"/>
              <a:t>Smoking</a:t>
            </a:r>
          </a:p>
          <a:p>
            <a:pPr marL="342900" indent="-342900">
              <a:buFont typeface="Arial" panose="020B0604020202020204" pitchFamily="34" charset="0"/>
              <a:buChar char="•"/>
            </a:pPr>
            <a:endParaRPr lang="en-GB" sz="2000" dirty="0"/>
          </a:p>
          <a:p>
            <a:r>
              <a:rPr lang="en-GB" sz="2000" dirty="0" smtClean="0"/>
              <a:t>Calculate attributable DALYs for all diseases combined </a:t>
            </a:r>
          </a:p>
          <a:p>
            <a:endParaRPr lang="en-GB" sz="2000" dirty="0" smtClean="0"/>
          </a:p>
          <a:p>
            <a:endParaRPr lang="en-GB" sz="2000" dirty="0" smtClean="0"/>
          </a:p>
          <a:p>
            <a:r>
              <a:rPr lang="en-GB" sz="2000" dirty="0" smtClean="0"/>
              <a:t>Progression of causal mediation analysis element of study</a:t>
            </a:r>
          </a:p>
          <a:p>
            <a:endParaRPr lang="en-GB" dirty="0"/>
          </a:p>
        </p:txBody>
      </p:sp>
      <p:sp>
        <p:nvSpPr>
          <p:cNvPr id="4" name="Rectangle 3"/>
          <p:cNvSpPr/>
          <p:nvPr/>
        </p:nvSpPr>
        <p:spPr>
          <a:xfrm>
            <a:off x="406025" y="1527175"/>
            <a:ext cx="7772400" cy="400110"/>
          </a:xfrm>
          <a:prstGeom prst="rect">
            <a:avLst/>
          </a:prstGeom>
        </p:spPr>
        <p:txBody>
          <a:bodyPr wrap="square">
            <a:spAutoFit/>
          </a:bodyPr>
          <a:lstStyle/>
          <a:p>
            <a:r>
              <a:rPr lang="en-GB" sz="2000" dirty="0" smtClean="0"/>
              <a:t>Hospitalisations attributable to overweight and obesity.*</a:t>
            </a:r>
            <a:endParaRPr lang="en-GB" sz="2000" dirty="0"/>
          </a:p>
        </p:txBody>
      </p:sp>
    </p:spTree>
    <p:extLst>
      <p:ext uri="{BB962C8B-B14F-4D97-AF65-F5344CB8AC3E}">
        <p14:creationId xmlns:p14="http://schemas.microsoft.com/office/powerpoint/2010/main" val="1999314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0688"/>
            <a:ext cx="8712968" cy="1143000"/>
          </a:xfrm>
        </p:spPr>
        <p:txBody>
          <a:bodyPr/>
          <a:lstStyle/>
          <a:p>
            <a:r>
              <a:rPr lang="en-GB" sz="3200" b="1" dirty="0" smtClean="0"/>
              <a:t>Towards a robust, replicable methodology</a:t>
            </a:r>
            <a:endParaRPr lang="en-GB" sz="3200" b="1" dirty="0"/>
          </a:p>
        </p:txBody>
      </p:sp>
      <p:sp>
        <p:nvSpPr>
          <p:cNvPr id="3" name="Content Placeholder 2"/>
          <p:cNvSpPr>
            <a:spLocks noGrp="1"/>
          </p:cNvSpPr>
          <p:nvPr>
            <p:ph idx="1"/>
          </p:nvPr>
        </p:nvSpPr>
        <p:spPr>
          <a:xfrm>
            <a:off x="89756" y="1916832"/>
            <a:ext cx="8892480" cy="4680520"/>
          </a:xfrm>
        </p:spPr>
        <p:txBody>
          <a:bodyPr/>
          <a:lstStyle/>
          <a:p>
            <a:r>
              <a:rPr lang="en-GB" sz="2000" dirty="0" smtClean="0"/>
              <a:t>Validating the process for generating PAFs (single, joint, particularly when allowing flexibility to model different scenarios other than the TMRL.)</a:t>
            </a:r>
          </a:p>
          <a:p>
            <a:pPr marL="0" indent="0">
              <a:buNone/>
            </a:pPr>
            <a:endParaRPr lang="en-GB" sz="2000" dirty="0" smtClean="0"/>
          </a:p>
          <a:p>
            <a:r>
              <a:rPr lang="en-GB" sz="2000" dirty="0" smtClean="0"/>
              <a:t>Practical tools (STATA? Excel?). How can we make these tools accessible and user-friendly?</a:t>
            </a:r>
          </a:p>
          <a:p>
            <a:pPr marL="0" indent="0">
              <a:buNone/>
            </a:pPr>
            <a:endParaRPr lang="en-GB" sz="2000" dirty="0" smtClean="0"/>
          </a:p>
          <a:p>
            <a:r>
              <a:rPr lang="en-GB" sz="2000" dirty="0" smtClean="0"/>
              <a:t>Considering pathways in PAF analysis </a:t>
            </a:r>
          </a:p>
          <a:p>
            <a:pPr marL="0" indent="0">
              <a:buNone/>
            </a:pPr>
            <a:endParaRPr lang="en-GB" sz="2000" dirty="0" smtClean="0"/>
          </a:p>
          <a:p>
            <a:r>
              <a:rPr lang="en-GB" sz="2000" dirty="0" smtClean="0"/>
              <a:t>What experiences have you had in calculating PAFs in your own work?</a:t>
            </a:r>
          </a:p>
          <a:p>
            <a:pPr marL="0" indent="0">
              <a:buNone/>
            </a:pPr>
            <a:endParaRPr lang="en-GB" sz="2000" dirty="0" smtClean="0"/>
          </a:p>
          <a:p>
            <a:r>
              <a:rPr lang="en-GB" sz="2000" dirty="0" smtClean="0"/>
              <a:t>Collaboration on CRA methods</a:t>
            </a:r>
            <a:endParaRPr lang="en-GB" sz="2000" dirty="0"/>
          </a:p>
        </p:txBody>
      </p:sp>
    </p:spTree>
    <p:extLst>
      <p:ext uri="{BB962C8B-B14F-4D97-AF65-F5344CB8AC3E}">
        <p14:creationId xmlns:p14="http://schemas.microsoft.com/office/powerpoint/2010/main" val="20058373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996952"/>
            <a:ext cx="7772400" cy="2952328"/>
          </a:xfrm>
        </p:spPr>
        <p:txBody>
          <a:bodyPr/>
          <a:lstStyle/>
          <a:p>
            <a:pPr marL="0" indent="0">
              <a:buNone/>
            </a:pPr>
            <a:r>
              <a:rPr lang="en-GB" sz="1600" dirty="0" smtClean="0"/>
              <a:t>Contact:</a:t>
            </a:r>
          </a:p>
          <a:p>
            <a:pPr marL="0" indent="0">
              <a:buNone/>
            </a:pPr>
            <a:endParaRPr lang="en-GB" sz="1600" dirty="0"/>
          </a:p>
          <a:p>
            <a:pPr marL="0" indent="0">
              <a:buNone/>
            </a:pPr>
            <a:r>
              <a:rPr lang="en-GB" sz="1600" dirty="0" smtClean="0"/>
              <a:t>Elaine Tod</a:t>
            </a:r>
          </a:p>
          <a:p>
            <a:pPr marL="0" indent="0">
              <a:buNone/>
            </a:pPr>
            <a:r>
              <a:rPr lang="en-GB" sz="1600" dirty="0" smtClean="0"/>
              <a:t>Public Health Information Manager</a:t>
            </a:r>
          </a:p>
          <a:p>
            <a:pPr marL="0" indent="0">
              <a:buNone/>
            </a:pPr>
            <a:r>
              <a:rPr lang="en-GB" sz="1600" dirty="0" smtClean="0"/>
              <a:t>Public Health Observatory</a:t>
            </a:r>
          </a:p>
          <a:p>
            <a:pPr marL="0" indent="0">
              <a:buNone/>
            </a:pPr>
            <a:r>
              <a:rPr lang="en-GB" sz="1600" dirty="0" smtClean="0"/>
              <a:t>NHS Health Scotland</a:t>
            </a:r>
          </a:p>
          <a:p>
            <a:pPr marL="0" indent="0">
              <a:buNone/>
            </a:pPr>
            <a:endParaRPr lang="en-GB" sz="1600" dirty="0"/>
          </a:p>
          <a:p>
            <a:pPr marL="0" indent="0">
              <a:buNone/>
            </a:pPr>
            <a:r>
              <a:rPr lang="en-GB" sz="1600" dirty="0" smtClean="0"/>
              <a:t>Email: </a:t>
            </a:r>
            <a:r>
              <a:rPr lang="en-GB" sz="1600" dirty="0" smtClean="0">
                <a:hlinkClick r:id="rId3"/>
              </a:rPr>
              <a:t>elaine.tod@nhs.net</a:t>
            </a:r>
            <a:endParaRPr lang="en-GB" sz="1600" dirty="0" smtClean="0"/>
          </a:p>
          <a:p>
            <a:pPr marL="0" indent="0">
              <a:buNone/>
            </a:pPr>
            <a:r>
              <a:rPr lang="en-GB" sz="1600" dirty="0" smtClean="0"/>
              <a:t>Tel: 0141 414 2751</a:t>
            </a:r>
          </a:p>
        </p:txBody>
      </p:sp>
      <p:sp>
        <p:nvSpPr>
          <p:cNvPr id="4" name="Title 3"/>
          <p:cNvSpPr>
            <a:spLocks noGrp="1"/>
          </p:cNvSpPr>
          <p:nvPr>
            <p:ph type="title"/>
          </p:nvPr>
        </p:nvSpPr>
        <p:spPr>
          <a:xfrm>
            <a:off x="697850" y="1484784"/>
            <a:ext cx="7772400" cy="1143000"/>
          </a:xfrm>
        </p:spPr>
        <p:txBody>
          <a:bodyPr/>
          <a:lstStyle/>
          <a:p>
            <a:r>
              <a:rPr lang="en-GB" sz="2800" b="1" dirty="0" smtClean="0"/>
              <a:t>Thank you</a:t>
            </a:r>
            <a:endParaRPr lang="en-GB" sz="2800" b="1" dirty="0"/>
          </a:p>
        </p:txBody>
      </p:sp>
    </p:spTree>
    <p:extLst>
      <p:ext uri="{BB962C8B-B14F-4D97-AF65-F5344CB8AC3E}">
        <p14:creationId xmlns:p14="http://schemas.microsoft.com/office/powerpoint/2010/main" val="1046964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6712"/>
            <a:ext cx="7772400" cy="1143000"/>
          </a:xfrm>
        </p:spPr>
        <p:txBody>
          <a:bodyPr/>
          <a:lstStyle/>
          <a:p>
            <a:r>
              <a:rPr lang="en-US" sz="2800" b="1" dirty="0">
                <a:latin typeface="StoneSansSemibold" pitchFamily="34" charset="0"/>
              </a:rPr>
              <a:t>Background to </a:t>
            </a:r>
            <a:r>
              <a:rPr lang="en-US" sz="2800" b="1" dirty="0" smtClean="0">
                <a:latin typeface="StoneSansSemibold" pitchFamily="34" charset="0"/>
              </a:rPr>
              <a:t>Global Burden of Disease </a:t>
            </a:r>
            <a:r>
              <a:rPr lang="en-US" sz="2800" b="1" dirty="0">
                <a:latin typeface="StoneSansSemibold" pitchFamily="34" charset="0"/>
              </a:rPr>
              <a:t>risk factor work</a:t>
            </a:r>
            <a:r>
              <a:rPr lang="en-US" sz="2800" dirty="0">
                <a:latin typeface="StoneSansSemibold" pitchFamily="34" charset="0"/>
              </a:rPr>
              <a:t/>
            </a:r>
            <a:br>
              <a:rPr lang="en-US" sz="2800" dirty="0">
                <a:latin typeface="StoneSansSemibold" pitchFamily="34" charset="0"/>
              </a:rPr>
            </a:br>
            <a:endParaRPr lang="en-GB" sz="2800" dirty="0"/>
          </a:p>
        </p:txBody>
      </p:sp>
      <p:pic>
        <p:nvPicPr>
          <p:cNvPr id="4" name="Picture 3"/>
          <p:cNvPicPr>
            <a:picLocks noChangeAspect="1"/>
          </p:cNvPicPr>
          <p:nvPr/>
        </p:nvPicPr>
        <p:blipFill>
          <a:blip r:embed="rId3"/>
          <a:stretch>
            <a:fillRect/>
          </a:stretch>
        </p:blipFill>
        <p:spPr>
          <a:xfrm>
            <a:off x="5026738" y="2743804"/>
            <a:ext cx="3980083" cy="3853548"/>
          </a:xfrm>
          <a:prstGeom prst="rect">
            <a:avLst/>
          </a:prstGeom>
        </p:spPr>
      </p:pic>
      <p:sp>
        <p:nvSpPr>
          <p:cNvPr id="6" name="TextBox 5"/>
          <p:cNvSpPr txBox="1"/>
          <p:nvPr/>
        </p:nvSpPr>
        <p:spPr>
          <a:xfrm>
            <a:off x="0" y="2132856"/>
            <a:ext cx="8748464" cy="4401205"/>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t>World Bank commissioned first GBD study in 1992 reporting results for 10 risk factors globally and for 8 broad regions.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Several methodological advances since then for the</a:t>
            </a:r>
          </a:p>
          <a:p>
            <a:r>
              <a:rPr lang="en-GB" sz="2000" dirty="0" smtClean="0"/>
              <a:t>     risk factor work</a:t>
            </a:r>
          </a:p>
          <a:p>
            <a:endParaRPr lang="en-GB" sz="2000" dirty="0"/>
          </a:p>
          <a:p>
            <a:pPr marL="342900" indent="-342900">
              <a:buFont typeface="Arial" panose="020B0604020202020204" pitchFamily="34" charset="0"/>
              <a:buChar char="•"/>
            </a:pPr>
            <a:r>
              <a:rPr lang="en-GB" sz="2000" dirty="0" smtClean="0"/>
              <a:t>Main advances</a:t>
            </a:r>
          </a:p>
          <a:p>
            <a:pPr marL="800100" lvl="1" indent="-342900">
              <a:buFont typeface="Arial" panose="020B0604020202020204" pitchFamily="34" charset="0"/>
              <a:buChar char="•"/>
            </a:pPr>
            <a:r>
              <a:rPr lang="en-GB" sz="2000" dirty="0" smtClean="0"/>
              <a:t>Ability to analyse risk factors </a:t>
            </a:r>
          </a:p>
          <a:p>
            <a:pPr lvl="1"/>
            <a:r>
              <a:rPr lang="en-GB" sz="2000" dirty="0"/>
              <a:t> </a:t>
            </a:r>
            <a:r>
              <a:rPr lang="en-GB" sz="2000" dirty="0" smtClean="0"/>
              <a:t>    as continuous covariates rather</a:t>
            </a:r>
          </a:p>
          <a:p>
            <a:pPr lvl="1"/>
            <a:r>
              <a:rPr lang="en-GB" sz="2000" dirty="0"/>
              <a:t> </a:t>
            </a:r>
            <a:r>
              <a:rPr lang="en-GB" sz="2000" dirty="0" smtClean="0"/>
              <a:t>    than simply dichotomous</a:t>
            </a:r>
          </a:p>
          <a:p>
            <a:pPr marL="800100" lvl="1" indent="-342900">
              <a:buFont typeface="Arial" panose="020B0604020202020204" pitchFamily="34" charset="0"/>
              <a:buChar char="•"/>
            </a:pPr>
            <a:r>
              <a:rPr lang="en-GB" sz="2000" dirty="0" smtClean="0"/>
              <a:t>Calculation of PAFs at country level</a:t>
            </a:r>
          </a:p>
          <a:p>
            <a:pPr marL="800100" lvl="1" indent="-342900">
              <a:buFont typeface="Arial" panose="020B0604020202020204" pitchFamily="34" charset="0"/>
              <a:buChar char="•"/>
            </a:pPr>
            <a:r>
              <a:rPr lang="en-GB" sz="2000" dirty="0" smtClean="0"/>
              <a:t>Evolving ways of defining  </a:t>
            </a:r>
          </a:p>
          <a:p>
            <a:pPr lvl="1"/>
            <a:r>
              <a:rPr lang="en-GB" sz="2000" dirty="0"/>
              <a:t> </a:t>
            </a:r>
            <a:r>
              <a:rPr lang="en-GB" sz="2000" dirty="0" smtClean="0"/>
              <a:t>    minimum risk</a:t>
            </a:r>
          </a:p>
          <a:p>
            <a:r>
              <a:rPr lang="en-GB" sz="2000" dirty="0" smtClean="0"/>
              <a:t> </a:t>
            </a:r>
            <a:endParaRPr lang="en-GB" sz="2000" dirty="0"/>
          </a:p>
        </p:txBody>
      </p:sp>
    </p:spTree>
    <p:extLst>
      <p:ext uri="{BB962C8B-B14F-4D97-AF65-F5344CB8AC3E}">
        <p14:creationId xmlns:p14="http://schemas.microsoft.com/office/powerpoint/2010/main" val="693664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968" y="476672"/>
            <a:ext cx="7772400" cy="1143000"/>
          </a:xfrm>
        </p:spPr>
        <p:txBody>
          <a:bodyPr/>
          <a:lstStyle/>
          <a:p>
            <a:r>
              <a:rPr lang="en-GB" sz="2800" b="1" dirty="0" smtClean="0"/>
              <a:t>IHME methodology</a:t>
            </a:r>
            <a:endParaRPr lang="en-GB" sz="2800" b="1" dirty="0"/>
          </a:p>
        </p:txBody>
      </p:sp>
      <p:sp>
        <p:nvSpPr>
          <p:cNvPr id="3" name="Content Placeholder 2"/>
          <p:cNvSpPr>
            <a:spLocks noGrp="1"/>
          </p:cNvSpPr>
          <p:nvPr>
            <p:ph idx="1"/>
          </p:nvPr>
        </p:nvSpPr>
        <p:spPr>
          <a:xfrm>
            <a:off x="0" y="1412776"/>
            <a:ext cx="9144000" cy="4474840"/>
          </a:xfrm>
        </p:spPr>
        <p:txBody>
          <a:bodyPr/>
          <a:lstStyle/>
          <a:p>
            <a:pPr marL="0" indent="0">
              <a:buNone/>
            </a:pPr>
            <a:r>
              <a:rPr lang="en-GB" sz="1600" b="1" dirty="0" smtClean="0"/>
              <a:t>Key metric: Population Attributable Fraction</a:t>
            </a:r>
          </a:p>
          <a:p>
            <a:pPr marL="0" indent="0" algn="ctr">
              <a:buNone/>
            </a:pPr>
            <a:r>
              <a:rPr lang="en-GB" sz="1600" dirty="0"/>
              <a:t>“the proportional reduction in population disease or mortality that would occur if exposure to a risk factor were reduced to an alternative ideal exposure scenario </a:t>
            </a:r>
            <a:r>
              <a:rPr lang="en-GB" sz="1600" dirty="0" smtClean="0"/>
              <a:t>(</a:t>
            </a:r>
            <a:r>
              <a:rPr lang="en-GB" sz="1600" dirty="0"/>
              <a:t>e.g. no tobacco use)”</a:t>
            </a:r>
          </a:p>
          <a:p>
            <a:pPr marL="0" indent="0">
              <a:buNone/>
            </a:pPr>
            <a:r>
              <a:rPr lang="en-GB" sz="1600" dirty="0"/>
              <a:t>World Health Organization</a:t>
            </a:r>
          </a:p>
          <a:p>
            <a:pPr marL="0" indent="0">
              <a:buNone/>
            </a:pPr>
            <a:r>
              <a:rPr lang="en-GB" sz="1600" dirty="0">
                <a:hlinkClick r:id="rId3"/>
              </a:rPr>
              <a:t>www.who.int/healthinfo/global_burden_disease/metrics_paf/en/</a:t>
            </a:r>
            <a:endParaRPr lang="en-GB" sz="1600" dirty="0"/>
          </a:p>
          <a:p>
            <a:pPr marL="0" indent="0">
              <a:buNone/>
            </a:pPr>
            <a:endParaRPr lang="en-GB" sz="2000" dirty="0"/>
          </a:p>
          <a:p>
            <a:pPr marL="0" indent="0">
              <a:buNone/>
            </a:pPr>
            <a:r>
              <a:rPr lang="en-GB" sz="1800" dirty="0" smtClean="0"/>
              <a:t>Methods evolved with each iteration</a:t>
            </a:r>
          </a:p>
          <a:p>
            <a:pPr marL="0" indent="0">
              <a:buNone/>
            </a:pPr>
            <a:endParaRPr lang="en-GB" sz="1800" dirty="0" smtClean="0"/>
          </a:p>
          <a:p>
            <a:r>
              <a:rPr lang="en-GB" sz="1800" b="1" dirty="0" smtClean="0"/>
              <a:t>Data on exposure prevalence</a:t>
            </a:r>
          </a:p>
          <a:p>
            <a:pPr lvl="1"/>
            <a:r>
              <a:rPr lang="en-GB" sz="1800" dirty="0" smtClean="0"/>
              <a:t>Synthesised using a Bayesian meta-regression method, </a:t>
            </a:r>
            <a:r>
              <a:rPr lang="en-GB" sz="1800" dirty="0" err="1" smtClean="0"/>
              <a:t>DisMod</a:t>
            </a:r>
            <a:r>
              <a:rPr lang="en-GB" sz="1800" dirty="0" smtClean="0"/>
              <a:t>-MR or spatial-temporal Gaussian process regression</a:t>
            </a:r>
          </a:p>
          <a:p>
            <a:r>
              <a:rPr lang="en-GB" sz="1800" b="1" dirty="0" smtClean="0"/>
              <a:t>Relative risks</a:t>
            </a:r>
          </a:p>
          <a:p>
            <a:pPr lvl="1"/>
            <a:r>
              <a:rPr lang="en-GB" sz="1800" dirty="0" smtClean="0"/>
              <a:t>Based on meta-regressions of published cohort studies and intervention studies</a:t>
            </a:r>
          </a:p>
          <a:p>
            <a:r>
              <a:rPr lang="en-GB" sz="1800" b="1" dirty="0" smtClean="0"/>
              <a:t>Evidence of appropriate counterfactual risk level or distribution</a:t>
            </a:r>
          </a:p>
          <a:p>
            <a:pPr lvl="1"/>
            <a:r>
              <a:rPr lang="en-GB" sz="1800" dirty="0" smtClean="0"/>
              <a:t>Based on systematic reviews of the literature</a:t>
            </a:r>
          </a:p>
          <a:p>
            <a:r>
              <a:rPr lang="en-GB" sz="1800" b="1" dirty="0" smtClean="0"/>
              <a:t>Data became available at Scotland level for the first time in the 2015 GBD update</a:t>
            </a:r>
          </a:p>
        </p:txBody>
      </p:sp>
    </p:spTree>
    <p:extLst>
      <p:ext uri="{BB962C8B-B14F-4D97-AF65-F5344CB8AC3E}">
        <p14:creationId xmlns:p14="http://schemas.microsoft.com/office/powerpoint/2010/main" val="2926667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71600" y="2644170"/>
            <a:ext cx="7272808" cy="830997"/>
          </a:xfrm>
          <a:prstGeom prst="rect">
            <a:avLst/>
          </a:prstGeom>
        </p:spPr>
        <p:txBody>
          <a:bodyPr wrap="square">
            <a:spAutoFit/>
          </a:bodyPr>
          <a:lstStyle/>
          <a:p>
            <a:r>
              <a:rPr lang="en-GB" b="1" dirty="0"/>
              <a:t>The National Burden of Disease, </a:t>
            </a:r>
            <a:r>
              <a:rPr lang="en-GB" b="1" dirty="0" smtClean="0"/>
              <a:t>Injuries </a:t>
            </a:r>
            <a:r>
              <a:rPr lang="en-GB" b="1" dirty="0"/>
              <a:t>&amp; Risk Factors study in Scotland</a:t>
            </a:r>
            <a:endParaRPr lang="en-GB" dirty="0"/>
          </a:p>
        </p:txBody>
      </p:sp>
    </p:spTree>
    <p:extLst>
      <p:ext uri="{BB962C8B-B14F-4D97-AF65-F5344CB8AC3E}">
        <p14:creationId xmlns:p14="http://schemas.microsoft.com/office/powerpoint/2010/main" val="2696832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420888"/>
            <a:ext cx="7772400" cy="1450504"/>
          </a:xfrm>
        </p:spPr>
        <p:txBody>
          <a:bodyPr/>
          <a:lstStyle/>
          <a:p>
            <a:pPr marL="0" indent="0" algn="ctr">
              <a:buNone/>
            </a:pPr>
            <a:r>
              <a:rPr lang="en-GB" sz="2000" dirty="0" smtClean="0"/>
              <a:t>To explore the possibility of using Scottish survey data on exposure prevalence linked to routine administrative data on hospitalisations and mortality as a means of carrying out the comparative risk assessment element of the national burden of disease study</a:t>
            </a:r>
          </a:p>
          <a:p>
            <a:endParaRPr lang="en-GB" dirty="0" smtClean="0"/>
          </a:p>
        </p:txBody>
      </p:sp>
      <p:sp>
        <p:nvSpPr>
          <p:cNvPr id="4" name="Title 3"/>
          <p:cNvSpPr>
            <a:spLocks noGrp="1"/>
          </p:cNvSpPr>
          <p:nvPr>
            <p:ph type="title"/>
          </p:nvPr>
        </p:nvSpPr>
        <p:spPr>
          <a:xfrm>
            <a:off x="700700" y="836712"/>
            <a:ext cx="7772400" cy="1143000"/>
          </a:xfrm>
        </p:spPr>
        <p:txBody>
          <a:bodyPr/>
          <a:lstStyle/>
          <a:p>
            <a:r>
              <a:rPr lang="en-GB" sz="2800" b="1" dirty="0" smtClean="0"/>
              <a:t>Overarching aim</a:t>
            </a:r>
            <a:endParaRPr lang="en-GB" sz="2800" b="1" dirty="0"/>
          </a:p>
        </p:txBody>
      </p:sp>
    </p:spTree>
    <p:extLst>
      <p:ext uri="{BB962C8B-B14F-4D97-AF65-F5344CB8AC3E}">
        <p14:creationId xmlns:p14="http://schemas.microsoft.com/office/powerpoint/2010/main" val="350081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412776"/>
            <a:ext cx="7772400" cy="1143000"/>
          </a:xfrm>
        </p:spPr>
        <p:txBody>
          <a:bodyPr/>
          <a:lstStyle/>
          <a:p>
            <a:r>
              <a:rPr lang="en-GB" sz="2800" b="1" dirty="0" smtClean="0"/>
              <a:t>Stroke pilot study aim</a:t>
            </a:r>
            <a:r>
              <a:rPr lang="en-GB" sz="3600" dirty="0" smtClean="0"/>
              <a:t/>
            </a:r>
            <a:br>
              <a:rPr lang="en-GB" sz="3600" dirty="0" smtClean="0"/>
            </a:br>
            <a:r>
              <a:rPr lang="en-GB" sz="2000" dirty="0" smtClean="0"/>
              <a:t/>
            </a:r>
            <a:br>
              <a:rPr lang="en-GB" sz="2000" dirty="0" smtClean="0"/>
            </a:br>
            <a:r>
              <a:rPr lang="en-GB" sz="2000" dirty="0" smtClean="0"/>
              <a:t/>
            </a:r>
            <a:br>
              <a:rPr lang="en-GB" sz="2000" dirty="0" smtClean="0"/>
            </a:br>
            <a:r>
              <a:rPr lang="en-GB" sz="2000" dirty="0"/>
              <a:t/>
            </a:r>
            <a:br>
              <a:rPr lang="en-GB" sz="2000" dirty="0"/>
            </a:br>
            <a:r>
              <a:rPr lang="en-GB" sz="2000" dirty="0" smtClean="0"/>
              <a:t>To what extent can the burden of stroke in Scotland be explained by modifiable risk factors?</a:t>
            </a:r>
            <a:endParaRPr lang="en-GB" sz="2000" dirty="0"/>
          </a:p>
        </p:txBody>
      </p:sp>
    </p:spTree>
    <p:extLst>
      <p:ext uri="{BB962C8B-B14F-4D97-AF65-F5344CB8AC3E}">
        <p14:creationId xmlns:p14="http://schemas.microsoft.com/office/powerpoint/2010/main" val="1786131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146" y="2348880"/>
            <a:ext cx="7772400" cy="1143000"/>
          </a:xfrm>
        </p:spPr>
        <p:txBody>
          <a:bodyPr/>
          <a:lstStyle/>
          <a:p>
            <a:r>
              <a:rPr lang="en-GB" dirty="0" smtClean="0"/>
              <a:t>Stroke pilot study </a:t>
            </a:r>
            <a:br>
              <a:rPr lang="en-GB" dirty="0" smtClean="0"/>
            </a:br>
            <a:r>
              <a:rPr lang="en-GB" dirty="0" smtClean="0"/>
              <a:t>methodology</a:t>
            </a:r>
            <a:endParaRPr lang="en-GB" dirty="0"/>
          </a:p>
        </p:txBody>
      </p:sp>
    </p:spTree>
    <p:extLst>
      <p:ext uri="{BB962C8B-B14F-4D97-AF65-F5344CB8AC3E}">
        <p14:creationId xmlns:p14="http://schemas.microsoft.com/office/powerpoint/2010/main" val="916840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oke risk factors - steering group 22 Oct 2014">
  <a:themeElements>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S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S 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S 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S 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S 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S 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S 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A529ACA6512F49A6399026771BE5D3" ma:contentTypeVersion="1" ma:contentTypeDescription="Create a new document." ma:contentTypeScope="" ma:versionID="c9acc9190c94cf686a684062b0fdc646">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40786F-D2D8-4599-9689-D5FB2EC79A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060962-3BAF-4936-B738-0731E14640BE}">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0B29D46A-C0B4-4B1E-A3EE-F267498B0F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stroke risk factors - steering group 22 Oct 2014</Template>
  <TotalTime>2928</TotalTime>
  <Words>1791</Words>
  <Application>Microsoft Office PowerPoint</Application>
  <PresentationFormat>On-screen Show (4:3)</PresentationFormat>
  <Paragraphs>286</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StoneSansSemibold</vt:lpstr>
      <vt:lpstr>stroke risk factors - steering group 22 Oct 2014</vt:lpstr>
      <vt:lpstr>  To what extent can the burden of disease in Scotland be explained by modifiable risk factors?   A comparative risk assessment approach  using health record linkage</vt:lpstr>
      <vt:lpstr>Objectives</vt:lpstr>
      <vt:lpstr>The Comparative risk assessment (CRA)</vt:lpstr>
      <vt:lpstr>Background to Global Burden of Disease risk factor work </vt:lpstr>
      <vt:lpstr>IHME methodology</vt:lpstr>
      <vt:lpstr>PowerPoint Presentation</vt:lpstr>
      <vt:lpstr>Overarching aim</vt:lpstr>
      <vt:lpstr>Stroke pilot study aim    To what extent can the burden of stroke in Scotland be explained by modifiable risk factors?</vt:lpstr>
      <vt:lpstr>Stroke pilot study  methodology</vt:lpstr>
      <vt:lpstr>Study design &amp; population</vt:lpstr>
      <vt:lpstr>Total population years at risk contributed by each SHeS survey wave between 1995 and 2012</vt:lpstr>
      <vt:lpstr>Exposure data</vt:lpstr>
      <vt:lpstr>Identifying risk factors for stroke</vt:lpstr>
      <vt:lpstr>Selecting risk factors for this study</vt:lpstr>
      <vt:lpstr>Stroke outcome data</vt:lpstr>
      <vt:lpstr>Stroke outcome data</vt:lpstr>
      <vt:lpstr>ICD coding was aligned with the national definition used in Scotland to report stroke mortality (includes ICD10 ‘I64’ and ICD9 ‘436) </vt:lpstr>
      <vt:lpstr>Method: Missing data</vt:lpstr>
      <vt:lpstr>Population Attributable Fraction</vt:lpstr>
      <vt:lpstr>Population Attributable Fraction</vt:lpstr>
      <vt:lpstr>(1) Estimating prevalence of each risk factor across the pooled SHeS cohort</vt:lpstr>
      <vt:lpstr>(1) Estimating prevalence of each risk factor across the pooled SHeS cohort</vt:lpstr>
      <vt:lpstr>(2) Estimating relative risk</vt:lpstr>
      <vt:lpstr>Directed Acyclic Graphs</vt:lpstr>
      <vt:lpstr>PowerPoint Presentation</vt:lpstr>
      <vt:lpstr>Theoretical Minimum Risk Level</vt:lpstr>
      <vt:lpstr>Population Attributable Fractions and Disability Adjusted Life Years</vt:lpstr>
      <vt:lpstr>Stroke study results</vt:lpstr>
      <vt:lpstr>How did our stroke results  compare with GBD 2013?</vt:lpstr>
      <vt:lpstr>PowerPoint Presentation</vt:lpstr>
      <vt:lpstr>Strengths</vt:lpstr>
      <vt:lpstr>Weaknesses</vt:lpstr>
      <vt:lpstr>Scope of remaining work</vt:lpstr>
      <vt:lpstr>Towards a robust, replicable methodology</vt:lpstr>
      <vt:lpstr>Thank you</vt:lpstr>
    </vt:vector>
  </TitlesOfParts>
  <Company>NHS Health Scotland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causes the burden of disease due to stroke?  Calculation of population attributable fractions for a range of risk factors</dc:title>
  <dc:creator>Elaine Tod</dc:creator>
  <cp:lastModifiedBy>Diane Stockton</cp:lastModifiedBy>
  <cp:revision>193</cp:revision>
  <cp:lastPrinted>2016-09-12T08:45:59Z</cp:lastPrinted>
  <dcterms:created xsi:type="dcterms:W3CDTF">2014-10-17T08:32:32Z</dcterms:created>
  <dcterms:modified xsi:type="dcterms:W3CDTF">2016-09-20T09:32:23Z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0x01010006A529ACA6512F49A6399026771BE5D3</vt:lpwstr>
  </property>
</Properties>
</file>