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5" r:id="rId2"/>
    <p:sldId id="320" r:id="rId3"/>
    <p:sldId id="328" r:id="rId4"/>
    <p:sldId id="327" r:id="rId5"/>
    <p:sldId id="329" r:id="rId6"/>
    <p:sldId id="330" r:id="rId7"/>
    <p:sldId id="331" r:id="rId8"/>
    <p:sldId id="332" r:id="rId9"/>
    <p:sldId id="333" r:id="rId10"/>
    <p:sldId id="334" r:id="rId11"/>
    <p:sldId id="335" r:id="rId12"/>
    <p:sldId id="336" r:id="rId13"/>
    <p:sldId id="337" r:id="rId14"/>
    <p:sldId id="338" r:id="rId15"/>
    <p:sldId id="339" r:id="rId16"/>
    <p:sldId id="340" r:id="rId17"/>
    <p:sldId id="341" r:id="rId18"/>
    <p:sldId id="343" r:id="rId19"/>
    <p:sldId id="317" r:id="rId20"/>
    <p:sldId id="34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12" autoAdjust="0"/>
  </p:normalViewPr>
  <p:slideViewPr>
    <p:cSldViewPr>
      <p:cViewPr varScale="1">
        <p:scale>
          <a:sx n="75" d="100"/>
          <a:sy n="75" d="100"/>
        </p:scale>
        <p:origin x="-1740" y="-14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plotArea>
      <c:layout>
        <c:manualLayout>
          <c:layoutTarget val="inner"/>
          <c:xMode val="edge"/>
          <c:yMode val="edge"/>
          <c:x val="0.19606994798002303"/>
          <c:y val="3.2910742343821221E-2"/>
          <c:w val="0.74880721220840285"/>
          <c:h val="0.78931418696629729"/>
        </c:manualLayout>
      </c:layout>
      <c:scatterChart>
        <c:scatterStyle val="lineMarker"/>
        <c:ser>
          <c:idx val="1"/>
          <c:order val="0"/>
          <c:tx>
            <c:strRef>
              <c:f>Sheet1!$A$2</c:f>
              <c:strCache>
                <c:ptCount val="1"/>
                <c:pt idx="0">
                  <c:v>USA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Sheet1!$B$2</c:f>
              <c:numCache>
                <c:formatCode>General</c:formatCode>
                <c:ptCount val="1"/>
                <c:pt idx="0">
                  <c:v>5.0000000000000044E-2</c:v>
                </c:pt>
              </c:numCache>
            </c:numRef>
          </c:xVal>
          <c:yVal>
            <c:numRef>
              <c:f>Sheet1!$C$2</c:f>
              <c:numCache>
                <c:formatCode>0.0000</c:formatCode>
                <c:ptCount val="1"/>
                <c:pt idx="0">
                  <c:v>1.5792892469389783E-2</c:v>
                </c:pt>
              </c:numCache>
            </c:numRef>
          </c:y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UK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GB" smtClean="0"/>
                      <a:t>Italy</a:t>
                    </a:r>
                    <a:endParaRPr lang="en-GB" dirty="0"/>
                  </a:p>
                </c:rich>
              </c:tx>
              <c:showSerNam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Sheet1!$B$3</c:f>
              <c:numCache>
                <c:formatCode>General</c:formatCode>
                <c:ptCount val="1"/>
                <c:pt idx="0">
                  <c:v>6.0000000000000046E-2</c:v>
                </c:pt>
              </c:numCache>
            </c:numRef>
          </c:xVal>
          <c:yVal>
            <c:numRef>
              <c:f>Sheet1!$C$3</c:f>
              <c:numCache>
                <c:formatCode>0.0000</c:formatCode>
                <c:ptCount val="1"/>
                <c:pt idx="0">
                  <c:v>2.6840428183523547E-2</c:v>
                </c:pt>
              </c:numCache>
            </c:numRef>
          </c:y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Germany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>
                <c:manualLayout>
                  <c:x val="-0.12742725559383616"/>
                  <c:y val="-6.3482281730601497E-2"/>
                </c:manualLayout>
              </c:layout>
              <c:showSerNam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Sheet1!$B$4</c:f>
              <c:numCache>
                <c:formatCode>General</c:formatCode>
                <c:ptCount val="1"/>
                <c:pt idx="0">
                  <c:v>3.0000000000000027E-2</c:v>
                </c:pt>
              </c:numCache>
            </c:numRef>
          </c:xVal>
          <c:yVal>
            <c:numRef>
              <c:f>Sheet1!$C$4</c:f>
              <c:numCache>
                <c:formatCode>0.0000</c:formatCode>
                <c:ptCount val="1"/>
                <c:pt idx="0">
                  <c:v>1.4037850795993881E-2</c:v>
                </c:pt>
              </c:numCache>
            </c:numRef>
          </c:yVal>
        </c:ser>
        <c:ser>
          <c:idx val="4"/>
          <c:order val="3"/>
          <c:tx>
            <c:strRef>
              <c:f>Sheet1!$A$5</c:f>
              <c:strCache>
                <c:ptCount val="1"/>
                <c:pt idx="0">
                  <c:v>Italy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GB" smtClean="0"/>
                      <a:t>UK</a:t>
                    </a:r>
                    <a:endParaRPr lang="en-GB" dirty="0"/>
                  </a:p>
                </c:rich>
              </c:tx>
              <c:showSerNam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Sheet1!$B$5</c:f>
              <c:numCache>
                <c:formatCode>General</c:formatCode>
                <c:ptCount val="1"/>
                <c:pt idx="0">
                  <c:v>4.0000000000000042E-2</c:v>
                </c:pt>
              </c:numCache>
            </c:numRef>
          </c:xVal>
          <c:yVal>
            <c:numRef>
              <c:f>Sheet1!$C$5</c:f>
              <c:numCache>
                <c:formatCode>0.0000</c:formatCode>
                <c:ptCount val="1"/>
                <c:pt idx="0">
                  <c:v>1.3568569507990517E-2</c:v>
                </c:pt>
              </c:numCache>
            </c:numRef>
          </c:yVal>
        </c:ser>
        <c:ser>
          <c:idx val="5"/>
          <c:order val="4"/>
          <c:tx>
            <c:strRef>
              <c:f>Sheet1!$A$6</c:f>
              <c:strCache>
                <c:ptCount val="1"/>
                <c:pt idx="0">
                  <c:v>Canada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Sheet1!$B$6</c:f>
              <c:numCache>
                <c:formatCode>General</c:formatCode>
                <c:ptCount val="1"/>
                <c:pt idx="0">
                  <c:v>7.0000000000000034E-2</c:v>
                </c:pt>
              </c:numCache>
            </c:numRef>
          </c:xVal>
          <c:yVal>
            <c:numRef>
              <c:f>Sheet1!$C$6</c:f>
              <c:numCache>
                <c:formatCode>0.0000</c:formatCode>
                <c:ptCount val="1"/>
                <c:pt idx="0">
                  <c:v>1.7261343632756575E-2</c:v>
                </c:pt>
              </c:numCache>
            </c:numRef>
          </c:yVal>
        </c:ser>
        <c:ser>
          <c:idx val="6"/>
          <c:order val="5"/>
          <c:tx>
            <c:strRef>
              <c:f>Sheet1!$A$7</c:f>
              <c:strCache>
                <c:ptCount val="1"/>
                <c:pt idx="0">
                  <c:v>Mexico</c:v>
                </c:pt>
              </c:strCache>
            </c:strRef>
          </c:tx>
          <c:spPr>
            <a:ln w="28575">
              <a:noFill/>
            </a:ln>
          </c:spPr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Sheet1!$B$7</c:f>
              <c:numCache>
                <c:formatCode>General</c:formatCode>
                <c:ptCount val="1"/>
                <c:pt idx="0">
                  <c:v>8.0000000000000085E-2</c:v>
                </c:pt>
              </c:numCache>
            </c:numRef>
          </c:xVal>
          <c:yVal>
            <c:numRef>
              <c:f>Sheet1!$C$7</c:f>
              <c:numCache>
                <c:formatCode>0.0000</c:formatCode>
                <c:ptCount val="1"/>
                <c:pt idx="0">
                  <c:v>2.4365197079337139E-2</c:v>
                </c:pt>
              </c:numCache>
            </c:numRef>
          </c:yVal>
        </c:ser>
        <c:ser>
          <c:idx val="7"/>
          <c:order val="6"/>
          <c:tx>
            <c:strRef>
              <c:f>Sheet1!$A$8</c:f>
              <c:strCache>
                <c:ptCount val="1"/>
                <c:pt idx="0">
                  <c:v>Switzerland</c:v>
                </c:pt>
              </c:strCache>
            </c:strRef>
          </c:tx>
          <c:spPr>
            <a:ln w="28575">
              <a:noFill/>
            </a:ln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SerName val="1"/>
          </c:dLbls>
          <c:xVal>
            <c:numRef>
              <c:f>Sheet1!$B$8</c:f>
              <c:numCache>
                <c:formatCode>General</c:formatCode>
                <c:ptCount val="1"/>
                <c:pt idx="0">
                  <c:v>2.0000000000000021E-2</c:v>
                </c:pt>
              </c:numCache>
            </c:numRef>
          </c:xVal>
          <c:yVal>
            <c:numRef>
              <c:f>Sheet1!$C$8</c:f>
              <c:numCache>
                <c:formatCode>0.0000</c:formatCode>
                <c:ptCount val="1"/>
                <c:pt idx="0">
                  <c:v>4.9352543550697453E-3</c:v>
                </c:pt>
              </c:numCache>
            </c:numRef>
          </c:yVal>
        </c:ser>
        <c:ser>
          <c:idx val="0"/>
          <c:order val="7"/>
          <c:spPr>
            <a:ln w="28575">
              <a:noFill/>
            </a:ln>
          </c:spPr>
          <c:dPt>
            <c:idx val="7"/>
            <c:marker>
              <c:symbol val="none"/>
            </c:marker>
          </c:dPt>
          <c:dLbls>
            <c:delete val="1"/>
          </c:dLbls>
          <c:trendline>
            <c:trendlineType val="linear"/>
          </c:trendline>
          <c:xVal>
            <c:numRef>
              <c:f>Sheet1!$B$2:$B$9</c:f>
              <c:numCache>
                <c:formatCode>General</c:formatCode>
                <c:ptCount val="8"/>
                <c:pt idx="0">
                  <c:v>5.0000000000000044E-2</c:v>
                </c:pt>
                <c:pt idx="1">
                  <c:v>6.0000000000000046E-2</c:v>
                </c:pt>
                <c:pt idx="2">
                  <c:v>3.0000000000000027E-2</c:v>
                </c:pt>
                <c:pt idx="3">
                  <c:v>4.0000000000000042E-2</c:v>
                </c:pt>
                <c:pt idx="4">
                  <c:v>7.0000000000000034E-2</c:v>
                </c:pt>
                <c:pt idx="5">
                  <c:v>8.0000000000000085E-2</c:v>
                </c:pt>
                <c:pt idx="6">
                  <c:v>2.0000000000000021E-2</c:v>
                </c:pt>
                <c:pt idx="7">
                  <c:v>0</c:v>
                </c:pt>
              </c:numCache>
            </c:numRef>
          </c:xVal>
          <c:yVal>
            <c:numRef>
              <c:f>Sheet1!$C$2:$C$9</c:f>
              <c:numCache>
                <c:formatCode>0.0000</c:formatCode>
                <c:ptCount val="8"/>
                <c:pt idx="0">
                  <c:v>1.5792892469389783E-2</c:v>
                </c:pt>
                <c:pt idx="1">
                  <c:v>2.6840428183523547E-2</c:v>
                </c:pt>
                <c:pt idx="2">
                  <c:v>1.4037850795993881E-2</c:v>
                </c:pt>
                <c:pt idx="3">
                  <c:v>1.3568569507990517E-2</c:v>
                </c:pt>
                <c:pt idx="4">
                  <c:v>1.7261343632756575E-2</c:v>
                </c:pt>
                <c:pt idx="5">
                  <c:v>2.4365197079337139E-2</c:v>
                </c:pt>
                <c:pt idx="6">
                  <c:v>4.9352543550697453E-3</c:v>
                </c:pt>
                <c:pt idx="7">
                  <c:v>1.0000000000000011E-2</c:v>
                </c:pt>
              </c:numCache>
            </c:numRef>
          </c:yVal>
        </c:ser>
        <c:dLbls>
          <c:showVal val="1"/>
        </c:dLbls>
        <c:axId val="58229504"/>
        <c:axId val="58231424"/>
      </c:scatterChart>
      <c:valAx>
        <c:axId val="5822950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GB" sz="1400" dirty="0"/>
                  <a:t>% </a:t>
                </a:r>
                <a:r>
                  <a:rPr lang="en-GB" sz="1400" dirty="0" smtClean="0"/>
                  <a:t>IDD group 1,</a:t>
                </a:r>
                <a:r>
                  <a:rPr lang="en-GB" sz="1400" baseline="0" dirty="0" smtClean="0"/>
                  <a:t> year YYYY, age group and sex</a:t>
                </a:r>
                <a:endParaRPr lang="en-GB" sz="1400" dirty="0"/>
              </a:p>
            </c:rich>
          </c:tx>
          <c:layout/>
        </c:title>
        <c:numFmt formatCode="0.0%" sourceLinked="0"/>
        <c:tickLblPos val="nextTo"/>
        <c:crossAx val="58231424"/>
        <c:crosses val="autoZero"/>
        <c:crossBetween val="midCat"/>
      </c:valAx>
      <c:valAx>
        <c:axId val="58231424"/>
        <c:scaling>
          <c:orientation val="minMax"/>
          <c:min val="0"/>
        </c:scaling>
        <c:axPos val="l"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en-GB" sz="1200" dirty="0"/>
                  <a:t>% </a:t>
                </a:r>
                <a:r>
                  <a:rPr lang="en-GB" sz="1200" baseline="0" dirty="0" smtClean="0"/>
                  <a:t>CSD target group A,  year YYYY, age group and sex</a:t>
                </a:r>
                <a:endParaRPr lang="en-GB" sz="1200" dirty="0"/>
              </a:p>
            </c:rich>
          </c:tx>
          <c:layout>
            <c:manualLayout>
              <c:xMode val="edge"/>
              <c:yMode val="edge"/>
              <c:x val="4.6906972023727511E-3"/>
              <c:y val="8.3742183408192727E-2"/>
            </c:manualLayout>
          </c:layout>
        </c:title>
        <c:numFmt formatCode="0.0%" sourceLinked="0"/>
        <c:tickLblPos val="nextTo"/>
        <c:crossAx val="58229504"/>
        <c:crosses val="autoZero"/>
        <c:crossBetween val="midCat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0.33898</cdr:x>
      <cdr:y>0.66071</cdr:y>
    </cdr:from>
    <cdr:to>
      <cdr:x>0.59322</cdr:x>
      <cdr:y>0.73214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40160" y="2664296"/>
          <a:ext cx="108012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400" dirty="0" smtClean="0"/>
            <a:t>Switzerland</a:t>
          </a:r>
          <a:endParaRPr lang="en-GB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92D23-FCBC-4C74-BC43-C8B46DA7D127}" type="datetimeFigureOut">
              <a:rPr lang="en-GB" smtClean="0"/>
              <a:pPr/>
              <a:t>14/09/2016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52F47E-4155-4C92-99F4-E1A238F327C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This method has been proposed because the use of the wrong ICD in a death register as used by clinicians  is not necessarily related to the relative prevalence of its plausible underlying cause.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2F47E-4155-4C92-99F4-E1A238F327CB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41D4-BB63-490F-A7C5-B9C7F550CF6E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F94D6-E017-43BC-9E5C-7F104609566A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E1814-BA03-4A9E-89EC-BA1F5E909588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C6E6-5EF2-4250-8E71-0666B933EDEC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728BF-8298-4D5A-A86C-EE767DFF3677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0C9DA-3AC4-4418-90CF-A3F83CBA95AC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F861-A6B3-4FFC-820B-F689CABAC544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CC623-EA30-4950-B82F-B7BBBF3D5292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DF6E4-F010-4F9B-9AAF-AEC3791FDD88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E6FA-D510-4681-9B43-C25206A204D9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3C254-02D0-4250-8E27-C278118AFF68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977AA-254E-43D6-8210-B483ACB82016}" type="datetime1">
              <a:rPr lang="en-GB" smtClean="0"/>
              <a:pPr/>
              <a:t>14/09/2016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A16C-934B-4FCF-9162-C8B196A56F4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cotpho.org.u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scotpho.org.u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ottish Public Health Observatory 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56132" b="-9111"/>
          <a:stretch>
            <a:fillRect/>
          </a:stretch>
        </p:blipFill>
        <p:spPr bwMode="auto">
          <a:xfrm>
            <a:off x="6732240" y="260648"/>
            <a:ext cx="216024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049180"/>
            <a:ext cx="9144000" cy="18088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121188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Oscar Mesalles-Naranjo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Senior Information Analyst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o.mesalles-naranjo@nhs.net</a:t>
            </a:r>
          </a:p>
          <a:p>
            <a:endParaRPr lang="en-GB" b="1" dirty="0" smtClean="0">
              <a:solidFill>
                <a:schemeClr val="bg1"/>
              </a:solidFill>
            </a:endParaRPr>
          </a:p>
          <a:p>
            <a:r>
              <a:rPr lang="en-GB" b="1" dirty="0" smtClean="0">
                <a:solidFill>
                  <a:schemeClr val="bg1"/>
                </a:solidFill>
              </a:rPr>
              <a:t>Burden of Disease Methodological Workshop, 15-16th September 2016</a:t>
            </a:r>
          </a:p>
          <a:p>
            <a:r>
              <a:rPr lang="en-GB" b="1" dirty="0" smtClean="0">
                <a:solidFill>
                  <a:schemeClr val="bg1"/>
                </a:solidFill>
              </a:rPr>
              <a:t>Royal Society of Edinburgh, Scotland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9512" y="1708353"/>
            <a:ext cx="871296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National Burden of Disease, Injuries </a:t>
            </a:r>
          </a:p>
          <a:p>
            <a:r>
              <a:rPr lang="en-GB" sz="4000" b="1" dirty="0" smtClean="0">
                <a:solidFill>
                  <a:schemeClr val="tx2"/>
                </a:solidFill>
              </a:rPr>
              <a:t>and Risk Factors Study in Scotland</a:t>
            </a:r>
          </a:p>
          <a:p>
            <a:endParaRPr lang="en-GB" sz="3200" b="1" dirty="0">
              <a:solidFill>
                <a:schemeClr val="tx2"/>
              </a:solidFill>
            </a:endParaRPr>
          </a:p>
          <a:p>
            <a:r>
              <a:rPr lang="en-GB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Key parameters</a:t>
            </a:r>
          </a:p>
          <a:p>
            <a:endParaRPr lang="en-GB" sz="32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(DW): methods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3068960"/>
            <a:ext cx="8640960" cy="3505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Define a list of health state (HS) description: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could be disease specific or generic applying to multiple diseases;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consider or ignore how long the health state lasts.</a:t>
            </a:r>
          </a:p>
          <a:p>
            <a:pPr marL="541338" indent="-541338"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Who is going to compare each HS: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patients ;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general population surveys ;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medical experts;</a:t>
            </a:r>
          </a:p>
          <a:p>
            <a:pPr marL="998538" lvl="1" indent="-541338"/>
            <a:r>
              <a:rPr lang="en-GB" sz="2400" dirty="0" smtClean="0">
                <a:solidFill>
                  <a:schemeClr val="tx2"/>
                </a:solidFill>
              </a:rPr>
              <a:t>and how they are going to compare it: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pair-wise comparison, </a:t>
            </a:r>
          </a:p>
          <a:p>
            <a:pPr marL="998538" lvl="1" indent="-541338">
              <a:buFont typeface="Arial" pitchFamily="34" charset="0"/>
              <a:buChar char="•"/>
            </a:pPr>
            <a:r>
              <a:rPr lang="en-GB" sz="2100" dirty="0" smtClean="0">
                <a:solidFill>
                  <a:schemeClr val="tx2"/>
                </a:solidFill>
              </a:rPr>
              <a:t> person trade-off;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816049" y="800708"/>
            <a:ext cx="7572375" cy="2241540"/>
            <a:chOff x="1471613" y="980728"/>
            <a:chExt cx="7572375" cy="2241540"/>
          </a:xfrm>
        </p:grpSpPr>
        <p:sp>
          <p:nvSpPr>
            <p:cNvPr id="9" name="TextBox 8"/>
            <p:cNvSpPr txBox="1"/>
            <p:nvPr/>
          </p:nvSpPr>
          <p:spPr>
            <a:xfrm>
              <a:off x="2483768" y="2852936"/>
              <a:ext cx="656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r"/>
              <a:r>
                <a:rPr lang="en-GB" dirty="0" smtClean="0"/>
                <a:t>Adapted from </a:t>
              </a:r>
              <a:r>
                <a:rPr lang="en-GB" i="1" dirty="0" err="1" smtClean="0"/>
                <a:t>Haagsma</a:t>
              </a:r>
              <a:r>
                <a:rPr lang="en-GB" i="1" dirty="0" smtClean="0"/>
                <a:t> et al. Population Health Metrics 2014, 12:20</a:t>
              </a:r>
              <a:endParaRPr lang="en-GB" i="1" dirty="0"/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1613" y="980728"/>
              <a:ext cx="7572375" cy="18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10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(DW): options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944724"/>
            <a:ext cx="864096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What’s the best option regarding DW for a national burden of disease study?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Build its own</a:t>
            </a: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Use an existing one and modify it accordingly</a:t>
            </a: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Use one off the shelf, let’s say GBD study.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043608" y="2204864"/>
          <a:ext cx="7560840" cy="8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288000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Time consuming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Gain national credibility and improve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consistency with national perceptions of HS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No international benchmark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8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43608" y="3717032"/>
          <a:ext cx="7560000" cy="57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420"/>
                <a:gridCol w="3779580"/>
              </a:tblGrid>
              <a:tr h="28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Still time consuming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Improve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consistency with national perceptions of HS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Policy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makers may introduce bias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43608" y="5013176"/>
          <a:ext cx="7560000" cy="1123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0000"/>
                <a:gridCol w="3780000"/>
              </a:tblGrid>
              <a:tr h="3008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Reliance on an external organisation</a:t>
                      </a:r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International benchmark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815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HS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are irrelevant or the disability weight associated doesn’t reflect the reality of the country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 smtClean="0">
                          <a:solidFill>
                            <a:schemeClr val="tx1"/>
                          </a:solidFill>
                        </a:rPr>
                        <a:t>More</a:t>
                      </a:r>
                      <a:r>
                        <a:rPr lang="en-GB" b="0" baseline="0" dirty="0" smtClean="0">
                          <a:solidFill>
                            <a:schemeClr val="tx1"/>
                          </a:solidFill>
                        </a:rPr>
                        <a:t> resources for estimating other key inputs</a:t>
                      </a:r>
                      <a:endParaRPr lang="en-GB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11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(DW): criticisms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03040" y="836712"/>
            <a:ext cx="8640960" cy="58686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2"/>
                </a:solidFill>
              </a:rPr>
              <a:t>GBD 2010</a:t>
            </a:r>
            <a:r>
              <a:rPr lang="en-GB" sz="2400" dirty="0" smtClean="0">
                <a:solidFill>
                  <a:schemeClr val="tx2"/>
                </a:solidFill>
              </a:rPr>
              <a:t> disability weights were subject to criticism:</a:t>
            </a:r>
          </a:p>
          <a:p>
            <a:pPr marL="528638" indent="4763"/>
            <a:r>
              <a:rPr lang="en-GB" sz="2400" dirty="0" smtClean="0">
                <a:solidFill>
                  <a:schemeClr val="tx2"/>
                </a:solidFill>
              </a:rPr>
              <a:t>Some DW don’t make sense when making </a:t>
            </a:r>
            <a:r>
              <a:rPr lang="en-GB" sz="2400" dirty="0" err="1" smtClean="0">
                <a:solidFill>
                  <a:schemeClr val="tx2"/>
                </a:solidFill>
              </a:rPr>
              <a:t>pairwise</a:t>
            </a:r>
            <a:r>
              <a:rPr lang="en-GB" sz="2400" dirty="0" smtClean="0">
                <a:solidFill>
                  <a:schemeClr val="tx2"/>
                </a:solidFill>
              </a:rPr>
              <a:t> comparison or when looking at them individually. For instance in GBD 2010 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cannabis dependence=0.33 VS profound intellectual disability=0.16 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deafness=0.03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spinal cord lesion below neck: treated = 0.05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 Explanations: 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incompetence of survey respondents;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incompleteness or inaccuracy of HS description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addition of social implications for some HS but not others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400" b="1" dirty="0" smtClean="0">
                <a:solidFill>
                  <a:schemeClr val="tx2"/>
                </a:solidFill>
              </a:rPr>
              <a:t>GBD 2013 </a:t>
            </a:r>
            <a:r>
              <a:rPr lang="en-GB" sz="2400" dirty="0" smtClean="0">
                <a:solidFill>
                  <a:schemeClr val="tx2"/>
                </a:solidFill>
              </a:rPr>
              <a:t>appeases some of the criticism: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cannabis dependence=0.27 (0.178, 0.364) VS PFI=0.2 (0.133, 0.283) 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deafness=0.22 (0.134, 0.288)</a:t>
            </a:r>
          </a:p>
          <a:p>
            <a:pPr marL="1455738" lvl="2" indent="-541338"/>
            <a:r>
              <a:rPr lang="en-GB" dirty="0" smtClean="0">
                <a:solidFill>
                  <a:schemeClr val="tx2"/>
                </a:solidFill>
              </a:rPr>
              <a:t>spinal cord lesion below neck: treated = 0.30 (0.198 , 0.414) </a:t>
            </a: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The DW confidence interval allows defining a </a:t>
            </a:r>
            <a:r>
              <a:rPr lang="en-GB" sz="2400" b="1" dirty="0" smtClean="0">
                <a:solidFill>
                  <a:schemeClr val="tx2"/>
                </a:solidFill>
              </a:rPr>
              <a:t>confidence interval in YLD </a:t>
            </a:r>
            <a:r>
              <a:rPr lang="en-GB" sz="2400" dirty="0" smtClean="0">
                <a:solidFill>
                  <a:schemeClr val="tx2"/>
                </a:solidFill>
              </a:rPr>
              <a:t>and do a </a:t>
            </a:r>
            <a:r>
              <a:rPr lang="en-GB" sz="2400" b="1" dirty="0" smtClean="0">
                <a:solidFill>
                  <a:schemeClr val="tx2"/>
                </a:solidFill>
              </a:rPr>
              <a:t>sensitivity analysis </a:t>
            </a:r>
            <a:r>
              <a:rPr lang="en-GB" sz="2400" dirty="0" smtClean="0">
                <a:solidFill>
                  <a:schemeClr val="tx2"/>
                </a:solidFill>
              </a:rPr>
              <a:t>on the ranking of the diseases, if you wish.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12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 in </a:t>
            </a:r>
            <a:r>
              <a:rPr lang="en-GB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SBoD</a:t>
            </a:r>
            <a:endParaRPr lang="en-GB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764704"/>
            <a:ext cx="8640960" cy="2052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We use GBD 2013 disability weights in the Scottish Burden of Disease.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Some manual work required to match the description of the disease </a:t>
            </a:r>
            <a:r>
              <a:rPr lang="en-GB" sz="2400" dirty="0" err="1" smtClean="0">
                <a:solidFill>
                  <a:schemeClr val="tx2"/>
                </a:solidFill>
              </a:rPr>
              <a:t>sequelae</a:t>
            </a:r>
            <a:r>
              <a:rPr lang="en-GB" sz="2400" dirty="0" smtClean="0">
                <a:solidFill>
                  <a:schemeClr val="tx2"/>
                </a:solidFill>
              </a:rPr>
              <a:t> and the health states to obtain the disease </a:t>
            </a:r>
            <a:r>
              <a:rPr lang="en-GB" sz="2400" dirty="0" err="1" smtClean="0">
                <a:solidFill>
                  <a:schemeClr val="tx2"/>
                </a:solidFill>
              </a:rPr>
              <a:t>sequelae</a:t>
            </a:r>
            <a:r>
              <a:rPr lang="en-GB" sz="2400" dirty="0" smtClean="0">
                <a:solidFill>
                  <a:schemeClr val="tx2"/>
                </a:solidFill>
              </a:rPr>
              <a:t> disability weight.</a:t>
            </a: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endParaRPr lang="en-GB" sz="20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We combine health state using a multiplicative model:</a:t>
            </a:r>
          </a:p>
          <a:p>
            <a:pPr marL="342900" indent="-342900" algn="ctr"/>
            <a:r>
              <a:rPr lang="en-GB" sz="2400" dirty="0" smtClean="0">
                <a:solidFill>
                  <a:schemeClr val="tx2"/>
                </a:solidFill>
              </a:rPr>
              <a:t>DW = 1 – (1 – DW</a:t>
            </a:r>
            <a:r>
              <a:rPr lang="en-GB" sz="2400" baseline="-25000" dirty="0" smtClean="0">
                <a:solidFill>
                  <a:schemeClr val="tx2"/>
                </a:solidFill>
              </a:rPr>
              <a:t>hs1</a:t>
            </a:r>
            <a:r>
              <a:rPr lang="en-GB" sz="2400" dirty="0" smtClean="0">
                <a:solidFill>
                  <a:schemeClr val="tx2"/>
                </a:solidFill>
              </a:rPr>
              <a:t>)*(1 – DW</a:t>
            </a:r>
            <a:r>
              <a:rPr lang="en-GB" sz="2400" baseline="-25000" dirty="0" smtClean="0">
                <a:solidFill>
                  <a:schemeClr val="tx2"/>
                </a:solidFill>
              </a:rPr>
              <a:t>hs2</a:t>
            </a:r>
            <a:r>
              <a:rPr lang="en-GB" sz="2400" dirty="0" smtClean="0">
                <a:solidFill>
                  <a:schemeClr val="tx2"/>
                </a:solidFill>
              </a:rPr>
              <a:t>)*...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13</a:t>
            </a:fld>
            <a:r>
              <a:rPr lang="en-GB" dirty="0" smtClean="0"/>
              <a:t>/19</a:t>
            </a:r>
            <a:endParaRPr lang="en-GB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888940"/>
            <a:ext cx="73056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15"/>
          <p:cNvSpPr txBox="1"/>
          <p:nvPr/>
        </p:nvSpPr>
        <p:spPr>
          <a:xfrm>
            <a:off x="6012160" y="479715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From GBD 2013 study</a:t>
            </a:r>
            <a:endParaRPr lang="en-GB" i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 in </a:t>
            </a:r>
            <a:r>
              <a:rPr lang="en-GB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SBoD</a:t>
            </a:r>
            <a:endParaRPr lang="en-GB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1214754"/>
            <a:ext cx="8640960" cy="44284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HS in most cases describe increasing severity level of disease: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Which suggest we could use primary care or secondary care data to extract prevalence of each severity level. 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However, we don’t take this approach but rely in worldwide severity distributions. 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14</a:t>
            </a:fld>
            <a:r>
              <a:rPr lang="en-GB" dirty="0" smtClean="0"/>
              <a:t>/19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935088" y="1802474"/>
          <a:ext cx="8208912" cy="1734538"/>
        </p:xfrm>
        <a:graphic>
          <a:graphicData uri="http://schemas.openxmlformats.org/drawingml/2006/table">
            <a:tbl>
              <a:tblPr/>
              <a:tblGrid>
                <a:gridCol w="1152128"/>
                <a:gridCol w="7056784"/>
              </a:tblGrid>
              <a:tr h="554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Dementia, mild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 some trouble remembering recent events, and finds it hard to concentrate and make decisions and plans.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1984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Dementia, moderate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 memory problems and confusion, feels disoriented, at times hears voices that are not real, and needs help with some daily activities.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4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Dementia, severe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has complete memory loss; no longer recognizes close family members; and requires help with all daily activities. </a:t>
                      </a:r>
                    </a:p>
                  </a:txBody>
                  <a:tcPr marL="8709" marR="8709" marT="870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Severity distributions (DW)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2444516"/>
            <a:ext cx="8640960" cy="1968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Definition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Worldwide SD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Adapting SD to </a:t>
            </a:r>
            <a:r>
              <a:rPr lang="en-GB" sz="3200" dirty="0" err="1" smtClean="0">
                <a:solidFill>
                  <a:schemeClr val="tx2"/>
                </a:solidFill>
              </a:rPr>
              <a:t>SBoD</a:t>
            </a:r>
            <a:endParaRPr lang="en-GB" sz="3200" dirty="0" smtClean="0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15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Severity distributions (SD): definition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764704"/>
            <a:ext cx="8640960" cy="37444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300" dirty="0" smtClean="0">
                <a:solidFill>
                  <a:schemeClr val="tx2"/>
                </a:solidFill>
              </a:rPr>
              <a:t>The term ‘severity distribution’ is used to describe the distribution of prevalent cases of a condition across all its constituent HS, whether </a:t>
            </a:r>
            <a:r>
              <a:rPr lang="en-GB" sz="2300" dirty="0" err="1" smtClean="0">
                <a:solidFill>
                  <a:schemeClr val="tx2"/>
                </a:solidFill>
              </a:rPr>
              <a:t>sequelae</a:t>
            </a:r>
            <a:r>
              <a:rPr lang="en-GB" sz="2300" dirty="0" smtClean="0">
                <a:solidFill>
                  <a:schemeClr val="tx2"/>
                </a:solidFill>
              </a:rPr>
              <a:t> or severity levels. 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300" dirty="0" smtClean="0">
                <a:solidFill>
                  <a:schemeClr val="tx2"/>
                </a:solidFill>
              </a:rPr>
              <a:t>These SD come from GBD published data:</a:t>
            </a:r>
          </a:p>
          <a:p>
            <a:pPr marL="901700" lvl="3" indent="-279400">
              <a:buFont typeface="Calibri" pitchFamily="34" charset="0"/>
              <a:buChar char="-"/>
            </a:pPr>
            <a:r>
              <a:rPr lang="en-GB" sz="2300" dirty="0" smtClean="0">
                <a:solidFill>
                  <a:schemeClr val="tx2"/>
                </a:solidFill>
              </a:rPr>
              <a:t>Disease specific papers (MSK disorders, mental disorders...), or;</a:t>
            </a:r>
          </a:p>
          <a:p>
            <a:pPr marL="901700" lvl="3" indent="-279400">
              <a:spcAft>
                <a:spcPts val="600"/>
              </a:spcAft>
              <a:buFont typeface="Calibri" pitchFamily="34" charset="0"/>
              <a:buChar char="-"/>
            </a:pPr>
            <a:r>
              <a:rPr lang="en-GB" sz="2300" dirty="0" smtClean="0">
                <a:solidFill>
                  <a:schemeClr val="tx2"/>
                </a:solidFill>
              </a:rPr>
              <a:t>Estimating the distributions of health state severity for the GBD study, </a:t>
            </a:r>
            <a:r>
              <a:rPr lang="en-GB" sz="2300" dirty="0" err="1" smtClean="0">
                <a:solidFill>
                  <a:schemeClr val="tx2"/>
                </a:solidFill>
              </a:rPr>
              <a:t>Bursein</a:t>
            </a:r>
            <a:r>
              <a:rPr lang="en-GB" sz="2300" dirty="0" smtClean="0">
                <a:solidFill>
                  <a:schemeClr val="tx2"/>
                </a:solidFill>
              </a:rPr>
              <a:t> et al. Population health Metrics (2015)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300" dirty="0" smtClean="0">
                <a:solidFill>
                  <a:schemeClr val="tx2"/>
                </a:solidFill>
              </a:rPr>
              <a:t>We fill the gaps with worldwide prevalence data published at </a:t>
            </a:r>
            <a:r>
              <a:rPr lang="en-GB" sz="2300" dirty="0" err="1" smtClean="0">
                <a:solidFill>
                  <a:schemeClr val="tx2"/>
                </a:solidFill>
              </a:rPr>
              <a:t>sequelae</a:t>
            </a:r>
            <a:r>
              <a:rPr lang="en-GB" sz="2300" dirty="0" smtClean="0">
                <a:solidFill>
                  <a:schemeClr val="tx2"/>
                </a:solidFill>
              </a:rPr>
              <a:t> level: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16</a:t>
            </a:fld>
            <a:r>
              <a:rPr lang="en-GB" dirty="0" smtClean="0"/>
              <a:t>/19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07604" y="4221088"/>
          <a:ext cx="7596844" cy="2157618"/>
        </p:xfrm>
        <a:graphic>
          <a:graphicData uri="http://schemas.openxmlformats.org/drawingml/2006/table">
            <a:tbl>
              <a:tblPr/>
              <a:tblGrid>
                <a:gridCol w="4749193"/>
                <a:gridCol w="1393810"/>
                <a:gridCol w="1453841"/>
              </a:tblGrid>
              <a:tr h="54679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Disease severity level/</a:t>
                      </a:r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sequelae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World wide</a:t>
                      </a:r>
                      <a:r>
                        <a:rPr lang="en-GB" sz="16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prevalence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Severity distribution (%)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9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Maternal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hemorrhage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(&lt; 1L blood lost)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7339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Maternal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hemorrhage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(&gt; 1L blood lost)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39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Mild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anemia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due to maternal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hemorrhage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1,097.70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719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Moderate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anemia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due to maternal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hemorrhage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723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339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Severe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anemia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due to maternal </a:t>
                      </a:r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hemorrhage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39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</a:t>
                      </a:r>
                      <a:endParaRPr lang="en-GB" sz="1600" b="1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2,027.40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Severity distributions (SD): worldwide SD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836712"/>
            <a:ext cx="8640960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Worldwide severity distribution is hardly applicable to any country. We use it as starting point to engage with medical community. 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SD is a challenging aspect of the Scottish Burden of Disease, as health data doesn’t contain that level of detail, with some exceptions:  chronic kidney disease, depression, asthma, mild COPD</a:t>
            </a:r>
            <a:r>
              <a:rPr lang="en-GB" sz="2400" dirty="0" smtClean="0">
                <a:solidFill>
                  <a:schemeClr val="tx2"/>
                </a:solidFill>
              </a:rPr>
              <a:t>... In </a:t>
            </a:r>
            <a:r>
              <a:rPr lang="en-GB" sz="2400" dirty="0" smtClean="0">
                <a:solidFill>
                  <a:schemeClr val="tx2"/>
                </a:solidFill>
              </a:rPr>
              <a:t>the future, w</a:t>
            </a:r>
            <a:r>
              <a:rPr lang="en-GB" sz="2400" dirty="0" smtClean="0">
                <a:solidFill>
                  <a:schemeClr val="tx2"/>
                </a:solidFill>
              </a:rPr>
              <a:t>e plan to develop SD estimates for some diseases based on health data.</a:t>
            </a: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Nevertheless, for any chronic disease we could estimate the % of </a:t>
            </a:r>
            <a:r>
              <a:rPr lang="en-GB" sz="2400" dirty="0" smtClean="0">
                <a:solidFill>
                  <a:schemeClr val="tx2"/>
                </a:solidFill>
                <a:hlinkClick r:id="rId3" action="ppaction://hlinksldjump"/>
              </a:rPr>
              <a:t>asymptomatic cases </a:t>
            </a:r>
            <a:r>
              <a:rPr lang="en-GB" sz="2400" dirty="0" smtClean="0">
                <a:solidFill>
                  <a:schemeClr val="tx2"/>
                </a:solidFill>
              </a:rPr>
              <a:t>by:</a:t>
            </a: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But we still need much more information than only the asymptomatic cases</a:t>
            </a:r>
            <a:r>
              <a:rPr lang="en-GB" sz="2400" dirty="0" smtClean="0">
                <a:solidFill>
                  <a:schemeClr val="tx2"/>
                </a:solidFill>
              </a:rPr>
              <a:t>.</a:t>
            </a:r>
            <a:endParaRPr lang="en-GB" sz="23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endParaRPr lang="en-GB" sz="2300" dirty="0" smtClean="0">
              <a:solidFill>
                <a:schemeClr val="tx2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17</a:t>
            </a:fld>
            <a:r>
              <a:rPr lang="en-GB" dirty="0" smtClean="0"/>
              <a:t>/19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367644" y="4581128"/>
          <a:ext cx="6518934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188"/>
                <a:gridCol w="1154430"/>
                <a:gridCol w="2628292"/>
                <a:gridCol w="216024"/>
              </a:tblGrid>
              <a:tr h="240784">
                <a:tc rowSpan="2">
                  <a:txBody>
                    <a:bodyPr/>
                    <a:lstStyle/>
                    <a:p>
                      <a:r>
                        <a:rPr lang="en-GB" sz="1600" b="0" i="1" dirty="0" smtClean="0">
                          <a:solidFill>
                            <a:schemeClr val="tx1"/>
                          </a:solidFill>
                        </a:rPr>
                        <a:t>% of</a:t>
                      </a:r>
                      <a:r>
                        <a:rPr lang="en-GB" sz="1600" b="0" i="1" baseline="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r>
                        <a:rPr lang="en-GB" sz="1600" b="0" i="1" dirty="0" smtClean="0">
                          <a:solidFill>
                            <a:schemeClr val="tx1"/>
                          </a:solidFill>
                        </a:rPr>
                        <a:t>symptomatic patients</a:t>
                      </a:r>
                      <a:endParaRPr lang="en-GB" sz="16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600" b="0" i="1" dirty="0" smtClean="0">
                          <a:solidFill>
                            <a:schemeClr val="tx1"/>
                          </a:solidFill>
                        </a:rPr>
                        <a:t>=100 * </a:t>
                      </a:r>
                      <a:r>
                        <a:rPr lang="en-GB" sz="1800" b="0" i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GB" sz="1600" b="0" i="1" dirty="0" smtClean="0">
                          <a:solidFill>
                            <a:schemeClr val="tx1"/>
                          </a:solidFill>
                        </a:rPr>
                        <a:t>1 –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active patients in the period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8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6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277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6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patients · year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GB" sz="20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Severity distributions (SD) in </a:t>
            </a:r>
            <a:r>
              <a:rPr lang="en-GB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SBoD</a:t>
            </a:r>
            <a:endParaRPr lang="en-GB" sz="32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87524" y="800708"/>
            <a:ext cx="8856476" cy="54366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The severity level/</a:t>
            </a:r>
            <a:r>
              <a:rPr lang="en-GB" sz="2400" dirty="0" err="1" smtClean="0">
                <a:solidFill>
                  <a:schemeClr val="tx2"/>
                </a:solidFill>
              </a:rPr>
              <a:t>sequelae</a:t>
            </a:r>
            <a:r>
              <a:rPr lang="en-GB" sz="2400" dirty="0" smtClean="0">
                <a:solidFill>
                  <a:schemeClr val="tx2"/>
                </a:solidFill>
              </a:rPr>
              <a:t> in GBD study conceals much more detail than just mild, moderate and severe cases of the disease. There are 25 </a:t>
            </a:r>
            <a:r>
              <a:rPr lang="en-GB" sz="2400" dirty="0" err="1" smtClean="0">
                <a:solidFill>
                  <a:schemeClr val="tx2"/>
                </a:solidFill>
              </a:rPr>
              <a:t>sequelae</a:t>
            </a:r>
            <a:r>
              <a:rPr lang="en-GB" sz="2400" dirty="0" smtClean="0">
                <a:solidFill>
                  <a:schemeClr val="tx2"/>
                </a:solidFill>
              </a:rPr>
              <a:t> for pneumococcal meningitis (PM), for instance: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1100" dirty="0" smtClean="0">
              <a:solidFill>
                <a:schemeClr val="tx2"/>
              </a:solidFill>
            </a:endParaRP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While worldwide SD may not be applicable to Scotland, we lack the evidence to replace them for others. 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We modify the worldwide SD, </a:t>
            </a:r>
            <a:r>
              <a:rPr lang="en-GB" sz="2400" b="1" dirty="0" smtClean="0">
                <a:solidFill>
                  <a:schemeClr val="tx2"/>
                </a:solidFill>
              </a:rPr>
              <a:t>redistributing </a:t>
            </a:r>
            <a:r>
              <a:rPr lang="en-GB" sz="2400" dirty="0" smtClean="0">
                <a:solidFill>
                  <a:schemeClr val="tx2"/>
                </a:solidFill>
              </a:rPr>
              <a:t>the</a:t>
            </a:r>
            <a:r>
              <a:rPr lang="en-GB" sz="2400" b="1" dirty="0" smtClean="0">
                <a:solidFill>
                  <a:schemeClr val="tx2"/>
                </a:solidFill>
              </a:rPr>
              <a:t> asymptomatic </a:t>
            </a:r>
            <a:r>
              <a:rPr lang="en-GB" sz="2400" dirty="0" smtClean="0">
                <a:solidFill>
                  <a:schemeClr val="tx2"/>
                </a:solidFill>
              </a:rPr>
              <a:t>severity level when the disease is mainly causing </a:t>
            </a:r>
            <a:r>
              <a:rPr lang="en-GB" sz="2400" b="1" dirty="0" smtClean="0">
                <a:solidFill>
                  <a:schemeClr val="tx2"/>
                </a:solidFill>
              </a:rPr>
              <a:t>short term outcomes</a:t>
            </a:r>
            <a:r>
              <a:rPr lang="en-GB" sz="2400" dirty="0" smtClean="0">
                <a:solidFill>
                  <a:schemeClr val="tx2"/>
                </a:solidFill>
              </a:rPr>
              <a:t>, because patients using the health system are not asymptomatic.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2300" dirty="0" smtClean="0">
              <a:solidFill>
                <a:schemeClr val="tx2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18</a:t>
            </a:fld>
            <a:r>
              <a:rPr lang="en-GB" dirty="0" smtClean="0"/>
              <a:t>/19</a:t>
            </a:r>
            <a:endParaRPr lang="en-GB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727684" y="2312876"/>
          <a:ext cx="5511884" cy="1419225"/>
        </p:xfrm>
        <a:graphic>
          <a:graphicData uri="http://schemas.openxmlformats.org/drawingml/2006/table">
            <a:tbl>
              <a:tblPr/>
              <a:tblGrid>
                <a:gridCol w="4902645"/>
                <a:gridCol w="60923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Borderline intellectual disability due to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Severe motor plus cognitive impairments due to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Epilepsy due to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Blindness due to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Mild hearing loss with ringing due to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ottish Public Health Observatory log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r="56132" b="-9111"/>
          <a:stretch>
            <a:fillRect/>
          </a:stretch>
        </p:blipFill>
        <p:spPr bwMode="auto">
          <a:xfrm>
            <a:off x="6732240" y="260648"/>
            <a:ext cx="2160240" cy="10081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5049180"/>
            <a:ext cx="9144000" cy="18088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622427"/>
            <a:ext cx="871296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2"/>
                </a:solidFill>
              </a:rPr>
              <a:t>Questions and Discussion</a:t>
            </a:r>
          </a:p>
          <a:p>
            <a:endParaRPr lang="en-GB" sz="2000" b="1" dirty="0">
              <a:solidFill>
                <a:schemeClr val="tx2"/>
              </a:solidFill>
            </a:endParaRP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Disease list definitions;</a:t>
            </a:r>
          </a:p>
          <a:p>
            <a:pPr marL="533400" indent="-533400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International Classification of Diseases  (ICD) mappings to disease list and ill-defined deaths (IDD) groups;</a:t>
            </a: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IDD and its distribution;</a:t>
            </a: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Health states and the associated disability weights;</a:t>
            </a: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Mappings of health states to disease list;</a:t>
            </a: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Severity distribution of disease prevalence;</a:t>
            </a:r>
          </a:p>
          <a:p>
            <a:pPr indent="538163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Disease models.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5565430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bg1"/>
                </a:solidFill>
              </a:rPr>
              <a:t>Key parameters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Background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863715"/>
            <a:ext cx="8640960" cy="51305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Scottish Burden of Disease (</a:t>
            </a:r>
            <a:r>
              <a:rPr lang="en-GB" sz="2400" dirty="0" err="1" smtClean="0">
                <a:solidFill>
                  <a:schemeClr val="tx2"/>
                </a:solidFill>
              </a:rPr>
              <a:t>SBoD</a:t>
            </a:r>
            <a:r>
              <a:rPr lang="en-GB" sz="2400" dirty="0" smtClean="0">
                <a:solidFill>
                  <a:schemeClr val="tx2"/>
                </a:solidFill>
              </a:rPr>
              <a:t>) study uses the GBD 2013 study methods applied to Scottish electronic health records.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We do minimal changes to the main parameters of the methodology and only when there’s evidence that this is necessary.</a:t>
            </a: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The main parameters of the methodology are: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Disease list definitions;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International Classification of Diseases  (ICD) mappings to disease list and ill-defined deaths (IDD) groups;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IDD and its distribution;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Health states and associated disability weights;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Mappings of health states to disease list;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lang="en-GB" sz="2400" dirty="0" smtClean="0">
                <a:solidFill>
                  <a:schemeClr val="tx2"/>
                </a:solidFill>
              </a:rPr>
              <a:t>Severity distribution of disease prevalence;</a:t>
            </a:r>
          </a:p>
          <a:p>
            <a:pPr marL="998538" lvl="1" indent="-541338">
              <a:buFont typeface="Calibri" pitchFamily="34" charset="0"/>
              <a:buChar char="-"/>
            </a:pPr>
            <a:r>
              <a:rPr kumimoji="0" lang="en-GB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Disease models.</a:t>
            </a:r>
            <a:endParaRPr kumimoji="0" lang="en-GB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2</a:t>
            </a:fld>
            <a:r>
              <a:rPr lang="en-GB" dirty="0" smtClean="0"/>
              <a:t>/19</a:t>
            </a:r>
            <a:endParaRPr lang="en-GB" dirty="0"/>
          </a:p>
        </p:txBody>
      </p:sp>
      <p:grpSp>
        <p:nvGrpSpPr>
          <p:cNvPr id="12" name="Group 11"/>
          <p:cNvGrpSpPr/>
          <p:nvPr/>
        </p:nvGrpSpPr>
        <p:grpSpPr>
          <a:xfrm>
            <a:off x="1295636" y="4185084"/>
            <a:ext cx="5868652" cy="1296144"/>
            <a:chOff x="1295636" y="3933056"/>
            <a:chExt cx="5868652" cy="1296144"/>
          </a:xfrm>
        </p:grpSpPr>
        <p:sp>
          <p:nvSpPr>
            <p:cNvPr id="9" name="Rounded Rectangle 8"/>
            <p:cNvSpPr/>
            <p:nvPr/>
          </p:nvSpPr>
          <p:spPr>
            <a:xfrm>
              <a:off x="1295636" y="3933056"/>
              <a:ext cx="5868652" cy="648072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1295636" y="4905164"/>
              <a:ext cx="5868652" cy="324036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AAD03-B1E3-4271-AC05-72E1A0F1BB50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03548" y="1536174"/>
            <a:ext cx="81369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/>
              <a:t>“The asymptomatic category represents not only the percentage of individuals with disease and no symptoms but, [...], can also capture the fluctuation in and out of symptoms over time in the population with the condition. [...] </a:t>
            </a:r>
          </a:p>
          <a:p>
            <a:r>
              <a:rPr lang="en-GB" sz="2400" dirty="0" smtClean="0"/>
              <a:t>In other words, some proportion of individuals with diagnosed anxiety in the past year would not be symptomatic at the time of the survey”.</a:t>
            </a:r>
          </a:p>
          <a:p>
            <a:pPr algn="r"/>
            <a:r>
              <a:rPr lang="en-GB" sz="2400" i="1" dirty="0" smtClean="0"/>
              <a:t>Burstein et al. Population Health Metrics 2015</a:t>
            </a:r>
            <a:endParaRPr lang="en-GB" sz="2400" i="1" dirty="0"/>
          </a:p>
        </p:txBody>
      </p:sp>
      <p:sp>
        <p:nvSpPr>
          <p:cNvPr id="6" name="Left Arrow 5">
            <a:hlinkClick r:id="" action="ppaction://hlinkshowjump?jump=lastslideviewed"/>
          </p:cNvPr>
          <p:cNvSpPr/>
          <p:nvPr/>
        </p:nvSpPr>
        <p:spPr>
          <a:xfrm>
            <a:off x="7596336" y="5877272"/>
            <a:ext cx="576064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Ill-defined deaths (IDD)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2299375"/>
            <a:ext cx="8640960" cy="2259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Definition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Redistribution process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Methods to calculate the redistribution parameters</a:t>
            </a:r>
            <a:endParaRPr kumimoji="0" lang="en-GB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3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Ill-defined deaths (IDD): definition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1538790"/>
            <a:ext cx="8640960" cy="37804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IDD are defined in opposition to cause specific deaths (CSD).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CSD are deaths recorded with a disease or injury which initiated the train of morbid events leading to death. 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IDD are usually coded using ICD codes that signify signs, symptoms and conditions, or intermediate or immediate cause of death.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Although we have a clear definition of what an IDD is, a national burden of disease project may change which ICD codes belong to that category.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4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Ill-defined deaths (IDD): redistribution process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764704"/>
            <a:ext cx="8640960" cy="43564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To accurate account for the burden of mortality IDD are redistributed to CSD.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This redistribution is done by classifying IDD into groups, and defining the CSD target groups where the IDD group contributes to.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72008" y="4833156"/>
            <a:ext cx="8784468" cy="1359322"/>
            <a:chOff x="-108012" y="2521471"/>
            <a:chExt cx="8784468" cy="1359322"/>
          </a:xfrm>
        </p:grpSpPr>
        <p:sp>
          <p:nvSpPr>
            <p:cNvPr id="9" name="Flowchart: Decision 8"/>
            <p:cNvSpPr/>
            <p:nvPr/>
          </p:nvSpPr>
          <p:spPr>
            <a:xfrm>
              <a:off x="2228467" y="2636912"/>
              <a:ext cx="1335421" cy="864096"/>
            </a:xfrm>
            <a:prstGeom prst="flowChartDecision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IDD or CSD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9" idx="3"/>
              <a:endCxn id="15" idx="1"/>
            </p:cNvCxnSpPr>
            <p:nvPr/>
          </p:nvCxnSpPr>
          <p:spPr>
            <a:xfrm>
              <a:off x="3563888" y="3068960"/>
              <a:ext cx="216025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3"/>
            <p:cNvCxnSpPr>
              <a:stCxn id="9" idx="2"/>
              <a:endCxn id="16" idx="1"/>
            </p:cNvCxnSpPr>
            <p:nvPr/>
          </p:nvCxnSpPr>
          <p:spPr>
            <a:xfrm rot="16200000" flipH="1">
              <a:off x="3189093" y="3208093"/>
              <a:ext cx="225897" cy="81172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19" idx="5"/>
              <a:endCxn id="9" idx="1"/>
            </p:cNvCxnSpPr>
            <p:nvPr/>
          </p:nvCxnSpPr>
          <p:spPr>
            <a:xfrm flipV="1">
              <a:off x="1965361" y="3068960"/>
              <a:ext cx="263106" cy="527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3779913" y="2915072"/>
              <a:ext cx="936104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IDD group</a:t>
              </a:r>
              <a:endParaRPr lang="en-GB" sz="1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707904" y="3573016"/>
              <a:ext cx="1872208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CSD  </a:t>
              </a:r>
              <a:r>
                <a:rPr lang="en-GB" sz="1400" dirty="0" err="1" smtClean="0"/>
                <a:t>target</a:t>
              </a:r>
              <a:r>
                <a:rPr lang="en-GB" sz="1400" baseline="-25000" dirty="0" err="1" smtClean="0"/>
                <a:t>A</a:t>
              </a:r>
              <a:r>
                <a:rPr lang="en-GB" sz="1000" dirty="0" smtClean="0"/>
                <a:t> </a:t>
              </a:r>
              <a:r>
                <a:rPr lang="en-GB" sz="1400" dirty="0" smtClean="0"/>
                <a:t>count + 1</a:t>
              </a:r>
              <a:endParaRPr lang="en-GB" sz="1400" dirty="0"/>
            </a:p>
          </p:txBody>
        </p:sp>
        <p:sp>
          <p:nvSpPr>
            <p:cNvPr id="17" name="Flowchart: Process 16"/>
            <p:cNvSpPr/>
            <p:nvPr/>
          </p:nvSpPr>
          <p:spPr>
            <a:xfrm>
              <a:off x="5076056" y="2636912"/>
              <a:ext cx="1224136" cy="864096"/>
            </a:xfrm>
            <a:prstGeom prst="flowChartProcess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Redistribution of IDD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>
              <a:stCxn id="15" idx="3"/>
              <a:endCxn id="17" idx="1"/>
            </p:cNvCxnSpPr>
            <p:nvPr/>
          </p:nvCxnSpPr>
          <p:spPr>
            <a:xfrm flipV="1">
              <a:off x="4716017" y="3068960"/>
              <a:ext cx="360039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lowchart: Data 18"/>
            <p:cNvSpPr/>
            <p:nvPr/>
          </p:nvSpPr>
          <p:spPr>
            <a:xfrm>
              <a:off x="-108012" y="2606179"/>
              <a:ext cx="2303748" cy="936103"/>
            </a:xfrm>
            <a:prstGeom prst="flowChartInputOutput">
              <a:avLst/>
            </a:prstGeom>
            <a:noFill/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 smtClean="0">
                  <a:solidFill>
                    <a:schemeClr val="tx1"/>
                  </a:solidFill>
                </a:rPr>
                <a:t>Underlying cause of death for a death record</a:t>
              </a:r>
              <a:endParaRPr lang="en-GB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876256" y="2521471"/>
              <a:ext cx="1800200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CSD </a:t>
              </a:r>
              <a:r>
                <a:rPr lang="en-GB" sz="1400" dirty="0" err="1" smtClean="0"/>
                <a:t>target</a:t>
              </a:r>
              <a:r>
                <a:rPr lang="en-GB" sz="1400" baseline="-25000" dirty="0" err="1" smtClean="0"/>
                <a:t>B</a:t>
              </a:r>
              <a:r>
                <a:rPr lang="en-GB" sz="1400" dirty="0" smtClean="0"/>
                <a:t> count + </a:t>
              </a:r>
              <a:r>
                <a:rPr lang="el-GR" sz="1400" dirty="0" smtClean="0"/>
                <a:t>α</a:t>
              </a:r>
              <a:r>
                <a:rPr lang="en-GB" sz="1400" dirty="0" smtClean="0"/>
                <a:t> </a:t>
              </a:r>
              <a:endParaRPr lang="en-GB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876256" y="2917515"/>
              <a:ext cx="1800200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CSD </a:t>
              </a:r>
              <a:r>
                <a:rPr lang="en-GB" sz="1400" dirty="0" err="1" smtClean="0"/>
                <a:t>target</a:t>
              </a:r>
              <a:r>
                <a:rPr lang="en-GB" sz="1400" baseline="-25000" dirty="0" err="1" smtClean="0"/>
                <a:t>C</a:t>
              </a:r>
              <a:r>
                <a:rPr lang="en-GB" sz="1400" dirty="0" smtClean="0"/>
                <a:t> count + </a:t>
              </a:r>
              <a:r>
                <a:rPr lang="el-GR" sz="1400" dirty="0" smtClean="0"/>
                <a:t>β</a:t>
              </a:r>
              <a:endParaRPr lang="en-GB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76256" y="3313559"/>
              <a:ext cx="1800200" cy="307777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 smtClean="0"/>
                <a:t>CSD </a:t>
              </a:r>
              <a:r>
                <a:rPr lang="en-GB" sz="1400" dirty="0" err="1" smtClean="0"/>
                <a:t>target</a:t>
              </a:r>
              <a:r>
                <a:rPr lang="en-GB" sz="1400" baseline="-25000" dirty="0" err="1" smtClean="0"/>
                <a:t>A</a:t>
              </a:r>
              <a:r>
                <a:rPr lang="en-GB" sz="1400" dirty="0" smtClean="0"/>
                <a:t> count + </a:t>
              </a:r>
              <a:r>
                <a:rPr lang="el-GR" sz="1400" dirty="0" smtClean="0"/>
                <a:t>γ</a:t>
              </a:r>
              <a:endParaRPr lang="en-GB" sz="1400" dirty="0"/>
            </a:p>
          </p:txBody>
        </p:sp>
        <p:cxnSp>
          <p:nvCxnSpPr>
            <p:cNvPr id="23" name="Straight Arrow Connector 22"/>
            <p:cNvCxnSpPr>
              <a:stCxn id="17" idx="3"/>
              <a:endCxn id="20" idx="1"/>
            </p:cNvCxnSpPr>
            <p:nvPr/>
          </p:nvCxnSpPr>
          <p:spPr>
            <a:xfrm flipV="1">
              <a:off x="6300192" y="2675360"/>
              <a:ext cx="576064" cy="393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7" idx="3"/>
              <a:endCxn id="21" idx="1"/>
            </p:cNvCxnSpPr>
            <p:nvPr/>
          </p:nvCxnSpPr>
          <p:spPr>
            <a:xfrm>
              <a:off x="6300192" y="3068960"/>
              <a:ext cx="576064" cy="244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7" idx="3"/>
              <a:endCxn id="22" idx="1"/>
            </p:cNvCxnSpPr>
            <p:nvPr/>
          </p:nvCxnSpPr>
          <p:spPr>
            <a:xfrm>
              <a:off x="6300192" y="3068960"/>
              <a:ext cx="576064" cy="3984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95536" y="2672916"/>
          <a:ext cx="8485013" cy="1694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720080"/>
                <a:gridCol w="1080120"/>
                <a:gridCol w="720725"/>
                <a:gridCol w="741205"/>
                <a:gridCol w="1019175"/>
                <a:gridCol w="1335319"/>
                <a:gridCol w="864096"/>
                <a:gridCol w="492125"/>
              </a:tblGrid>
              <a:tr h="288032">
                <a:tc>
                  <a:txBody>
                    <a:bodyPr/>
                    <a:lstStyle/>
                    <a:p>
                      <a:endParaRPr lang="en-GB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CSD targets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263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solidFill>
                            <a:schemeClr val="tx1"/>
                          </a:solidFill>
                        </a:rPr>
                        <a:t>IDD group</a:t>
                      </a:r>
                      <a:endParaRPr lang="en-GB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Abortion</a:t>
                      </a:r>
                    </a:p>
                  </a:txBody>
                  <a:tcPr marL="0" marR="0" marT="0" marB="0" anchor="b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Maternal haemorrhage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Neoplasms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Ischemic heart disease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Cardiomiopathy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Cerevebrovascular</a:t>
                      </a:r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disease</a:t>
                      </a:r>
                      <a:endParaRPr lang="en-GB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Chronic Kidney </a:t>
                      </a:r>
                    </a:p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Disease</a:t>
                      </a:r>
                    </a:p>
                    <a:p>
                      <a:pPr marL="0" algn="ctr" defTabSz="914400" rtl="0" eaLnBrk="1" latinLnBrk="0" hangingPunct="1"/>
                      <a:endParaRPr lang="en-GB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Injuries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200" b="0" dirty="0" smtClean="0"/>
                        <a:t>Hypertension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dk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dk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dk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48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/>
                        <a:t>Pulmonary embolism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2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/>
                        <a:t>...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4535996" y="4365105"/>
            <a:ext cx="42844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i="1" dirty="0" smtClean="0"/>
              <a:t>Adapted from Global Burden of Disease study 2010, Web Table 4a</a:t>
            </a:r>
            <a:endParaRPr lang="en-GB" sz="1200" i="1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5</a:t>
            </a:fld>
            <a:r>
              <a:rPr lang="en-GB" dirty="0" smtClean="0"/>
              <a:t>/19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>
            <a:off x="7884368" y="6021288"/>
            <a:ext cx="1008112" cy="288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200" dirty="0" smtClean="0"/>
              <a:t>α</a:t>
            </a:r>
            <a:r>
              <a:rPr lang="en-GB" sz="1200" dirty="0" smtClean="0"/>
              <a:t> + </a:t>
            </a:r>
            <a:r>
              <a:rPr lang="el-GR" sz="1200" dirty="0" smtClean="0"/>
              <a:t>β</a:t>
            </a:r>
            <a:r>
              <a:rPr lang="en-GB" sz="1200" dirty="0" smtClean="0"/>
              <a:t> + </a:t>
            </a:r>
            <a:r>
              <a:rPr lang="el-GR" sz="1200" dirty="0" smtClean="0"/>
              <a:t>γ</a:t>
            </a:r>
            <a:r>
              <a:rPr lang="en-GB" sz="1200" dirty="0" smtClean="0"/>
              <a:t> = 1</a:t>
            </a:r>
            <a:endParaRPr lang="en-GB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Ill-defined deaths (IDD): redistribution methods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944724"/>
            <a:ext cx="864096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Different methods to allocate IDD to CSD:</a:t>
            </a:r>
          </a:p>
          <a:p>
            <a:pPr marL="998538" lvl="1" indent="-541338"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Fixed proportions;</a:t>
            </a:r>
          </a:p>
          <a:p>
            <a:pPr marL="998538" lvl="1" indent="-541338"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Proportionate allocation;</a:t>
            </a:r>
          </a:p>
          <a:p>
            <a:pPr marL="998538" lvl="1" indent="-541338">
              <a:spcAft>
                <a:spcPts val="1200"/>
              </a:spcAft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GBD 2013 study, Ahern et al. Population Health Metrics 2011.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In Scotland, we record up to ten secondary causes of death. There’s scope to use this information to either classify a IDD as a CSD or to define country-specific distribution of IDD.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However, in the Scottish Burden of Disease study we use GBD 2013 distribution matrix and apply either fixed or proportionate allocation, by age and sex.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6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Ill-defined deaths (IDD): redistribution methods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944724"/>
            <a:ext cx="8640960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41338" indent="-541338">
              <a:spcAft>
                <a:spcPts val="600"/>
              </a:spcAft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Ahern et al, 2011: a linear regression where the outcome is the % of cause-specific deaths and the covariates are the % of each ill-defined death target group:</a:t>
            </a:r>
          </a:p>
          <a:p>
            <a:pPr marL="541338" indent="-541338" algn="ctr">
              <a:spcAft>
                <a:spcPts val="600"/>
              </a:spcAft>
            </a:pPr>
            <a:r>
              <a:rPr lang="en-GB" dirty="0" smtClean="0">
                <a:solidFill>
                  <a:schemeClr val="tx2"/>
                </a:solidFill>
              </a:rPr>
              <a:t>[% of CSD </a:t>
            </a:r>
            <a:r>
              <a:rPr lang="en-GB" dirty="0" err="1" smtClean="0">
                <a:solidFill>
                  <a:schemeClr val="tx2"/>
                </a:solidFill>
              </a:rPr>
              <a:t>group</a:t>
            </a:r>
            <a:r>
              <a:rPr lang="en-GB" baseline="-25000" dirty="0" err="1" smtClean="0">
                <a:solidFill>
                  <a:schemeClr val="tx2"/>
                </a:solidFill>
              </a:rPr>
              <a:t>A</a:t>
            </a:r>
            <a:r>
              <a:rPr lang="en-GB" dirty="0" smtClean="0">
                <a:solidFill>
                  <a:schemeClr val="tx2"/>
                </a:solidFill>
              </a:rPr>
              <a:t>] = </a:t>
            </a:r>
            <a:r>
              <a:rPr lang="el-GR" dirty="0" smtClean="0">
                <a:solidFill>
                  <a:schemeClr val="tx2"/>
                </a:solidFill>
                <a:latin typeface="Calibri"/>
              </a:rPr>
              <a:t>β</a:t>
            </a:r>
            <a:r>
              <a:rPr lang="en-GB" baseline="-25000" dirty="0" smtClean="0">
                <a:solidFill>
                  <a:schemeClr val="tx2"/>
                </a:solidFill>
                <a:latin typeface="Calibri"/>
              </a:rPr>
              <a:t>A1</a:t>
            </a:r>
            <a:r>
              <a:rPr lang="en-GB" dirty="0" smtClean="0">
                <a:solidFill>
                  <a:schemeClr val="tx2"/>
                </a:solidFill>
                <a:latin typeface="Calibri"/>
              </a:rPr>
              <a:t> [% of IDD group</a:t>
            </a:r>
            <a:r>
              <a:rPr lang="en-GB" baseline="-25000" dirty="0" smtClean="0">
                <a:solidFill>
                  <a:schemeClr val="tx2"/>
                </a:solidFill>
                <a:latin typeface="Calibri"/>
              </a:rPr>
              <a:t>1</a:t>
            </a:r>
            <a:r>
              <a:rPr lang="en-GB" dirty="0" smtClean="0">
                <a:solidFill>
                  <a:schemeClr val="tx2"/>
                </a:solidFill>
                <a:latin typeface="Calibri"/>
              </a:rPr>
              <a:t>] + </a:t>
            </a:r>
            <a:r>
              <a:rPr lang="el-GR" dirty="0" smtClean="0">
                <a:solidFill>
                  <a:schemeClr val="tx2"/>
                </a:solidFill>
              </a:rPr>
              <a:t>β</a:t>
            </a:r>
            <a:r>
              <a:rPr lang="en-GB" baseline="-25000" dirty="0" smtClean="0">
                <a:solidFill>
                  <a:schemeClr val="tx2"/>
                </a:solidFill>
              </a:rPr>
              <a:t>A2</a:t>
            </a:r>
            <a:r>
              <a:rPr lang="en-GB" dirty="0" smtClean="0">
                <a:solidFill>
                  <a:schemeClr val="tx2"/>
                </a:solidFill>
              </a:rPr>
              <a:t> [% of IDD group</a:t>
            </a:r>
            <a:r>
              <a:rPr lang="en-GB" baseline="-25000" dirty="0" smtClean="0">
                <a:solidFill>
                  <a:schemeClr val="tx2"/>
                </a:solidFill>
              </a:rPr>
              <a:t>2</a:t>
            </a:r>
            <a:r>
              <a:rPr lang="en-GB" dirty="0" smtClean="0">
                <a:solidFill>
                  <a:schemeClr val="tx2"/>
                </a:solidFill>
              </a:rPr>
              <a:t>] + ... + </a:t>
            </a:r>
            <a:r>
              <a:rPr lang="el-GR" dirty="0" smtClean="0">
                <a:solidFill>
                  <a:schemeClr val="tx2"/>
                </a:solidFill>
                <a:latin typeface="Calibri"/>
              </a:rPr>
              <a:t>α</a:t>
            </a:r>
            <a:r>
              <a:rPr lang="en-GB" baseline="-25000" dirty="0" smtClean="0">
                <a:solidFill>
                  <a:schemeClr val="tx2"/>
                </a:solidFill>
                <a:latin typeface="Calibri"/>
              </a:rPr>
              <a:t>A</a:t>
            </a:r>
            <a:endParaRPr lang="en-GB" baseline="-25000" dirty="0" smtClean="0">
              <a:solidFill>
                <a:schemeClr val="tx2"/>
              </a:solidFill>
            </a:endParaRPr>
          </a:p>
          <a:p>
            <a:pPr marL="541338" indent="-541338">
              <a:buFont typeface="Arial" pitchFamily="34" charset="0"/>
              <a:buChar char="•"/>
            </a:pPr>
            <a:r>
              <a:rPr lang="en-GB" sz="2400" dirty="0" smtClean="0">
                <a:solidFill>
                  <a:schemeClr val="tx2"/>
                </a:solidFill>
              </a:rPr>
              <a:t>Example for only one covariate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719572" y="3032956"/>
          <a:ext cx="4428491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292080" y="3323890"/>
          <a:ext cx="3060339" cy="1950720"/>
        </p:xfrm>
        <a:graphic>
          <a:graphicData uri="http://schemas.openxmlformats.org/drawingml/2006/table">
            <a:tbl>
              <a:tblPr/>
              <a:tblGrid>
                <a:gridCol w="1020113"/>
                <a:gridCol w="1020113"/>
                <a:gridCol w="1020113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Country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%CSD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%IDD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Italy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0.057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Germany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UK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Canada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0.016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Mexico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Switzerland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0.005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0.02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5256076" y="5304110"/>
            <a:ext cx="31683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2900"/>
            <a:r>
              <a:rPr lang="en-GB" sz="1600" b="1" dirty="0" smtClean="0"/>
              <a:t>%CSD</a:t>
            </a:r>
            <a:r>
              <a:rPr lang="en-GB" sz="1600" b="1" baseline="-25000" dirty="0" smtClean="0"/>
              <a:t> target group A</a:t>
            </a:r>
            <a:r>
              <a:rPr lang="en-GB" sz="1600" b="1" dirty="0" smtClean="0"/>
              <a:t> versus %IDD </a:t>
            </a:r>
            <a:r>
              <a:rPr lang="en-GB" sz="1600" b="1" baseline="-25000" dirty="0" smtClean="0"/>
              <a:t>group 1</a:t>
            </a:r>
            <a:r>
              <a:rPr lang="en-GB" sz="1600" b="1" dirty="0" smtClean="0"/>
              <a:t> for a specific year, age group and gender.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7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51520" y="1676055"/>
            <a:ext cx="8640960" cy="3505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Role of health states (HS) and methods to obtain disability weights (DW)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What options are available for a national burden of diseases study?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Criticisms to disability weights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r>
              <a:rPr lang="en-GB" sz="3200" dirty="0" smtClean="0">
                <a:solidFill>
                  <a:schemeClr val="tx2"/>
                </a:solidFill>
              </a:rPr>
              <a:t>DW in the </a:t>
            </a:r>
            <a:r>
              <a:rPr lang="en-GB" sz="3200" dirty="0" err="1" smtClean="0">
                <a:solidFill>
                  <a:schemeClr val="tx2"/>
                </a:solidFill>
              </a:rPr>
              <a:t>SBoD</a:t>
            </a:r>
            <a:r>
              <a:rPr lang="en-GB" sz="3200" dirty="0" smtClean="0">
                <a:solidFill>
                  <a:schemeClr val="tx2"/>
                </a:solidFill>
              </a:rPr>
              <a:t> study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3200" dirty="0" smtClean="0">
              <a:solidFill>
                <a:schemeClr val="tx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8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AutoShape 6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2" name="AutoShape 8" descr="Image result for nhs health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34" name="AutoShape 10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15516" y="80628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Disability weights (DW): methods</a:t>
            </a:r>
          </a:p>
        </p:txBody>
      </p:sp>
      <p:sp>
        <p:nvSpPr>
          <p:cNvPr id="1036" name="AutoShape 12" descr="Image result for nhs national services scotland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3528" y="3068960"/>
            <a:ext cx="8640960" cy="3505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41338" indent="-541338">
              <a:buFont typeface="+mj-lt"/>
              <a:buAutoNum type="arabicPeriod"/>
            </a:pPr>
            <a:r>
              <a:rPr lang="en-GB" sz="2400" dirty="0" smtClean="0">
                <a:solidFill>
                  <a:schemeClr val="tx2"/>
                </a:solidFill>
              </a:rPr>
              <a:t>Define a list of health state (HS) description</a:t>
            </a:r>
          </a:p>
          <a:p>
            <a:pPr marL="533400"/>
            <a:r>
              <a:rPr lang="en-GB" sz="2200" dirty="0" smtClean="0">
                <a:solidFill>
                  <a:schemeClr val="tx2"/>
                </a:solidFill>
              </a:rPr>
              <a:t>They should be able to cover the health effects of all the conditions in the disease list.</a:t>
            </a:r>
          </a:p>
          <a:p>
            <a:pPr marL="541338" indent="-541338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 smtClean="0">
                <a:solidFill>
                  <a:schemeClr val="tx2"/>
                </a:solidFill>
              </a:rPr>
              <a:t>Who is going to compare each HS and how they are going to compare it.</a:t>
            </a:r>
          </a:p>
          <a:p>
            <a:pPr marL="541338" indent="-541338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 smtClean="0">
                <a:solidFill>
                  <a:schemeClr val="tx2"/>
                </a:solidFill>
              </a:rPr>
              <a:t>Translate the results into a positive number lower than 1.</a:t>
            </a:r>
          </a:p>
          <a:p>
            <a:pPr marL="541338" indent="-541338">
              <a:spcAft>
                <a:spcPts val="600"/>
              </a:spcAft>
              <a:buFont typeface="+mj-lt"/>
              <a:buAutoNum type="arabicPeriod" startAt="2"/>
            </a:pPr>
            <a:r>
              <a:rPr lang="en-GB" sz="2400" dirty="0" smtClean="0">
                <a:solidFill>
                  <a:schemeClr val="tx2"/>
                </a:solidFill>
              </a:rPr>
              <a:t>Assign disease DW based on the HS disability weights.</a:t>
            </a:r>
          </a:p>
          <a:p>
            <a:pPr marL="541338" indent="-541338">
              <a:spcAft>
                <a:spcPts val="1200"/>
              </a:spcAft>
              <a:buFont typeface="Arial" pitchFamily="34" charset="0"/>
              <a:buChar char="•"/>
            </a:pPr>
            <a:endParaRPr lang="en-GB" sz="2400" dirty="0" smtClean="0">
              <a:solidFill>
                <a:schemeClr val="tx2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816049" y="800708"/>
            <a:ext cx="7572375" cy="2241540"/>
            <a:chOff x="1471613" y="980728"/>
            <a:chExt cx="7572375" cy="2241540"/>
          </a:xfrm>
        </p:grpSpPr>
        <p:sp>
          <p:nvSpPr>
            <p:cNvPr id="9" name="TextBox 8"/>
            <p:cNvSpPr txBox="1"/>
            <p:nvPr/>
          </p:nvSpPr>
          <p:spPr>
            <a:xfrm>
              <a:off x="2483768" y="2852936"/>
              <a:ext cx="6560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 algn="r"/>
              <a:r>
                <a:rPr lang="en-GB" dirty="0" smtClean="0"/>
                <a:t>Adapted from </a:t>
              </a:r>
              <a:r>
                <a:rPr lang="en-GB" i="1" dirty="0" err="1" smtClean="0"/>
                <a:t>Haagsma</a:t>
              </a:r>
              <a:r>
                <a:rPr lang="en-GB" i="1" dirty="0" smtClean="0"/>
                <a:t> et al. Population Health Metrics 2014, 12:20</a:t>
              </a:r>
              <a:endParaRPr lang="en-GB" i="1" dirty="0"/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71613" y="980728"/>
              <a:ext cx="7572375" cy="18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A16C-934B-4FCF-9162-C8B196A56F43}" type="slidenum">
              <a:rPr lang="en-GB" smtClean="0"/>
              <a:pPr/>
              <a:t>9</a:t>
            </a:fld>
            <a:r>
              <a:rPr lang="en-GB" dirty="0" smtClean="0"/>
              <a:t>/19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1811</TotalTime>
  <Words>1898</Words>
  <Application>Microsoft Office PowerPoint</Application>
  <PresentationFormat>On-screen Show (4:3)</PresentationFormat>
  <Paragraphs>311</Paragraphs>
  <Slides>20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NHS NSS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Grant Wyper</dc:creator>
  <cp:lastModifiedBy>oscarm01</cp:lastModifiedBy>
  <cp:revision>243</cp:revision>
  <dcterms:created xsi:type="dcterms:W3CDTF">2016-06-09T08:05:39Z</dcterms:created>
  <dcterms:modified xsi:type="dcterms:W3CDTF">2016-09-14T14:38:07Z</dcterms:modified>
</cp:coreProperties>
</file>