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64" r:id="rId2"/>
    <p:sldMasterId id="2147483676" r:id="rId3"/>
    <p:sldMasterId id="2147483678" r:id="rId4"/>
    <p:sldMasterId id="2147483680" r:id="rId5"/>
    <p:sldMasterId id="2147483682" r:id="rId6"/>
  </p:sldMasterIdLst>
  <p:notesMasterIdLst>
    <p:notesMasterId r:id="rId14"/>
  </p:notesMasterIdLst>
  <p:handoutMasterIdLst>
    <p:handoutMasterId r:id="rId15"/>
  </p:handoutMasterIdLst>
  <p:sldIdLst>
    <p:sldId id="430" r:id="rId7"/>
    <p:sldId id="390" r:id="rId8"/>
    <p:sldId id="422" r:id="rId9"/>
    <p:sldId id="413" r:id="rId10"/>
    <p:sldId id="412" r:id="rId11"/>
    <p:sldId id="358" r:id="rId12"/>
    <p:sldId id="351" r:id="rId13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9271" autoAdjust="0"/>
  </p:normalViewPr>
  <p:slideViewPr>
    <p:cSldViewPr>
      <p:cViewPr varScale="1">
        <p:scale>
          <a:sx n="74" d="100"/>
          <a:sy n="74" d="100"/>
        </p:scale>
        <p:origin x="103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625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5625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DDFCD3FA-E19B-49C4-94F0-CADFEA10C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68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3537" cy="4475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5625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A1964312-9E03-4D2E-94B5-4D2C268ED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89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0A67F8F-FDBE-48E2-A377-A7F8ED73207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7713"/>
            <a:ext cx="4970463" cy="37274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22813"/>
            <a:ext cx="4989513" cy="4473575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05291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13000-E797-4ADF-AE24-99DFA22CDBA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619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70463" cy="3729037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562" y="4724127"/>
            <a:ext cx="5444490" cy="4474506"/>
          </a:xfrm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4363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5699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buFontTx/>
              <a:buChar char="•"/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2400" y="6477000"/>
            <a:ext cx="3629025" cy="117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/>
          <a:p>
            <a:pPr defTabSz="1042988">
              <a:defRPr/>
            </a:pPr>
            <a:r>
              <a:rPr lang="en-GB" sz="1400" b="1">
                <a:solidFill>
                  <a:srgbClr val="FFFFFF"/>
                </a:solidFill>
                <a:latin typeface="Arial Narrow" pitchFamily="34" charset="0"/>
              </a:rPr>
              <a:t>Health Statistics and Informatics</a:t>
            </a:r>
          </a:p>
        </p:txBody>
      </p:sp>
      <p:pic>
        <p:nvPicPr>
          <p:cNvPr id="6" name="Picture 6" descr="WHO-EN-BW-H"/>
          <p:cNvPicPr>
            <a:picLocks noChangeAspect="1" noChangeArrowheads="1"/>
          </p:cNvPicPr>
          <p:nvPr/>
        </p:nvPicPr>
        <p:blipFill>
          <a:blip r:embed="rId2">
            <a:lum contrast="12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3048000" y="4567238"/>
            <a:ext cx="2819400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4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ja-JP" noProof="0" smtClean="0"/>
              <a:t>Gretchen Stevens</a:t>
            </a:r>
            <a:br>
              <a:rPr lang="en-US" altLang="ja-JP" noProof="0" smtClean="0"/>
            </a:br>
            <a:r>
              <a:rPr lang="en-US" altLang="ja-JP" noProof="0" smtClean="0"/>
              <a:t/>
            </a:r>
            <a:br>
              <a:rPr lang="en-US" altLang="ja-JP" noProof="0" smtClean="0"/>
            </a:br>
            <a:r>
              <a:rPr lang="en-US" altLang="ja-JP" noProof="0" smtClean="0"/>
              <a:t>Health Statistics and Informatics Department</a:t>
            </a:r>
            <a:br>
              <a:rPr lang="en-US" altLang="ja-JP" noProof="0" smtClean="0"/>
            </a:b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955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1341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B3774-D229-4E2D-8AD9-620815D2ABE7}" type="datetimeFigureOut">
              <a:rPr lang="en-US"/>
              <a:pPr>
                <a:defRPr/>
              </a:pPr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00493-5330-47D0-BAE7-4F0C36820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7E380-CF6D-4F6B-8E8A-8C877AE27C5C}" type="datetimeFigureOut">
              <a:rPr lang="en-US"/>
              <a:pPr>
                <a:defRPr/>
              </a:pPr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92257-1059-42E4-B59F-E6182942B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037E1-E797-431F-B455-F7D2A74129A8}" type="datetimeFigureOut">
              <a:rPr lang="en-US"/>
              <a:pPr>
                <a:defRPr/>
              </a:pPr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4EB60-1A8C-4BD0-9D8C-718C44E7D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B9B87-98C4-431E-B343-76AB8950F084}" type="datetimeFigureOut">
              <a:rPr lang="en-US"/>
              <a:pPr>
                <a:defRPr/>
              </a:pPr>
              <a:t>9/16/2016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A76A-7FC6-421C-AB89-00D187BAF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6277-40CE-4F2B-9213-B238D989CE3E}" type="datetimeFigureOut">
              <a:rPr lang="en-US"/>
              <a:pPr>
                <a:defRPr/>
              </a:pPr>
              <a:t>9/16/2016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71A29-E9DB-464C-B4ED-F7E752145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B2EE6-14DF-4D95-B39C-5CFD96C6AEA5}" type="datetimeFigureOut">
              <a:rPr lang="en-US"/>
              <a:pPr>
                <a:defRPr/>
              </a:pPr>
              <a:t>9/16/2016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507ED-B6AE-4308-922D-0FFFBFDF2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A7E93-C4DF-4BE8-B009-FB1837E5EB14}" type="datetimeFigureOut">
              <a:rPr lang="en-US"/>
              <a:pPr>
                <a:defRPr/>
              </a:pPr>
              <a:t>9/16/2016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86776-B85B-4A8F-81D5-0E08DB30C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5C2DB-8217-4A20-97DB-6DB76DC1B161}" type="datetimeFigureOut">
              <a:rPr lang="en-US"/>
              <a:pPr>
                <a:defRPr/>
              </a:pPr>
              <a:t>9/16/2016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8A586-2CEB-46FF-BD93-1B3E5C5C2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FE0E4-C7D0-49BA-94CF-225803B30D6E}" type="datetimeFigureOut">
              <a:rPr lang="en-US"/>
              <a:pPr>
                <a:defRPr/>
              </a:pPr>
              <a:t>9/16/2016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2E4A0-F999-47D2-B5B3-54B5A2658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6AAF2-C3B5-42FA-B470-F19371307DB2}" type="datetimeFigureOut">
              <a:rPr lang="en-US"/>
              <a:pPr>
                <a:defRPr/>
              </a:pPr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8258B-86B1-4F42-839A-91B5F23E4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9240D-7D96-4AA8-832E-7AFD04E26DAE}" type="datetimeFigureOut">
              <a:rPr lang="en-US"/>
              <a:pPr>
                <a:defRPr/>
              </a:pPr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793E9-FB8C-4909-BC5F-7775C8CDE5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114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14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/>
          <a:srcRect b="10498"/>
          <a:stretch>
            <a:fillRect/>
          </a:stretch>
        </p:blipFill>
        <p:spPr bwMode="auto">
          <a:xfrm>
            <a:off x="0" y="0"/>
            <a:ext cx="9145588" cy="613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00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382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	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buFontTx/>
              <a:buChar char="•"/>
              <a:defRPr/>
            </a:pPr>
            <a:endParaRPr lang="en-US"/>
          </a:p>
        </p:txBody>
      </p:sp>
      <p:pic>
        <p:nvPicPr>
          <p:cNvPr id="1030" name="Picture 6" descr="WHO-EN-BW-H"/>
          <p:cNvPicPr>
            <a:picLocks noChangeAspect="1" noChangeArrowheads="1"/>
          </p:cNvPicPr>
          <p:nvPr/>
        </p:nvPicPr>
        <p:blipFill>
          <a:blip r:embed="rId14">
            <a:grayscl/>
            <a:biLevel thresh="50000"/>
          </a:blip>
          <a:srcRect/>
          <a:stretch>
            <a:fillRect/>
          </a:stretch>
        </p:blipFill>
        <p:spPr bwMode="auto">
          <a:xfrm>
            <a:off x="7315200" y="6324600"/>
            <a:ext cx="16002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152400" y="6477000"/>
            <a:ext cx="3629025" cy="117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/>
          <a:p>
            <a:pPr defTabSz="1042988">
              <a:defRPr/>
            </a:pPr>
            <a:r>
              <a:rPr lang="en-GB" sz="1400" b="1" dirty="0">
                <a:solidFill>
                  <a:srgbClr val="FFFFFF"/>
                </a:solidFill>
                <a:latin typeface="Arial Narrow" pitchFamily="34" charset="0"/>
              </a:rPr>
              <a:t>Health Statistics and Information Systems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4D4D4D"/>
        </a:buClr>
        <a:buChar char="•"/>
        <a:defRPr sz="2800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4D4D4D"/>
        </a:buClr>
        <a:buChar char="•"/>
        <a:defRPr sz="2800">
          <a:solidFill>
            <a:schemeClr val="bg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4D4D4D"/>
        </a:buClr>
        <a:buChar char="•"/>
        <a:defRPr sz="2800">
          <a:solidFill>
            <a:schemeClr val="bg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4D4D4D"/>
        </a:buClr>
        <a:buChar char="•"/>
        <a:defRPr sz="2800">
          <a:solidFill>
            <a:schemeClr val="bg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4D4D4D"/>
        </a:buClr>
        <a:buChar char="•"/>
        <a:defRPr sz="28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buFontTx/>
              <a:buChar char="•"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ACA6FA-7F24-40D3-A73F-9FFE7865EFAA}" type="datetimeFigureOut">
              <a:rPr lang="en-US"/>
              <a:pPr>
                <a:defRPr/>
              </a:pPr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FontTx/>
              <a:buChar char="•"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FontTx/>
              <a:buChar char="•"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C61A09-E2C3-47B1-8609-853B3E759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382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2913" y="1381125"/>
            <a:ext cx="8291512" cy="461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0" y="1246188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algn="ctr">
              <a:buFontTx/>
              <a:buChar char="•"/>
              <a:defRPr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588" y="6015038"/>
            <a:ext cx="9144000" cy="842962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buFontTx/>
              <a:buChar char="•"/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927100" y="6426200"/>
            <a:ext cx="4248150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/>
          <a:p>
            <a:pPr algn="ctr">
              <a:buFontTx/>
              <a:buChar char="•"/>
              <a:defRPr/>
            </a:pPr>
            <a:r>
              <a:rPr lang="en-US" sz="1200" b="1">
                <a:solidFill>
                  <a:srgbClr val="96CCEE"/>
                </a:solidFill>
                <a:latin typeface="Arial Narrow" pitchFamily="34" charset="0"/>
              </a:rPr>
              <a:t>GHO update on theme pages</a:t>
            </a:r>
            <a:r>
              <a:rPr lang="en-US" sz="12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US" sz="1200" b="1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b="1" baseline="12000">
                <a:solidFill>
                  <a:srgbClr val="FFFFFF"/>
                </a:solidFill>
                <a:latin typeface="Arial Narrow" pitchFamily="34" charset="0"/>
              </a:rPr>
              <a:t>|</a:t>
            </a:r>
            <a:r>
              <a:rPr lang="en-US" sz="1200" b="1">
                <a:solidFill>
                  <a:srgbClr val="96CCEE"/>
                </a:solidFill>
                <a:latin typeface="Arial Narrow" pitchFamily="34" charset="0"/>
              </a:rPr>
              <a:t>  </a:t>
            </a:r>
            <a:fld id="{F2029749-FA31-46FE-A108-B80E0985279F}" type="datetime4">
              <a:rPr lang="en-US" sz="1200">
                <a:solidFill>
                  <a:srgbClr val="96CCEE"/>
                </a:solidFill>
                <a:latin typeface="Arial Narrow" pitchFamily="34" charset="0"/>
              </a:rPr>
              <a:pPr algn="ctr">
                <a:buFontTx/>
                <a:buChar char="•"/>
                <a:defRPr/>
              </a:pPr>
              <a:t>September 16, 2016</a:t>
            </a:fld>
            <a:endParaRPr lang="en-US" sz="1200" b="1">
              <a:solidFill>
                <a:srgbClr val="96CCEE"/>
              </a:solidFill>
              <a:latin typeface="Arial Narrow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60363" y="6399213"/>
            <a:ext cx="355600" cy="3317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/>
          <a:p>
            <a:pPr algn="r">
              <a:buFontTx/>
              <a:buChar char="•"/>
              <a:defRPr/>
            </a:pPr>
            <a:fld id="{D557870C-DBF6-497B-B809-8044B1C9FF1F}" type="slidenum">
              <a:rPr lang="ar-SA" sz="1500" b="1">
                <a:solidFill>
                  <a:srgbClr val="72BBE8"/>
                </a:solidFill>
                <a:latin typeface="Arial Narrow" pitchFamily="34" charset="0"/>
              </a:rPr>
              <a:pPr algn="r">
                <a:buFontTx/>
                <a:buChar char="•"/>
                <a:defRPr/>
              </a:pPr>
              <a:t>‹#›</a:t>
            </a:fld>
            <a:r>
              <a:rPr lang="en-US" sz="15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US" sz="2100" b="1" baseline="14000">
                <a:solidFill>
                  <a:srgbClr val="FFFFFF"/>
                </a:solidFill>
                <a:latin typeface="Arial Narrow" pitchFamily="34" charset="0"/>
              </a:rPr>
              <a:t>|</a:t>
            </a:r>
          </a:p>
        </p:txBody>
      </p:sp>
      <p:pic>
        <p:nvPicPr>
          <p:cNvPr id="25608" name="Picture 8" descr="WHO-EN-white-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30963" y="6040438"/>
            <a:ext cx="2208212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80000"/>
        </a:spcBef>
        <a:spcAft>
          <a:spcPct val="0"/>
        </a:spcAft>
        <a:buClr>
          <a:srgbClr val="1E7FB8"/>
        </a:buClr>
        <a:buFont typeface="Wingdings" pitchFamily="2" charset="2"/>
        <a:buChar char="l"/>
        <a:defRPr>
          <a:solidFill>
            <a:srgbClr val="000066"/>
          </a:solidFill>
          <a:latin typeface="+mn-lt"/>
          <a:ea typeface="+mn-ea"/>
          <a:cs typeface="+mn-cs"/>
        </a:defRPr>
      </a:lvl1pPr>
      <a:lvl2pPr marL="804863" indent="-280988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Font typeface="Arial" charset="0"/>
        <a:buChar char="–"/>
        <a:defRPr sz="1600">
          <a:solidFill>
            <a:srgbClr val="000066"/>
          </a:solidFill>
          <a:latin typeface="+mn-lt"/>
          <a:cs typeface="+mn-cs"/>
        </a:defRPr>
      </a:lvl2pPr>
      <a:lvl3pPr marL="1255713" indent="-269875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•"/>
        <a:defRPr sz="1600">
          <a:solidFill>
            <a:srgbClr val="000066"/>
          </a:solidFill>
          <a:latin typeface="+mn-lt"/>
          <a:cs typeface="+mn-cs"/>
        </a:defRPr>
      </a:lvl3pPr>
      <a:lvl4pPr marL="1663700" indent="-227013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–"/>
        <a:defRPr sz="1600">
          <a:solidFill>
            <a:srgbClr val="000066"/>
          </a:solidFill>
          <a:latin typeface="+mn-lt"/>
          <a:cs typeface="+mn-cs"/>
        </a:defRPr>
      </a:lvl4pPr>
      <a:lvl5pPr marL="1989138" indent="-14605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5pPr>
      <a:lvl6pPr marL="24463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6pPr>
      <a:lvl7pPr marL="29035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7pPr>
      <a:lvl8pPr marL="33607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8pPr>
      <a:lvl9pPr marL="38179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382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2913" y="1381125"/>
            <a:ext cx="8291512" cy="461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0" y="1246188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algn="ctr">
              <a:buFontTx/>
              <a:buChar char="•"/>
              <a:defRPr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588" y="6015038"/>
            <a:ext cx="9144000" cy="842962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buFontTx/>
              <a:buChar char="•"/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927100" y="6426200"/>
            <a:ext cx="4248150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/>
          <a:p>
            <a:pPr algn="ctr">
              <a:buFontTx/>
              <a:buChar char="•"/>
              <a:defRPr/>
            </a:pPr>
            <a:r>
              <a:rPr lang="en-US" sz="1200" b="1">
                <a:solidFill>
                  <a:srgbClr val="96CCEE"/>
                </a:solidFill>
                <a:latin typeface="Arial Narrow" pitchFamily="34" charset="0"/>
              </a:rPr>
              <a:t>GHO update on theme pages</a:t>
            </a:r>
            <a:r>
              <a:rPr lang="en-US" sz="12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US" sz="1200" b="1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b="1" baseline="12000">
                <a:solidFill>
                  <a:srgbClr val="FFFFFF"/>
                </a:solidFill>
                <a:latin typeface="Arial Narrow" pitchFamily="34" charset="0"/>
              </a:rPr>
              <a:t>|</a:t>
            </a:r>
            <a:r>
              <a:rPr lang="en-US" sz="1200" b="1">
                <a:solidFill>
                  <a:srgbClr val="96CCEE"/>
                </a:solidFill>
                <a:latin typeface="Arial Narrow" pitchFamily="34" charset="0"/>
              </a:rPr>
              <a:t>  </a:t>
            </a:r>
            <a:fld id="{14F72697-00FF-4BFB-842D-7B6AB2FD38A9}" type="datetime4">
              <a:rPr lang="en-US" sz="1200">
                <a:solidFill>
                  <a:srgbClr val="96CCEE"/>
                </a:solidFill>
                <a:latin typeface="Arial Narrow" pitchFamily="34" charset="0"/>
              </a:rPr>
              <a:pPr algn="ctr">
                <a:buFontTx/>
                <a:buChar char="•"/>
                <a:defRPr/>
              </a:pPr>
              <a:t>September 16, 2016</a:t>
            </a:fld>
            <a:endParaRPr lang="en-US" sz="1200" b="1">
              <a:solidFill>
                <a:srgbClr val="96CCEE"/>
              </a:solidFill>
              <a:latin typeface="Arial Narrow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60363" y="6399213"/>
            <a:ext cx="355600" cy="3317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/>
          <a:p>
            <a:pPr algn="r">
              <a:buFontTx/>
              <a:buChar char="•"/>
              <a:defRPr/>
            </a:pPr>
            <a:fld id="{BFEDBF0F-C824-4979-9839-6C71CA797B46}" type="slidenum">
              <a:rPr lang="ar-SA" sz="1500" b="1">
                <a:solidFill>
                  <a:srgbClr val="72BBE8"/>
                </a:solidFill>
                <a:latin typeface="Arial Narrow" pitchFamily="34" charset="0"/>
              </a:rPr>
              <a:pPr algn="r">
                <a:buFontTx/>
                <a:buChar char="•"/>
                <a:defRPr/>
              </a:pPr>
              <a:t>‹#›</a:t>
            </a:fld>
            <a:r>
              <a:rPr lang="en-US" sz="15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US" sz="2100" b="1" baseline="14000">
                <a:solidFill>
                  <a:srgbClr val="FFFFFF"/>
                </a:solidFill>
                <a:latin typeface="Arial Narrow" pitchFamily="34" charset="0"/>
              </a:rPr>
              <a:t>|</a:t>
            </a:r>
          </a:p>
        </p:txBody>
      </p:sp>
      <p:pic>
        <p:nvPicPr>
          <p:cNvPr id="27656" name="Picture 8" descr="WHO-EN-white-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30963" y="6040438"/>
            <a:ext cx="2208212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80000"/>
        </a:spcBef>
        <a:spcAft>
          <a:spcPct val="0"/>
        </a:spcAft>
        <a:buClr>
          <a:srgbClr val="1E7FB8"/>
        </a:buClr>
        <a:buFont typeface="Wingdings" pitchFamily="2" charset="2"/>
        <a:buChar char="l"/>
        <a:defRPr>
          <a:solidFill>
            <a:srgbClr val="000066"/>
          </a:solidFill>
          <a:latin typeface="+mn-lt"/>
          <a:ea typeface="+mn-ea"/>
          <a:cs typeface="+mn-cs"/>
        </a:defRPr>
      </a:lvl1pPr>
      <a:lvl2pPr marL="804863" indent="-280988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Font typeface="Arial" charset="0"/>
        <a:buChar char="–"/>
        <a:defRPr sz="1600">
          <a:solidFill>
            <a:srgbClr val="000066"/>
          </a:solidFill>
          <a:latin typeface="+mn-lt"/>
          <a:cs typeface="+mn-cs"/>
        </a:defRPr>
      </a:lvl2pPr>
      <a:lvl3pPr marL="1255713" indent="-269875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•"/>
        <a:defRPr sz="1600">
          <a:solidFill>
            <a:srgbClr val="000066"/>
          </a:solidFill>
          <a:latin typeface="+mn-lt"/>
          <a:cs typeface="+mn-cs"/>
        </a:defRPr>
      </a:lvl3pPr>
      <a:lvl4pPr marL="1663700" indent="-227013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–"/>
        <a:defRPr sz="1600">
          <a:solidFill>
            <a:srgbClr val="000066"/>
          </a:solidFill>
          <a:latin typeface="+mn-lt"/>
          <a:cs typeface="+mn-cs"/>
        </a:defRPr>
      </a:lvl4pPr>
      <a:lvl5pPr marL="1989138" indent="-14605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5pPr>
      <a:lvl6pPr marL="24463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6pPr>
      <a:lvl7pPr marL="29035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7pPr>
      <a:lvl8pPr marL="33607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8pPr>
      <a:lvl9pPr marL="38179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382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2913" y="1381125"/>
            <a:ext cx="8291512" cy="461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0" y="1246188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algn="ctr">
              <a:buFontTx/>
              <a:buChar char="•"/>
              <a:defRPr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88" y="6015038"/>
            <a:ext cx="9144000" cy="842962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buFontTx/>
              <a:buChar char="•"/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927100" y="6426200"/>
            <a:ext cx="4248150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/>
          <a:p>
            <a:pPr algn="ctr">
              <a:buFontTx/>
              <a:buChar char="•"/>
              <a:defRPr/>
            </a:pPr>
            <a:r>
              <a:rPr lang="en-US" sz="1200" b="1">
                <a:solidFill>
                  <a:srgbClr val="96CCEE"/>
                </a:solidFill>
                <a:latin typeface="Arial Narrow" pitchFamily="34" charset="0"/>
              </a:rPr>
              <a:t>GHO update on theme pages</a:t>
            </a:r>
            <a:r>
              <a:rPr lang="en-US" sz="12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US" sz="1200" b="1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b="1" baseline="12000">
                <a:solidFill>
                  <a:srgbClr val="FFFFFF"/>
                </a:solidFill>
                <a:latin typeface="Arial Narrow" pitchFamily="34" charset="0"/>
              </a:rPr>
              <a:t>|</a:t>
            </a:r>
            <a:r>
              <a:rPr lang="en-US" sz="1200" b="1">
                <a:solidFill>
                  <a:srgbClr val="96CCEE"/>
                </a:solidFill>
                <a:latin typeface="Arial Narrow" pitchFamily="34" charset="0"/>
              </a:rPr>
              <a:t>  </a:t>
            </a:r>
            <a:fld id="{2D0D0A30-4BAF-4253-A2DB-0F2F97892B5D}" type="datetime4">
              <a:rPr lang="en-US" sz="1200">
                <a:solidFill>
                  <a:srgbClr val="96CCEE"/>
                </a:solidFill>
                <a:latin typeface="Arial Narrow" pitchFamily="34" charset="0"/>
              </a:rPr>
              <a:pPr algn="ctr">
                <a:buFontTx/>
                <a:buChar char="•"/>
                <a:defRPr/>
              </a:pPr>
              <a:t>September 16, 2016</a:t>
            </a:fld>
            <a:endParaRPr lang="en-US" sz="1200" b="1">
              <a:solidFill>
                <a:srgbClr val="96CCEE"/>
              </a:solidFill>
              <a:latin typeface="Arial Narrow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60363" y="6399213"/>
            <a:ext cx="355600" cy="3317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/>
          <a:p>
            <a:pPr algn="r">
              <a:buFontTx/>
              <a:buChar char="•"/>
              <a:defRPr/>
            </a:pPr>
            <a:fld id="{377C5594-CDB6-4D06-ABBE-CF87C97B817C}" type="slidenum">
              <a:rPr lang="ar-SA" sz="1500" b="1">
                <a:solidFill>
                  <a:srgbClr val="72BBE8"/>
                </a:solidFill>
                <a:latin typeface="Arial Narrow" pitchFamily="34" charset="0"/>
              </a:rPr>
              <a:pPr algn="r">
                <a:buFontTx/>
                <a:buChar char="•"/>
                <a:defRPr/>
              </a:pPr>
              <a:t>‹#›</a:t>
            </a:fld>
            <a:r>
              <a:rPr lang="en-US" sz="15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US" sz="2100" b="1" baseline="14000">
                <a:solidFill>
                  <a:srgbClr val="FFFFFF"/>
                </a:solidFill>
                <a:latin typeface="Arial Narrow" pitchFamily="34" charset="0"/>
              </a:rPr>
              <a:t>|</a:t>
            </a:r>
          </a:p>
        </p:txBody>
      </p:sp>
      <p:pic>
        <p:nvPicPr>
          <p:cNvPr id="29704" name="Picture 8" descr="WHO-EN-white-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30963" y="6040438"/>
            <a:ext cx="2208212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80000"/>
        </a:spcBef>
        <a:spcAft>
          <a:spcPct val="0"/>
        </a:spcAft>
        <a:buClr>
          <a:srgbClr val="1E7FB8"/>
        </a:buClr>
        <a:buFont typeface="Wingdings" pitchFamily="2" charset="2"/>
        <a:buChar char="l"/>
        <a:defRPr>
          <a:solidFill>
            <a:srgbClr val="000066"/>
          </a:solidFill>
          <a:latin typeface="+mn-lt"/>
          <a:ea typeface="+mn-ea"/>
          <a:cs typeface="+mn-cs"/>
        </a:defRPr>
      </a:lvl1pPr>
      <a:lvl2pPr marL="804863" indent="-280988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Font typeface="Arial" charset="0"/>
        <a:buChar char="–"/>
        <a:defRPr sz="1600">
          <a:solidFill>
            <a:srgbClr val="000066"/>
          </a:solidFill>
          <a:latin typeface="+mn-lt"/>
          <a:cs typeface="+mn-cs"/>
        </a:defRPr>
      </a:lvl2pPr>
      <a:lvl3pPr marL="1255713" indent="-269875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•"/>
        <a:defRPr sz="1600">
          <a:solidFill>
            <a:srgbClr val="000066"/>
          </a:solidFill>
          <a:latin typeface="+mn-lt"/>
          <a:cs typeface="+mn-cs"/>
        </a:defRPr>
      </a:lvl3pPr>
      <a:lvl4pPr marL="1663700" indent="-227013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–"/>
        <a:defRPr sz="1600">
          <a:solidFill>
            <a:srgbClr val="000066"/>
          </a:solidFill>
          <a:latin typeface="+mn-lt"/>
          <a:cs typeface="+mn-cs"/>
        </a:defRPr>
      </a:lvl4pPr>
      <a:lvl5pPr marL="1989138" indent="-14605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5pPr>
      <a:lvl6pPr marL="24463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6pPr>
      <a:lvl7pPr marL="29035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7pPr>
      <a:lvl8pPr marL="33607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8pPr>
      <a:lvl9pPr marL="38179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382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2913" y="1381125"/>
            <a:ext cx="8291512" cy="461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0" y="1246188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algn="ctr">
              <a:buFontTx/>
              <a:buChar char="•"/>
              <a:defRPr/>
            </a:pP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588" y="6015038"/>
            <a:ext cx="9144000" cy="842962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buFontTx/>
              <a:buChar char="•"/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927100" y="6426200"/>
            <a:ext cx="4248150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/>
          <a:p>
            <a:pPr algn="ctr">
              <a:buFontTx/>
              <a:buChar char="•"/>
              <a:defRPr/>
            </a:pPr>
            <a:r>
              <a:rPr lang="en-US" sz="1200" b="1">
                <a:solidFill>
                  <a:srgbClr val="96CCEE"/>
                </a:solidFill>
                <a:latin typeface="Arial Narrow" pitchFamily="34" charset="0"/>
              </a:rPr>
              <a:t>GHO update on theme pages</a:t>
            </a:r>
            <a:r>
              <a:rPr lang="en-US" sz="12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US" sz="1200" b="1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b="1" baseline="12000">
                <a:solidFill>
                  <a:srgbClr val="FFFFFF"/>
                </a:solidFill>
                <a:latin typeface="Arial Narrow" pitchFamily="34" charset="0"/>
              </a:rPr>
              <a:t>|</a:t>
            </a:r>
            <a:r>
              <a:rPr lang="en-US" sz="1200" b="1">
                <a:solidFill>
                  <a:srgbClr val="96CCEE"/>
                </a:solidFill>
                <a:latin typeface="Arial Narrow" pitchFamily="34" charset="0"/>
              </a:rPr>
              <a:t>  </a:t>
            </a:r>
            <a:fld id="{9AAC400D-801E-4F54-BE86-0DAB04737E49}" type="datetime4">
              <a:rPr lang="en-US" sz="1200">
                <a:solidFill>
                  <a:srgbClr val="96CCEE"/>
                </a:solidFill>
                <a:latin typeface="Arial Narrow" pitchFamily="34" charset="0"/>
              </a:rPr>
              <a:pPr algn="ctr">
                <a:buFontTx/>
                <a:buChar char="•"/>
                <a:defRPr/>
              </a:pPr>
              <a:t>September 16, 2016</a:t>
            </a:fld>
            <a:endParaRPr lang="en-US" sz="1200" b="1">
              <a:solidFill>
                <a:srgbClr val="96CCEE"/>
              </a:solidFill>
              <a:latin typeface="Arial Narrow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60363" y="6399213"/>
            <a:ext cx="355600" cy="3317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/>
          <a:lstStyle/>
          <a:p>
            <a:pPr algn="r">
              <a:buFontTx/>
              <a:buChar char="•"/>
              <a:defRPr/>
            </a:pPr>
            <a:fld id="{53CF74F1-0FEA-43E0-BAB4-BEE0271B5DBF}" type="slidenum">
              <a:rPr lang="ar-SA" sz="1500" b="1">
                <a:solidFill>
                  <a:srgbClr val="72BBE8"/>
                </a:solidFill>
                <a:latin typeface="Arial Narrow" pitchFamily="34" charset="0"/>
              </a:rPr>
              <a:pPr algn="r">
                <a:buFontTx/>
                <a:buChar char="•"/>
                <a:defRPr/>
              </a:pPr>
              <a:t>‹#›</a:t>
            </a:fld>
            <a:r>
              <a:rPr lang="en-US" sz="1500" b="1">
                <a:solidFill>
                  <a:srgbClr val="72BBE8"/>
                </a:solidFill>
                <a:latin typeface="Arial Narrow" pitchFamily="34" charset="0"/>
              </a:rPr>
              <a:t> </a:t>
            </a:r>
            <a:r>
              <a:rPr lang="en-US" sz="2100" b="1" baseline="14000">
                <a:solidFill>
                  <a:srgbClr val="FFFFFF"/>
                </a:solidFill>
                <a:latin typeface="Arial Narrow" pitchFamily="34" charset="0"/>
              </a:rPr>
              <a:t>|</a:t>
            </a:r>
          </a:p>
        </p:txBody>
      </p:sp>
      <p:pic>
        <p:nvPicPr>
          <p:cNvPr id="31752" name="Picture 8" descr="WHO-EN-white-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30963" y="6040438"/>
            <a:ext cx="2208212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80000"/>
        </a:spcBef>
        <a:spcAft>
          <a:spcPct val="0"/>
        </a:spcAft>
        <a:buClr>
          <a:srgbClr val="1E7FB8"/>
        </a:buClr>
        <a:buFont typeface="Wingdings" pitchFamily="2" charset="2"/>
        <a:buChar char="l"/>
        <a:defRPr>
          <a:solidFill>
            <a:srgbClr val="000066"/>
          </a:solidFill>
          <a:latin typeface="+mn-lt"/>
          <a:ea typeface="+mn-ea"/>
          <a:cs typeface="+mn-cs"/>
        </a:defRPr>
      </a:lvl1pPr>
      <a:lvl2pPr marL="804863" indent="-280988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Font typeface="Arial" charset="0"/>
        <a:buChar char="–"/>
        <a:defRPr sz="1600">
          <a:solidFill>
            <a:srgbClr val="000066"/>
          </a:solidFill>
          <a:latin typeface="+mn-lt"/>
          <a:cs typeface="+mn-cs"/>
        </a:defRPr>
      </a:lvl2pPr>
      <a:lvl3pPr marL="1255713" indent="-269875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•"/>
        <a:defRPr sz="1600">
          <a:solidFill>
            <a:srgbClr val="000066"/>
          </a:solidFill>
          <a:latin typeface="+mn-lt"/>
          <a:cs typeface="+mn-cs"/>
        </a:defRPr>
      </a:lvl3pPr>
      <a:lvl4pPr marL="1663700" indent="-227013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–"/>
        <a:defRPr sz="1600">
          <a:solidFill>
            <a:srgbClr val="000066"/>
          </a:solidFill>
          <a:latin typeface="+mn-lt"/>
          <a:cs typeface="+mn-cs"/>
        </a:defRPr>
      </a:lvl4pPr>
      <a:lvl5pPr marL="1989138" indent="-14605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5pPr>
      <a:lvl6pPr marL="24463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6pPr>
      <a:lvl7pPr marL="29035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7pPr>
      <a:lvl8pPr marL="33607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8pPr>
      <a:lvl9pPr marL="38179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6858000"/>
          </a:xfrm>
          <a:prstGeom prst="rect">
            <a:avLst/>
          </a:prstGeom>
          <a:solidFill>
            <a:srgbClr val="1E7FB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Char char="•"/>
            </a:pPr>
            <a:endParaRPr lang="en-US" sz="2800" dirty="0"/>
          </a:p>
        </p:txBody>
      </p:sp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-34925" y="58674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/>
          <a:lstStyle/>
          <a:p>
            <a:pPr algn="ctr">
              <a:spcBef>
                <a:spcPct val="20000"/>
              </a:spcBef>
            </a:pPr>
            <a:r>
              <a:rPr lang="en-US" altLang="ja-JP" sz="1800" b="1" dirty="0" smtClean="0">
                <a:ea typeface="MS PGothic" pitchFamily="34" charset="-128"/>
              </a:rPr>
              <a:t>Burden of disease methodological workshop</a:t>
            </a:r>
          </a:p>
          <a:p>
            <a:pPr algn="ctr">
              <a:spcBef>
                <a:spcPct val="20000"/>
              </a:spcBef>
            </a:pPr>
            <a:r>
              <a:rPr lang="en-US" altLang="ja-JP" sz="1800" b="1" dirty="0" smtClean="0">
                <a:ea typeface="MS PGothic" pitchFamily="34" charset="-128"/>
              </a:rPr>
              <a:t>Royal Society of Edinburgh, 15-16 September 2016</a:t>
            </a:r>
            <a:r>
              <a:rPr lang="en-US" altLang="ja-JP" sz="1800" b="1" dirty="0">
                <a:ea typeface="MS PGothic" pitchFamily="34" charset="-128"/>
              </a:rPr>
              <a:t/>
            </a:r>
            <a:br>
              <a:rPr lang="en-US" altLang="ja-JP" sz="1800" b="1" dirty="0">
                <a:ea typeface="MS PGothic" pitchFamily="34" charset="-128"/>
              </a:rPr>
            </a:br>
            <a:endParaRPr lang="en-US" altLang="ja-JP" sz="1800" b="1" dirty="0">
              <a:ea typeface="MS PGothic" pitchFamily="34" charset="-128"/>
            </a:endParaRPr>
          </a:p>
          <a:p>
            <a:pPr algn="ctr">
              <a:spcBef>
                <a:spcPct val="20000"/>
              </a:spcBef>
            </a:pPr>
            <a:endParaRPr lang="en-GB" altLang="ja-JP" sz="1800" b="1" dirty="0">
              <a:solidFill>
                <a:schemeClr val="bg2"/>
              </a:solidFill>
              <a:ea typeface="MS PGothic" pitchFamily="34" charset="-128"/>
            </a:endParaRPr>
          </a:p>
        </p:txBody>
      </p:sp>
      <p:sp>
        <p:nvSpPr>
          <p:cNvPr id="35843" name="Rectangle 5"/>
          <p:cNvSpPr>
            <a:spLocks noChangeArrowheads="1"/>
          </p:cNvSpPr>
          <p:nvPr/>
        </p:nvSpPr>
        <p:spPr bwMode="auto">
          <a:xfrm>
            <a:off x="615789" y="1219200"/>
            <a:ext cx="7735888" cy="158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 anchor="ctr"/>
          <a:lstStyle/>
          <a:p>
            <a:pPr algn="ctr"/>
            <a:r>
              <a:rPr lang="en-US" sz="4800" b="1" dirty="0" smtClean="0"/>
              <a:t>WHO DALY calculations</a:t>
            </a:r>
            <a:r>
              <a:rPr lang="en-US" sz="4800" dirty="0"/>
              <a:t>	</a:t>
            </a:r>
          </a:p>
          <a:p>
            <a:pPr algn="ctr"/>
            <a:endParaRPr lang="en-GB" sz="3200" dirty="0"/>
          </a:p>
        </p:txBody>
      </p:sp>
      <p:sp>
        <p:nvSpPr>
          <p:cNvPr id="35844" name="Rectangle 6"/>
          <p:cNvSpPr>
            <a:spLocks noChangeArrowheads="1"/>
          </p:cNvSpPr>
          <p:nvPr/>
        </p:nvSpPr>
        <p:spPr bwMode="auto">
          <a:xfrm>
            <a:off x="0" y="342900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/>
          <a:lstStyle/>
          <a:p>
            <a:pPr algn="ctr">
              <a:spcBef>
                <a:spcPct val="20000"/>
              </a:spcBef>
            </a:pPr>
            <a:r>
              <a:rPr lang="en-US" altLang="ja-JP" sz="2800" b="1" dirty="0">
                <a:ea typeface="MS PGothic" pitchFamily="34" charset="-128"/>
              </a:rPr>
              <a:t>Colin Mathers</a:t>
            </a:r>
            <a:br>
              <a:rPr lang="en-US" altLang="ja-JP" sz="2800" b="1" dirty="0">
                <a:ea typeface="MS PGothic" pitchFamily="34" charset="-128"/>
              </a:rPr>
            </a:br>
            <a:r>
              <a:rPr lang="en-US" altLang="ja-JP" sz="1000" b="1" dirty="0">
                <a:ea typeface="MS PGothic" pitchFamily="34" charset="-128"/>
              </a:rPr>
              <a:t/>
            </a:r>
            <a:br>
              <a:rPr lang="en-US" altLang="ja-JP" sz="1000" b="1" dirty="0">
                <a:ea typeface="MS PGothic" pitchFamily="34" charset="-128"/>
              </a:rPr>
            </a:br>
            <a:r>
              <a:rPr lang="en-US" altLang="ja-JP" sz="1800" b="1" dirty="0">
                <a:ea typeface="MS PGothic" pitchFamily="34" charset="-128"/>
              </a:rPr>
              <a:t>Coordinator, Mortality and </a:t>
            </a:r>
            <a:r>
              <a:rPr lang="en-US" altLang="ja-JP" sz="1800" b="1" dirty="0" smtClean="0">
                <a:ea typeface="MS PGothic" pitchFamily="34" charset="-128"/>
              </a:rPr>
              <a:t>Health Analysis Unit</a:t>
            </a:r>
          </a:p>
          <a:p>
            <a:pPr algn="ctr">
              <a:spcBef>
                <a:spcPct val="20000"/>
              </a:spcBef>
            </a:pPr>
            <a:r>
              <a:rPr lang="en-US" altLang="ja-JP" sz="1800" b="1" dirty="0" smtClean="0">
                <a:ea typeface="MS PGothic" pitchFamily="34" charset="-128"/>
              </a:rPr>
              <a:t>World Health Organization, Geneva</a:t>
            </a:r>
            <a:r>
              <a:rPr lang="en-US" altLang="ja-JP" sz="2400" b="1" dirty="0">
                <a:ea typeface="MS PGothic" pitchFamily="34" charset="-128"/>
              </a:rPr>
              <a:t/>
            </a:r>
            <a:br>
              <a:rPr lang="en-US" altLang="ja-JP" sz="2400" b="1" dirty="0">
                <a:ea typeface="MS PGothic" pitchFamily="34" charset="-128"/>
              </a:rPr>
            </a:br>
            <a:endParaRPr lang="en-US" altLang="ja-JP" sz="2800" b="1" dirty="0">
              <a:ea typeface="MS PGothic" pitchFamily="34" charset="-128"/>
            </a:endParaRPr>
          </a:p>
          <a:p>
            <a:pPr algn="ctr">
              <a:spcBef>
                <a:spcPct val="20000"/>
              </a:spcBef>
            </a:pPr>
            <a:endParaRPr lang="en-GB" altLang="ja-JP" sz="2800" b="1" dirty="0">
              <a:solidFill>
                <a:srgbClr val="FFFFFF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981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733"/>
            <a:ext cx="8001000" cy="914400"/>
          </a:xfrm>
        </p:spPr>
        <p:txBody>
          <a:bodyPr>
            <a:normAutofit/>
          </a:bodyPr>
          <a:lstStyle/>
          <a:p>
            <a:r>
              <a:rPr lang="en-GB" sz="3000" dirty="0" smtClean="0"/>
              <a:t>Standard loss function for YLL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85800"/>
            <a:ext cx="7031182" cy="5704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882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98"/>
          <a:stretch>
            <a:fillRect/>
          </a:stretch>
        </p:blipFill>
        <p:spPr bwMode="auto">
          <a:xfrm>
            <a:off x="0" y="0"/>
            <a:ext cx="9145588" cy="623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4" descr="WHO-EN-BW-H"/>
          <p:cNvPicPr>
            <a:picLocks noChangeAspect="1" noChangeArrowheads="1"/>
          </p:cNvPicPr>
          <p:nvPr/>
        </p:nvPicPr>
        <p:blipFill>
          <a:blip r:embed="rId4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324600"/>
            <a:ext cx="1600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2400" y="6477000"/>
            <a:ext cx="3629025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 defTabSz="1042988">
              <a:buFontTx/>
              <a:buNone/>
            </a:pPr>
            <a:endParaRPr lang="en-GB" sz="1400" b="1" dirty="0">
              <a:solidFill>
                <a:srgbClr val="FFFFFF"/>
              </a:solidFill>
              <a:latin typeface="Arial Narrow" pitchFamily="34" charset="0"/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925" b="31925"/>
          <a:stretch/>
        </p:blipFill>
        <p:spPr bwMode="auto">
          <a:xfrm>
            <a:off x="138112" y="-2788766"/>
            <a:ext cx="4627563" cy="9359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43" b="-66543"/>
          <a:stretch/>
        </p:blipFill>
        <p:spPr bwMode="auto">
          <a:xfrm>
            <a:off x="4581525" y="1914761"/>
            <a:ext cx="4627563" cy="9359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036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191500" cy="660400"/>
          </a:xfrm>
        </p:spPr>
        <p:txBody>
          <a:bodyPr/>
          <a:lstStyle/>
          <a:p>
            <a:r>
              <a:rPr lang="en-US" dirty="0" smtClean="0"/>
              <a:t>GBD2010 disability weights</a:t>
            </a:r>
            <a:endParaRPr lang="en-US" dirty="0"/>
          </a:p>
        </p:txBody>
      </p:sp>
      <p:pic>
        <p:nvPicPr>
          <p:cNvPr id="5" name="Picture 4" descr="DW_Line_Marked_MSK_Depress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0" y="914400"/>
            <a:ext cx="6267450" cy="55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46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191500" cy="660400"/>
          </a:xfrm>
        </p:spPr>
        <p:txBody>
          <a:bodyPr/>
          <a:lstStyle/>
          <a:p>
            <a:r>
              <a:rPr lang="en-US" dirty="0" smtClean="0"/>
              <a:t>GBD2010 disability weights</a:t>
            </a:r>
            <a:endParaRPr lang="en-US" dirty="0"/>
          </a:p>
        </p:txBody>
      </p:sp>
      <p:pic>
        <p:nvPicPr>
          <p:cNvPr id="3" name="Picture 2" descr="DW_Line_Marked_VisionHearing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0" y="914400"/>
            <a:ext cx="6267450" cy="55118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400800" y="5000237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2"/>
                </a:solidFill>
              </a:rPr>
              <a:t>0.126   IQ&lt;35</a:t>
            </a:r>
            <a:endParaRPr lang="en-GB" sz="12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1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153400" cy="1143000"/>
          </a:xfrm>
        </p:spPr>
        <p:txBody>
          <a:bodyPr/>
          <a:lstStyle/>
          <a:p>
            <a:pPr eaLnBrk="1" hangingPunct="1"/>
            <a:r>
              <a:rPr lang="en-GB" sz="2800" b="1" dirty="0" smtClean="0">
                <a:solidFill>
                  <a:srgbClr val="333333"/>
                </a:solidFill>
              </a:rPr>
              <a:t>Problems with GBD 2010 disability weights</a:t>
            </a:r>
            <a:endParaRPr lang="en-GB" sz="2000" b="1" dirty="0" smtClean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Amputation of both arms with treatment (0.044) less severe than amputation of one arm  with treatment (0.13)</a:t>
            </a:r>
            <a:endParaRPr lang="en-GB" sz="2100" dirty="0"/>
          </a:p>
          <a:p>
            <a:pPr lvl="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Urinary incontinence (0.142) more severe than “treated” paraplegia (0.047), which usually involves incontinence also</a:t>
            </a:r>
            <a:endParaRPr lang="en-GB" sz="2100" dirty="0"/>
          </a:p>
          <a:p>
            <a:pPr lvl="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Complete hearing loss (0.033) of similar severity to mild anxiety disorder (0.030) or mild neck pain (0.040)</a:t>
            </a:r>
            <a:endParaRPr lang="en-GB" sz="2100" dirty="0"/>
          </a:p>
          <a:p>
            <a:pPr lvl="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Mild intellectual disability, IQ 50-69 (0.031) of similar severity to viral warts (0.030)</a:t>
            </a:r>
            <a:endParaRPr lang="en-GB" sz="2100" dirty="0"/>
          </a:p>
          <a:p>
            <a:pPr lvl="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Severe intellectual disability , IQ 20-34 (0.126) lower in severity than urinary incontinence (0.142)</a:t>
            </a:r>
            <a:endParaRPr lang="en-GB" sz="2100" dirty="0"/>
          </a:p>
          <a:p>
            <a:pPr lvl="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100" dirty="0"/>
              <a:t>Heroin dependence (0.64) more severe than cancer terminal phase (0.51)</a:t>
            </a:r>
            <a:endParaRPr lang="en-GB" sz="21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001000" cy="9144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WHO Revisions to Disability Weights</a:t>
            </a:r>
            <a:endParaRPr lang="en-US" sz="2000" b="1" dirty="0" smtClean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4953000"/>
          </a:xfrm>
        </p:spPr>
        <p:txBody>
          <a:bodyPr/>
          <a:lstStyle/>
          <a:p>
            <a:pPr marL="514350" indent="-514350" eaLnBrk="1" hangingPunct="1">
              <a:spcAft>
                <a:spcPct val="25000"/>
              </a:spcAft>
              <a:buFontTx/>
              <a:buAutoNum type="arabicPeriod"/>
            </a:pPr>
            <a:r>
              <a:rPr lang="en-US" sz="2100" b="1" dirty="0" smtClean="0">
                <a:cs typeface="Tahoma" pitchFamily="34" charset="0"/>
              </a:rPr>
              <a:t>Dutch disability weights study (</a:t>
            </a:r>
            <a:r>
              <a:rPr lang="en-US" sz="2100" b="1" dirty="0" err="1" smtClean="0">
                <a:cs typeface="Tahoma" pitchFamily="34" charset="0"/>
              </a:rPr>
              <a:t>Stouthard</a:t>
            </a:r>
            <a:r>
              <a:rPr lang="en-US" sz="2100" b="1" dirty="0" smtClean="0">
                <a:cs typeface="Tahoma" pitchFamily="34" charset="0"/>
              </a:rPr>
              <a:t> et al 1997,200) gave EQ5D+ descriptions for health state sequelae</a:t>
            </a:r>
          </a:p>
          <a:p>
            <a:pPr marL="514350" indent="-514350" eaLnBrk="1" hangingPunct="1">
              <a:spcAft>
                <a:spcPct val="25000"/>
              </a:spcAft>
              <a:buFontTx/>
              <a:buAutoNum type="arabicPeriod"/>
            </a:pPr>
            <a:r>
              <a:rPr lang="en-US" sz="2100" b="1" dirty="0" smtClean="0">
                <a:cs typeface="Tahoma" pitchFamily="34" charset="0"/>
              </a:rPr>
              <a:t>Expanded set of EQ5D+ descriptions for GBD2010 health states</a:t>
            </a:r>
          </a:p>
          <a:p>
            <a:pPr marL="514350" indent="-514350" eaLnBrk="1" hangingPunct="1">
              <a:spcAft>
                <a:spcPct val="25000"/>
              </a:spcAft>
              <a:buFontTx/>
              <a:buAutoNum type="arabicPeriod" startAt="3"/>
            </a:pPr>
            <a:r>
              <a:rPr lang="en-US" sz="2100" b="1" dirty="0" smtClean="0">
                <a:cs typeface="Tahoma" pitchFamily="34" charset="0"/>
                <a:sym typeface="Wingdings" pitchFamily="2" charset="2"/>
              </a:rPr>
              <a:t>Regression prediction model fitted to GBD2010 DW and EQ5D+ health states</a:t>
            </a:r>
          </a:p>
          <a:p>
            <a:pPr marL="514350" indent="-514350" eaLnBrk="1" hangingPunct="1">
              <a:spcAft>
                <a:spcPct val="25000"/>
              </a:spcAft>
              <a:buFontTx/>
              <a:buAutoNum type="arabicPeriod" startAt="3"/>
            </a:pPr>
            <a:r>
              <a:rPr lang="en-US" sz="2100" b="1" dirty="0" smtClean="0">
                <a:cs typeface="Tahoma" pitchFamily="34" charset="0"/>
                <a:sym typeface="Wingdings" pitchFamily="2" charset="2"/>
              </a:rPr>
              <a:t>Used to estimate revised DW for outlier DW for infertility, intellectual disability, hearing loss, vision loss, amputation, disfigurement</a:t>
            </a:r>
          </a:p>
          <a:p>
            <a:pPr marL="514350" indent="-514350" eaLnBrk="1" hangingPunct="1">
              <a:spcAft>
                <a:spcPct val="25000"/>
              </a:spcAft>
              <a:buFontTx/>
              <a:buAutoNum type="arabicPeriod" startAt="3"/>
            </a:pPr>
            <a:r>
              <a:rPr lang="en-US" sz="2100" b="1" dirty="0" smtClean="0">
                <a:cs typeface="Tahoma" pitchFamily="34" charset="0"/>
                <a:sym typeface="Wingdings" pitchFamily="2" charset="2"/>
              </a:rPr>
              <a:t>Masked DW used for drug and alcohol dependence states</a:t>
            </a:r>
            <a:endParaRPr lang="en-US" sz="2100" b="1" dirty="0">
              <a:cs typeface="Tahoma" pitchFamily="34" charset="0"/>
              <a:sym typeface="Wingdings" pitchFamily="2" charset="2"/>
            </a:endParaRPr>
          </a:p>
          <a:p>
            <a:pPr marL="514350" indent="-514350" eaLnBrk="1" hangingPunct="1">
              <a:spcAft>
                <a:spcPct val="25000"/>
              </a:spcAft>
              <a:buFontTx/>
              <a:buAutoNum type="arabicPeriod" startAt="3"/>
            </a:pPr>
            <a:r>
              <a:rPr lang="en-US" sz="2100" b="1" dirty="0" smtClean="0">
                <a:cs typeface="Tahoma" pitchFamily="34" charset="0"/>
                <a:sym typeface="Wingdings" pitchFamily="2" charset="2"/>
              </a:rPr>
              <a:t>GBD 2013 also revised many of these weights using revised lay descriptions in European surveys</a:t>
            </a:r>
            <a:endParaRPr lang="en-US" sz="2100" b="1" dirty="0" smtClean="0">
              <a:cs typeface="Tahoma" pitchFamily="34" charset="0"/>
            </a:endParaRPr>
          </a:p>
          <a:p>
            <a:pPr marL="514350" indent="-514350" eaLnBrk="1" hangingPunct="1">
              <a:spcAft>
                <a:spcPct val="25000"/>
              </a:spcAft>
              <a:buFontTx/>
              <a:buAutoNum type="arabicPeriod" startAt="2"/>
            </a:pPr>
            <a:endParaRPr lang="en-US" sz="2100" b="1" dirty="0" smtClean="0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NEW SLIDES FROM SONBOL - Template - Disease Control">
  <a:themeElements>
    <a:clrScheme name="2_NEW SLIDES FROM SONBOL - Template - Disease Control 8">
      <a:dk1>
        <a:srgbClr val="000000"/>
      </a:dk1>
      <a:lt1>
        <a:srgbClr val="EAEAEA"/>
      </a:lt1>
      <a:dk2>
        <a:srgbClr val="17118B"/>
      </a:dk2>
      <a:lt2>
        <a:srgbClr val="FFFFCC"/>
      </a:lt2>
      <a:accent1>
        <a:srgbClr val="B2B2B2"/>
      </a:accent1>
      <a:accent2>
        <a:srgbClr val="54ABB2"/>
      </a:accent2>
      <a:accent3>
        <a:srgbClr val="ABAAC4"/>
      </a:accent3>
      <a:accent4>
        <a:srgbClr val="C8C8C8"/>
      </a:accent4>
      <a:accent5>
        <a:srgbClr val="D5D5D5"/>
      </a:accent5>
      <a:accent6>
        <a:srgbClr val="4B9BA1"/>
      </a:accent6>
      <a:hlink>
        <a:srgbClr val="4F49A3"/>
      </a:hlink>
      <a:folHlink>
        <a:srgbClr val="2E2573"/>
      </a:folHlink>
    </a:clrScheme>
    <a:fontScheme name="2_NEW SLIDES FROM SONBOL - Template - Disease Contr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2_NEW SLIDES FROM SONBOL - Template - Disease Contro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SLIDES FROM SONBOL - Template - Disease Contro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SLIDES FROM SONBOL - Template - Disease Contro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SLIDES FROM SONBOL - Template - Disease Contro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SLIDES FROM SONBOL - Template - Disease Contro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SLIDES FROM SONBOL - Template - Disease Contro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SLIDES FROM SONBOL - Template - Disease Contro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SLIDES FROM SONBOL - Template - Disease Contro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h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aster">
  <a:themeElements>
    <a:clrScheme name="master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master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master">
  <a:themeElements>
    <a:clrScheme name="master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master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aster">
  <a:themeElements>
    <a:clrScheme name="master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master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master">
  <a:themeElements>
    <a:clrScheme name="master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master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who</Template>
  <TotalTime>6083</TotalTime>
  <Words>245</Words>
  <Application>Microsoft Office PowerPoint</Application>
  <PresentationFormat>On-screen Show (4:3)</PresentationFormat>
  <Paragraphs>25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MS PGothic</vt:lpstr>
      <vt:lpstr>Arial</vt:lpstr>
      <vt:lpstr>Arial Narrow</vt:lpstr>
      <vt:lpstr>Calibri</vt:lpstr>
      <vt:lpstr>Tahoma</vt:lpstr>
      <vt:lpstr>Wingdings</vt:lpstr>
      <vt:lpstr>2_NEW SLIDES FROM SONBOL - Template - Disease Control</vt:lpstr>
      <vt:lpstr>who</vt:lpstr>
      <vt:lpstr>1_master</vt:lpstr>
      <vt:lpstr>2_master</vt:lpstr>
      <vt:lpstr>master</vt:lpstr>
      <vt:lpstr>7_master</vt:lpstr>
      <vt:lpstr>PowerPoint Presentation</vt:lpstr>
      <vt:lpstr>Standard loss function for YLL</vt:lpstr>
      <vt:lpstr>PowerPoint Presentation</vt:lpstr>
      <vt:lpstr>GBD2010 disability weights</vt:lpstr>
      <vt:lpstr>GBD2010 disability weights</vt:lpstr>
      <vt:lpstr>Problems with GBD 2010 disability weights</vt:lpstr>
      <vt:lpstr>WHO Revisions to Disability Weights</vt:lpstr>
    </vt:vector>
  </TitlesOfParts>
  <Company>World Health Organization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stevensg</dc:creator>
  <cp:lastModifiedBy>Diane Stockton</cp:lastModifiedBy>
  <cp:revision>165</cp:revision>
  <dcterms:created xsi:type="dcterms:W3CDTF">2009-05-21T12:54:45Z</dcterms:created>
  <dcterms:modified xsi:type="dcterms:W3CDTF">2016-09-16T08:00:39Z</dcterms:modified>
</cp:coreProperties>
</file>