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83" r:id="rId3"/>
    <p:sldId id="284" r:id="rId4"/>
    <p:sldId id="282" r:id="rId5"/>
    <p:sldId id="285" r:id="rId6"/>
    <p:sldId id="281" r:id="rId7"/>
    <p:sldId id="280" r:id="rId8"/>
    <p:sldId id="277" r:id="rId9"/>
    <p:sldId id="278" r:id="rId10"/>
  </p:sldIdLst>
  <p:sldSz cx="9144000" cy="6858000" type="screen4x3"/>
  <p:notesSz cx="6805613" cy="99441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71"/>
    <a:srgbClr val="E7832F"/>
    <a:srgbClr val="342C26"/>
    <a:srgbClr val="8A204D"/>
    <a:srgbClr val="AD2E3D"/>
    <a:srgbClr val="89305D"/>
    <a:srgbClr val="B23775"/>
    <a:srgbClr val="39A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8794" autoAdjust="0"/>
  </p:normalViewPr>
  <p:slideViewPr>
    <p:cSldViewPr snapToGrid="0" snapToObjects="1">
      <p:cViewPr varScale="1">
        <p:scale>
          <a:sx n="74" d="100"/>
          <a:sy n="74" d="100"/>
        </p:scale>
        <p:origin x="6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hi.no\Felles\Forskningsprosjekter\PDB%201306%20-%20Norsk%20sykdomsbyrdepr_\Forskningsfiler\JOKI\GBDogKostnader\Paper\Nye_resultater%20fra%20Kjartan\Death_YLD_Ag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hi.no\Felles\Forskningsprosjekter\PDB%201306%20-%20Norsk%20sykdomsbyrdepr_\Forskningsfiler\JOKI\GBDogKostnader\Paper\Nye_resultater%20fra%20Kjartan\Death_YLD_A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166578405924175"/>
          <c:y val="3.1098150374249098E-2"/>
          <c:w val="0.5658351636585669"/>
          <c:h val="0.906571688072492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'Ark2'!$F$8</c:f>
              <c:strCache>
                <c:ptCount val="1"/>
                <c:pt idx="0">
                  <c:v> II Neoplasms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'Ark2'!$G$8</c:f>
              <c:numCache>
                <c:formatCode>0.00%</c:formatCode>
                <c:ptCount val="1"/>
                <c:pt idx="0">
                  <c:v>0.16569999999999999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2B-49AE-B0F8-273FC81942DE}"/>
            </c:ext>
          </c:extLst>
        </c:ser>
        <c:ser>
          <c:idx val="1"/>
          <c:order val="1"/>
          <c:tx>
            <c:strRef>
              <c:f>'Ark2'!$F$9</c:f>
              <c:strCache>
                <c:ptCount val="1"/>
                <c:pt idx="0">
                  <c:v> V Mental and behavioural disorders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'Ark2'!$G$9</c:f>
              <c:numCache>
                <c:formatCode>0.00%</c:formatCode>
                <c:ptCount val="1"/>
                <c:pt idx="0">
                  <c:v>0.1487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2B-49AE-B0F8-273FC81942DE}"/>
            </c:ext>
          </c:extLst>
        </c:ser>
        <c:ser>
          <c:idx val="2"/>
          <c:order val="2"/>
          <c:tx>
            <c:strRef>
              <c:f>'Ark2'!$F$10</c:f>
              <c:strCache>
                <c:ptCount val="1"/>
                <c:pt idx="0">
                  <c:v> IX Diseases of the circulatory system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'Ark2'!$G$10</c:f>
              <c:numCache>
                <c:formatCode>0.00%</c:formatCode>
                <c:ptCount val="1"/>
                <c:pt idx="0">
                  <c:v>0.13900000000000001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2B-49AE-B0F8-273FC81942DE}"/>
            </c:ext>
          </c:extLst>
        </c:ser>
        <c:ser>
          <c:idx val="3"/>
          <c:order val="3"/>
          <c:tx>
            <c:strRef>
              <c:f>'Ark2'!$F$11</c:f>
              <c:strCache>
                <c:ptCount val="1"/>
                <c:pt idx="0">
                  <c:v> XIII Diseases of the musculoskeletal system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'Ark2'!$G$11</c:f>
              <c:numCache>
                <c:formatCode>0.00%</c:formatCode>
                <c:ptCount val="1"/>
                <c:pt idx="0">
                  <c:v>0.13400000000000001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2B-49AE-B0F8-273FC81942DE}"/>
            </c:ext>
          </c:extLst>
        </c:ser>
        <c:ser>
          <c:idx val="4"/>
          <c:order val="4"/>
          <c:tx>
            <c:strRef>
              <c:f>'Ark2'!$F$12</c:f>
              <c:strCache>
                <c:ptCount val="1"/>
                <c:pt idx="0">
                  <c:v> VI Diseases of the nervous system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'Ark2'!$G$12</c:f>
              <c:numCache>
                <c:formatCode>0.00%</c:formatCode>
                <c:ptCount val="1"/>
                <c:pt idx="0">
                  <c:v>7.8600000000000003E-2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2B-49AE-B0F8-273FC81942DE}"/>
            </c:ext>
          </c:extLst>
        </c:ser>
        <c:ser>
          <c:idx val="5"/>
          <c:order val="5"/>
          <c:tx>
            <c:strRef>
              <c:f>'Ark2'!$F$13</c:f>
              <c:strCache>
                <c:ptCount val="1"/>
                <c:pt idx="0">
                  <c:v> XIX Injury, poisoning and certain other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'Ark2'!$G$13</c:f>
              <c:numCache>
                <c:formatCode>0.00%</c:formatCode>
                <c:ptCount val="1"/>
                <c:pt idx="0">
                  <c:v>5.9499999999999997E-2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32B-49AE-B0F8-273FC81942DE}"/>
            </c:ext>
          </c:extLst>
        </c:ser>
        <c:ser>
          <c:idx val="6"/>
          <c:order val="6"/>
          <c:tx>
            <c:strRef>
              <c:f>'Ark2'!$F$14</c:f>
              <c:strCache>
                <c:ptCount val="1"/>
                <c:pt idx="0">
                  <c:v> X Diseases of the respiratory system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'Ark2'!$G$14</c:f>
              <c:numCache>
                <c:formatCode>0.00%</c:formatCode>
                <c:ptCount val="1"/>
                <c:pt idx="0">
                  <c:v>4.65E-2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32B-49AE-B0F8-273FC81942DE}"/>
            </c:ext>
          </c:extLst>
        </c:ser>
        <c:ser>
          <c:idx val="7"/>
          <c:order val="7"/>
          <c:tx>
            <c:strRef>
              <c:f>'Ark2'!$F$15</c:f>
              <c:strCache>
                <c:ptCount val="1"/>
                <c:pt idx="0">
                  <c:v> XIV Diseases of the genitourinary system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'Ark2'!$G$15</c:f>
              <c:numCache>
                <c:formatCode>0.00%</c:formatCode>
                <c:ptCount val="1"/>
                <c:pt idx="0">
                  <c:v>3.3500000000000002E-2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32B-49AE-B0F8-273FC81942DE}"/>
            </c:ext>
          </c:extLst>
        </c:ser>
        <c:ser>
          <c:idx val="8"/>
          <c:order val="8"/>
          <c:tx>
            <c:strRef>
              <c:f>'Ark2'!$F$16</c:f>
              <c:strCache>
                <c:ptCount val="1"/>
                <c:pt idx="0">
                  <c:v> XII Diseases of the skin and subcutaneous tissue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'Ark2'!$G$16</c:f>
              <c:numCache>
                <c:formatCode>0.00%</c:formatCode>
                <c:ptCount val="1"/>
                <c:pt idx="0">
                  <c:v>3.0499999999999999E-2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32B-49AE-B0F8-273FC81942DE}"/>
            </c:ext>
          </c:extLst>
        </c:ser>
        <c:ser>
          <c:idx val="9"/>
          <c:order val="9"/>
          <c:tx>
            <c:strRef>
              <c:f>'Ark2'!$F$17</c:f>
              <c:strCache>
                <c:ptCount val="1"/>
                <c:pt idx="0">
                  <c:v> IV Endocrine, nutritional and metabolic diseases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'Ark2'!$G$17</c:f>
              <c:numCache>
                <c:formatCode>0.00%</c:formatCode>
                <c:ptCount val="1"/>
                <c:pt idx="0">
                  <c:v>2.8500000000000001E-2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32B-49AE-B0F8-273FC81942DE}"/>
            </c:ext>
          </c:extLst>
        </c:ser>
        <c:ser>
          <c:idx val="10"/>
          <c:order val="10"/>
          <c:tx>
            <c:strRef>
              <c:f>'Ark2'!$F$18</c:f>
              <c:strCache>
                <c:ptCount val="1"/>
                <c:pt idx="0">
                  <c:v> VII Diseases of the eye and adnexa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'Ark2'!$G$18</c:f>
              <c:numCache>
                <c:formatCode>0.00%</c:formatCode>
                <c:ptCount val="1"/>
                <c:pt idx="0">
                  <c:v>2.6200000000000001E-2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32B-49AE-B0F8-273FC81942DE}"/>
            </c:ext>
          </c:extLst>
        </c:ser>
        <c:ser>
          <c:idx val="11"/>
          <c:order val="11"/>
          <c:tx>
            <c:strRef>
              <c:f>'Ark2'!$F$19</c:f>
              <c:strCache>
                <c:ptCount val="1"/>
                <c:pt idx="0">
                  <c:v> XI Diseases of the digestive system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'Ark2'!$G$19</c:f>
              <c:numCache>
                <c:formatCode>0.00%</c:formatCode>
                <c:ptCount val="1"/>
                <c:pt idx="0">
                  <c:v>2.3900000000000001E-2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632B-49AE-B0F8-273FC81942DE}"/>
            </c:ext>
          </c:extLst>
        </c:ser>
        <c:ser>
          <c:idx val="12"/>
          <c:order val="12"/>
          <c:tx>
            <c:strRef>
              <c:f>'Ark2'!$F$20</c:f>
              <c:strCache>
                <c:ptCount val="1"/>
                <c:pt idx="0">
                  <c:v> I Certain infectious and parasitic diseases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'Ark2'!$G$20</c:f>
              <c:numCache>
                <c:formatCode>0.00%</c:formatCode>
                <c:ptCount val="1"/>
                <c:pt idx="0">
                  <c:v>2.3300000000000001E-2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32B-49AE-B0F8-273FC81942DE}"/>
            </c:ext>
          </c:extLst>
        </c:ser>
        <c:ser>
          <c:idx val="13"/>
          <c:order val="13"/>
          <c:tx>
            <c:strRef>
              <c:f>'Ark2'!$F$21</c:f>
              <c:strCache>
                <c:ptCount val="1"/>
                <c:pt idx="0">
                  <c:v> All other diagnoses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'Ark2'!$G$21</c:f>
              <c:numCache>
                <c:formatCode>0.00%</c:formatCode>
                <c:ptCount val="1"/>
                <c:pt idx="0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632B-49AE-B0F8-273FC81942DE}"/>
            </c:ext>
          </c:extLst>
        </c:ser>
        <c:ser>
          <c:idx val="14"/>
          <c:order val="14"/>
          <c:tx>
            <c:strRef>
              <c:f>'Ark2'!$F$22</c:f>
              <c:strCache>
                <c:ptCount val="1"/>
                <c:pt idx="0">
                  <c:v> III Diseases of the blood and blood-forming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'Ark2'!$G$22</c:f>
              <c:numCache>
                <c:formatCode>0.00%</c:formatCode>
                <c:ptCount val="1"/>
                <c:pt idx="0">
                  <c:v>1.7100000000000001E-2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32B-49AE-B0F8-273FC81942DE}"/>
            </c:ext>
          </c:extLst>
        </c:ser>
        <c:ser>
          <c:idx val="15"/>
          <c:order val="15"/>
          <c:tx>
            <c:strRef>
              <c:f>'Ark2'!$F$23</c:f>
              <c:strCache>
                <c:ptCount val="1"/>
                <c:pt idx="0">
                  <c:v> XVII Congenital malformations, deformations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'Ark2'!$G$23</c:f>
              <c:numCache>
                <c:formatCode>0.00%</c:formatCode>
                <c:ptCount val="1"/>
                <c:pt idx="0">
                  <c:v>1.3899999999999999E-2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32B-49AE-B0F8-273FC81942DE}"/>
            </c:ext>
          </c:extLst>
        </c:ser>
        <c:ser>
          <c:idx val="16"/>
          <c:order val="16"/>
          <c:tx>
            <c:strRef>
              <c:f>'Ark2'!$F$24</c:f>
              <c:strCache>
                <c:ptCount val="1"/>
                <c:pt idx="0">
                  <c:v> XV Pregnancy, childbirth and the puerperium </c:v>
                </c:pt>
              </c:strCache>
            </c:strRef>
          </c:tx>
          <c:invertIfNegative val="0"/>
          <c:cat>
            <c:strRef>
              <c:f>'Ark2'!$G$7</c:f>
              <c:strCache>
                <c:ptCount val="1"/>
                <c:pt idx="0">
                  <c:v>DALY</c:v>
                </c:pt>
              </c:strCache>
            </c:strRef>
          </c:cat>
          <c:val>
            <c:numRef>
              <c:f>'Ark2'!$G$24</c:f>
              <c:numCache>
                <c:formatCode>0.00%</c:formatCode>
                <c:ptCount val="1"/>
                <c:pt idx="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32B-49AE-B0F8-273FC8194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782800"/>
        <c:axId val="181783192"/>
      </c:barChart>
      <c:catAx>
        <c:axId val="181782800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181783192"/>
        <c:crosses val="autoZero"/>
        <c:auto val="1"/>
        <c:lblAlgn val="ctr"/>
        <c:lblOffset val="100"/>
        <c:noMultiLvlLbl val="0"/>
      </c:catAx>
      <c:valAx>
        <c:axId val="181783192"/>
        <c:scaling>
          <c:orientation val="minMax"/>
        </c:scaling>
        <c:delete val="0"/>
        <c:axPos val="t"/>
        <c:majorGridlines/>
        <c:numFmt formatCode="0.00%" sourceLinked="1"/>
        <c:majorTickMark val="out"/>
        <c:minorTickMark val="none"/>
        <c:tickLblPos val="nextTo"/>
        <c:crossAx val="18178280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0290334435869165E-2"/>
          <c:y val="8.5266067734791548E-2"/>
          <c:w val="0.41016717452766038"/>
          <c:h val="0.8372421980678743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1100"/>
            </a:pPr>
            <a:r>
              <a:rPr lang="en-US" sz="1100"/>
              <a:t>Deaths in Norway 2013</a:t>
            </a:r>
          </a:p>
        </c:rich>
      </c:tx>
      <c:layout>
        <c:manualLayout>
          <c:xMode val="edge"/>
          <c:yMode val="edge"/>
          <c:x val="0.3248886427527014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545083787603472"/>
          <c:y val="0.11959917381461338"/>
          <c:w val="0.70272514414148335"/>
          <c:h val="0.596338086605153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Death_AGE!$G$1</c:f>
              <c:strCache>
                <c:ptCount val="1"/>
                <c:pt idx="0">
                  <c:v>MSK</c:v>
                </c:pt>
              </c:strCache>
            </c:strRef>
          </c:tx>
          <c:invertIfNegative val="0"/>
          <c:cat>
            <c:strRef>
              <c:f>Death_AGE!$C$2:$C$21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Death_AGE!$G$2:$G$21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0.16173902064748</c:v>
                </c:pt>
                <c:pt idx="5">
                  <c:v>0.2012870914638</c:v>
                </c:pt>
                <c:pt idx="6">
                  <c:v>0.49981870983540999</c:v>
                </c:pt>
                <c:pt idx="7">
                  <c:v>0.63114830367267005</c:v>
                </c:pt>
                <c:pt idx="8">
                  <c:v>0.62111907938495003</c:v>
                </c:pt>
                <c:pt idx="9">
                  <c:v>0.80698140114546002</c:v>
                </c:pt>
                <c:pt idx="10">
                  <c:v>1.2101300161034001</c:v>
                </c:pt>
                <c:pt idx="11">
                  <c:v>1.6134170940667001</c:v>
                </c:pt>
                <c:pt idx="12">
                  <c:v>2.2213209680914998</c:v>
                </c:pt>
                <c:pt idx="13">
                  <c:v>3.5384307877122998</c:v>
                </c:pt>
                <c:pt idx="14">
                  <c:v>5.5257280212045004</c:v>
                </c:pt>
                <c:pt idx="15">
                  <c:v>9.1279273457527008</c:v>
                </c:pt>
                <c:pt idx="16">
                  <c:v>13.865798452616</c:v>
                </c:pt>
                <c:pt idx="17">
                  <c:v>16.392387874842001</c:v>
                </c:pt>
                <c:pt idx="18">
                  <c:v>20.232562768935999</c:v>
                </c:pt>
                <c:pt idx="19">
                  <c:v>91.162237257957003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96-425E-92B0-4611BAFFC9E5}"/>
            </c:ext>
          </c:extLst>
        </c:ser>
        <c:ser>
          <c:idx val="1"/>
          <c:order val="1"/>
          <c:tx>
            <c:strRef>
              <c:f>Death_AGE!$H$1</c:f>
              <c:strCache>
                <c:ptCount val="1"/>
                <c:pt idx="0">
                  <c:v>Mental</c:v>
                </c:pt>
              </c:strCache>
            </c:strRef>
          </c:tx>
          <c:invertIfNegative val="0"/>
          <c:cat>
            <c:strRef>
              <c:f>Death_AGE!$C$2:$C$21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Death_AGE!$H$2:$H$21</c:f>
              <c:numCache>
                <c:formatCode>General</c:formatCode>
                <c:ptCount val="20"/>
                <c:pt idx="0">
                  <c:v>1.2692722315549999E-2</c:v>
                </c:pt>
                <c:pt idx="1">
                  <c:v>9.3413864764200008E-3</c:v>
                </c:pt>
                <c:pt idx="2">
                  <c:v>5.5756525391709999E-2</c:v>
                </c:pt>
                <c:pt idx="3">
                  <c:v>0</c:v>
                </c:pt>
                <c:pt idx="4">
                  <c:v>2.3248774750229999E-2</c:v>
                </c:pt>
                <c:pt idx="5">
                  <c:v>2.1253742446216597</c:v>
                </c:pt>
                <c:pt idx="6">
                  <c:v>35.971494499580999</c:v>
                </c:pt>
                <c:pt idx="7">
                  <c:v>85.808545485368001</c:v>
                </c:pt>
                <c:pt idx="8">
                  <c:v>88.819035802405011</c:v>
                </c:pt>
                <c:pt idx="9">
                  <c:v>80.629080037289995</c:v>
                </c:pt>
                <c:pt idx="10">
                  <c:v>92.944992633390996</c:v>
                </c:pt>
                <c:pt idx="11">
                  <c:v>109.346613308298</c:v>
                </c:pt>
                <c:pt idx="12">
                  <c:v>117.722316619427</c:v>
                </c:pt>
                <c:pt idx="13">
                  <c:v>117.11124939855401</c:v>
                </c:pt>
                <c:pt idx="14">
                  <c:v>101.884032493468</c:v>
                </c:pt>
                <c:pt idx="15">
                  <c:v>104.13168833024099</c:v>
                </c:pt>
                <c:pt idx="16">
                  <c:v>79.121388539306992</c:v>
                </c:pt>
                <c:pt idx="17">
                  <c:v>46.873186729761997</c:v>
                </c:pt>
                <c:pt idx="18">
                  <c:v>33.689203979805001</c:v>
                </c:pt>
                <c:pt idx="19">
                  <c:v>64.121220866217996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96-425E-92B0-4611BAFFC9E5}"/>
            </c:ext>
          </c:extLst>
        </c:ser>
        <c:ser>
          <c:idx val="2"/>
          <c:order val="2"/>
          <c:tx>
            <c:strRef>
              <c:f>Death_AGE!$I$1</c:f>
              <c:strCache>
                <c:ptCount val="1"/>
                <c:pt idx="0">
                  <c:v>CVD</c:v>
                </c:pt>
              </c:strCache>
            </c:strRef>
          </c:tx>
          <c:invertIfNegative val="0"/>
          <c:cat>
            <c:strRef>
              <c:f>Death_AGE!$C$2:$C$21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Death_AGE!$I$2:$I$21</c:f>
              <c:numCache>
                <c:formatCode>General</c:formatCode>
                <c:ptCount val="20"/>
                <c:pt idx="0">
                  <c:v>0.10274165146611999</c:v>
                </c:pt>
                <c:pt idx="1">
                  <c:v>7.6766836278140002E-2</c:v>
                </c:pt>
                <c:pt idx="2">
                  <c:v>0.37068809977174</c:v>
                </c:pt>
                <c:pt idx="3">
                  <c:v>0.40593085675687002</c:v>
                </c:pt>
                <c:pt idx="4">
                  <c:v>0.32590356758236999</c:v>
                </c:pt>
                <c:pt idx="5">
                  <c:v>0.72754371967912002</c:v>
                </c:pt>
                <c:pt idx="6">
                  <c:v>2.3657025200724999</c:v>
                </c:pt>
                <c:pt idx="7">
                  <c:v>4.3876972351669998</c:v>
                </c:pt>
                <c:pt idx="8">
                  <c:v>6.8331532667874999</c:v>
                </c:pt>
                <c:pt idx="9">
                  <c:v>10.526915758491</c:v>
                </c:pt>
                <c:pt idx="10">
                  <c:v>25.238693665504002</c:v>
                </c:pt>
                <c:pt idx="11">
                  <c:v>59.384011988639998</c:v>
                </c:pt>
                <c:pt idx="12">
                  <c:v>106.83195066166</c:v>
                </c:pt>
                <c:pt idx="13">
                  <c:v>185.39544685555001</c:v>
                </c:pt>
                <c:pt idx="14">
                  <c:v>277.69185804366998</c:v>
                </c:pt>
                <c:pt idx="15">
                  <c:v>533.96326149749996</c:v>
                </c:pt>
                <c:pt idx="16">
                  <c:v>802.71992117310003</c:v>
                </c:pt>
                <c:pt idx="17">
                  <c:v>959.76673506165002</c:v>
                </c:pt>
                <c:pt idx="18">
                  <c:v>1378.876576416</c:v>
                </c:pt>
                <c:pt idx="19">
                  <c:v>9729.2223986816007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96-425E-92B0-4611BAFFC9E5}"/>
            </c:ext>
          </c:extLst>
        </c:ser>
        <c:ser>
          <c:idx val="3"/>
          <c:order val="3"/>
          <c:tx>
            <c:strRef>
              <c:f>Death_AGE!$J$1</c:f>
              <c:strCache>
                <c:ptCount val="1"/>
                <c:pt idx="0">
                  <c:v>Neoplasms</c:v>
                </c:pt>
              </c:strCache>
            </c:strRef>
          </c:tx>
          <c:invertIfNegative val="0"/>
          <c:cat>
            <c:strRef>
              <c:f>Death_AGE!$C$2:$C$21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Death_AGE!$J$2:$J$21</c:f>
              <c:numCache>
                <c:formatCode>General</c:formatCode>
                <c:ptCount val="20"/>
                <c:pt idx="0">
                  <c:v>0.37085621358116999</c:v>
                </c:pt>
                <c:pt idx="1">
                  <c:v>0.15912884336694999</c:v>
                </c:pt>
                <c:pt idx="2">
                  <c:v>0.78838133053286996</c:v>
                </c:pt>
                <c:pt idx="3">
                  <c:v>5.6833632623807997</c:v>
                </c:pt>
                <c:pt idx="4">
                  <c:v>7.5976053940838</c:v>
                </c:pt>
                <c:pt idx="5">
                  <c:v>7.5776222826905997</c:v>
                </c:pt>
                <c:pt idx="6">
                  <c:v>13.335189793576999</c:v>
                </c:pt>
                <c:pt idx="7">
                  <c:v>17.322682923220999</c:v>
                </c:pt>
                <c:pt idx="8">
                  <c:v>21.826317317485</c:v>
                </c:pt>
                <c:pt idx="9">
                  <c:v>32.950754478181999</c:v>
                </c:pt>
                <c:pt idx="10">
                  <c:v>64.863047626813</c:v>
                </c:pt>
                <c:pt idx="11">
                  <c:v>130.05139040752999</c:v>
                </c:pt>
                <c:pt idx="12">
                  <c:v>237.20252962136999</c:v>
                </c:pt>
                <c:pt idx="13">
                  <c:v>412.09061611797</c:v>
                </c:pt>
                <c:pt idx="14">
                  <c:v>663.97147992917996</c:v>
                </c:pt>
                <c:pt idx="15">
                  <c:v>1161.8949689180999</c:v>
                </c:pt>
                <c:pt idx="16">
                  <c:v>1502.8866792013</c:v>
                </c:pt>
                <c:pt idx="17">
                  <c:v>1431.7118092486</c:v>
                </c:pt>
                <c:pt idx="18">
                  <c:v>1451.2538824926</c:v>
                </c:pt>
                <c:pt idx="19">
                  <c:v>4202.9243456801996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496-425E-92B0-4611BAFFC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48396928"/>
        <c:axId val="348397320"/>
      </c:barChart>
      <c:catAx>
        <c:axId val="348396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8397320"/>
        <c:crosses val="autoZero"/>
        <c:auto val="1"/>
        <c:lblAlgn val="ctr"/>
        <c:lblOffset val="100"/>
        <c:noMultiLvlLbl val="0"/>
      </c:catAx>
      <c:valAx>
        <c:axId val="348397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396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>
          <a:shade val="95000"/>
          <a:satMod val="105000"/>
        </a:schemeClr>
      </a:solidFill>
    </a:ln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1100"/>
            </a:pPr>
            <a:r>
              <a:rPr lang="en-US" sz="1100"/>
              <a:t>YLDs in Norway 2013</a:t>
            </a:r>
          </a:p>
        </c:rich>
      </c:tx>
      <c:layout>
        <c:manualLayout>
          <c:xMode val="edge"/>
          <c:yMode val="edge"/>
          <c:x val="0.3311835841316123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423840769903762"/>
          <c:y val="0.1168531314974426"/>
          <c:w val="0.68550401079383139"/>
          <c:h val="0.602523452071408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YLD_AGE!$E$1</c:f>
              <c:strCache>
                <c:ptCount val="1"/>
                <c:pt idx="0">
                  <c:v>MSK</c:v>
                </c:pt>
              </c:strCache>
            </c:strRef>
          </c:tx>
          <c:invertIfNegative val="0"/>
          <c:cat>
            <c:strRef>
              <c:f>YLD_AGE!$C$2:$C$21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YLD_AGE!$E$2:$E$21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330.98800042634002</c:v>
                </c:pt>
                <c:pt idx="5">
                  <c:v>2130.9352673242001</c:v>
                </c:pt>
                <c:pt idx="6">
                  <c:v>5557.7345092101996</c:v>
                </c:pt>
                <c:pt idx="7">
                  <c:v>8020.6260462204</c:v>
                </c:pt>
                <c:pt idx="8">
                  <c:v>8668.5309090016999</c:v>
                </c:pt>
                <c:pt idx="9">
                  <c:v>9570.9065072243993</c:v>
                </c:pt>
                <c:pt idx="10">
                  <c:v>12706.413146045999</c:v>
                </c:pt>
                <c:pt idx="11">
                  <c:v>15649.563332060001</c:v>
                </c:pt>
                <c:pt idx="12">
                  <c:v>14975.868072464</c:v>
                </c:pt>
                <c:pt idx="13">
                  <c:v>14979.296633362999</c:v>
                </c:pt>
                <c:pt idx="14">
                  <c:v>14387.608781174</c:v>
                </c:pt>
                <c:pt idx="15">
                  <c:v>15928.431421629</c:v>
                </c:pt>
                <c:pt idx="16">
                  <c:v>13299.983951848</c:v>
                </c:pt>
                <c:pt idx="17">
                  <c:v>9138.2806907825998</c:v>
                </c:pt>
                <c:pt idx="18">
                  <c:v>6249.8331993580996</c:v>
                </c:pt>
                <c:pt idx="19">
                  <c:v>11695.457754282999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67-46F4-8029-3FBCCAF87300}"/>
            </c:ext>
          </c:extLst>
        </c:ser>
        <c:ser>
          <c:idx val="1"/>
          <c:order val="1"/>
          <c:tx>
            <c:strRef>
              <c:f>YLD_AGE!$F$1</c:f>
              <c:strCache>
                <c:ptCount val="1"/>
                <c:pt idx="0">
                  <c:v>Mental</c:v>
                </c:pt>
              </c:strCache>
            </c:strRef>
          </c:tx>
          <c:invertIfNegative val="0"/>
          <c:cat>
            <c:strRef>
              <c:f>YLD_AGE!$C$2:$C$21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YLD_AGE!$F$2:$F$21</c:f>
              <c:numCache>
                <c:formatCode>General</c:formatCode>
                <c:ptCount val="20"/>
                <c:pt idx="0">
                  <c:v>1.0085567754889</c:v>
                </c:pt>
                <c:pt idx="1">
                  <c:v>3.0295394848198001</c:v>
                </c:pt>
                <c:pt idx="2">
                  <c:v>51.453750758570003</c:v>
                </c:pt>
                <c:pt idx="3">
                  <c:v>420.88007156882998</c:v>
                </c:pt>
                <c:pt idx="4">
                  <c:v>3123.5968234827001</c:v>
                </c:pt>
                <c:pt idx="5">
                  <c:v>7657.7722239447839</c:v>
                </c:pt>
                <c:pt idx="6">
                  <c:v>11548.30609805456</c:v>
                </c:pt>
                <c:pt idx="7">
                  <c:v>13375.558788083941</c:v>
                </c:pt>
                <c:pt idx="8">
                  <c:v>11906.441605349632</c:v>
                </c:pt>
                <c:pt idx="9">
                  <c:v>11088.42063222272</c:v>
                </c:pt>
                <c:pt idx="10">
                  <c:v>12260.848832828271</c:v>
                </c:pt>
                <c:pt idx="11">
                  <c:v>12838.973192792535</c:v>
                </c:pt>
                <c:pt idx="12">
                  <c:v>11041.512350899613</c:v>
                </c:pt>
                <c:pt idx="13">
                  <c:v>9876.1544025907133</c:v>
                </c:pt>
                <c:pt idx="14">
                  <c:v>8373.5087170658153</c:v>
                </c:pt>
                <c:pt idx="15">
                  <c:v>8271.3354480166745</c:v>
                </c:pt>
                <c:pt idx="16">
                  <c:v>6158.9405437933556</c:v>
                </c:pt>
                <c:pt idx="17">
                  <c:v>3899.4312182652766</c:v>
                </c:pt>
                <c:pt idx="18">
                  <c:v>2691.9656754067346</c:v>
                </c:pt>
                <c:pt idx="19">
                  <c:v>3885.4749175027709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67-46F4-8029-3FBCCAF87300}"/>
            </c:ext>
          </c:extLst>
        </c:ser>
        <c:ser>
          <c:idx val="2"/>
          <c:order val="2"/>
          <c:tx>
            <c:strRef>
              <c:f>YLD_AGE!$G$1</c:f>
              <c:strCache>
                <c:ptCount val="1"/>
                <c:pt idx="0">
                  <c:v>CVD</c:v>
                </c:pt>
              </c:strCache>
            </c:strRef>
          </c:tx>
          <c:invertIfNegative val="0"/>
          <c:cat>
            <c:strRef>
              <c:f>YLD_AGE!$C$2:$C$21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YLD_AGE!$G$2:$G$21</c:f>
              <c:numCache>
                <c:formatCode>General</c:formatCode>
                <c:ptCount val="20"/>
                <c:pt idx="0">
                  <c:v>7.7048712419999999E-5</c:v>
                </c:pt>
                <c:pt idx="1">
                  <c:v>3.4819218661000001E-4</c:v>
                </c:pt>
                <c:pt idx="2">
                  <c:v>2.4091747610589999E-2</c:v>
                </c:pt>
                <c:pt idx="3">
                  <c:v>10.201701147394999</c:v>
                </c:pt>
                <c:pt idx="4">
                  <c:v>19.500873064398998</c:v>
                </c:pt>
                <c:pt idx="5">
                  <c:v>25.476742296337999</c:v>
                </c:pt>
                <c:pt idx="6">
                  <c:v>71.942475747537998</c:v>
                </c:pt>
                <c:pt idx="7">
                  <c:v>86.777706312229</c:v>
                </c:pt>
                <c:pt idx="8">
                  <c:v>114.2911632286</c:v>
                </c:pt>
                <c:pt idx="9">
                  <c:v>136.82701478003</c:v>
                </c:pt>
                <c:pt idx="10">
                  <c:v>250.46856767496999</c:v>
                </c:pt>
                <c:pt idx="11">
                  <c:v>472.37542805662002</c:v>
                </c:pt>
                <c:pt idx="12">
                  <c:v>585.62879492290995</c:v>
                </c:pt>
                <c:pt idx="13">
                  <c:v>942.05420230865002</c:v>
                </c:pt>
                <c:pt idx="14">
                  <c:v>1455.4902211724</c:v>
                </c:pt>
                <c:pt idx="15">
                  <c:v>2485.9618629355</c:v>
                </c:pt>
                <c:pt idx="16">
                  <c:v>3084.0414441229</c:v>
                </c:pt>
                <c:pt idx="17">
                  <c:v>3022.8245285242001</c:v>
                </c:pt>
                <c:pt idx="18">
                  <c:v>2929.8522920732999</c:v>
                </c:pt>
                <c:pt idx="19">
                  <c:v>6665.8549000087996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167-46F4-8029-3FBCCAF87300}"/>
            </c:ext>
          </c:extLst>
        </c:ser>
        <c:ser>
          <c:idx val="3"/>
          <c:order val="3"/>
          <c:tx>
            <c:strRef>
              <c:f>YLD_AGE!$H$1</c:f>
              <c:strCache>
                <c:ptCount val="1"/>
                <c:pt idx="0">
                  <c:v>Neoplasms</c:v>
                </c:pt>
              </c:strCache>
            </c:strRef>
          </c:tx>
          <c:invertIfNegative val="0"/>
          <c:cat>
            <c:strRef>
              <c:f>YLD_AGE!$C$2:$C$21</c:f>
              <c:strCache>
                <c:ptCount val="20"/>
                <c:pt idx="0">
                  <c:v>0-6 days</c:v>
                </c:pt>
                <c:pt idx="1">
                  <c:v>7-27 days</c:v>
                </c:pt>
                <c:pt idx="2">
                  <c:v>28-364 days</c:v>
                </c:pt>
                <c:pt idx="3">
                  <c:v>1-4 years</c:v>
                </c:pt>
                <c:pt idx="4">
                  <c:v>5-9 years</c:v>
                </c:pt>
                <c:pt idx="5">
                  <c:v>10-14 years</c:v>
                </c:pt>
                <c:pt idx="6">
                  <c:v>15-19 years</c:v>
                </c:pt>
                <c:pt idx="7">
                  <c:v>20-24 years</c:v>
                </c:pt>
                <c:pt idx="8">
                  <c:v>25-29 years</c:v>
                </c:pt>
                <c:pt idx="9">
                  <c:v>30-34 years</c:v>
                </c:pt>
                <c:pt idx="10">
                  <c:v>35-39 years</c:v>
                </c:pt>
                <c:pt idx="11">
                  <c:v>40-44 years</c:v>
                </c:pt>
                <c:pt idx="12">
                  <c:v>45-49 years</c:v>
                </c:pt>
                <c:pt idx="13">
                  <c:v>50-54 years</c:v>
                </c:pt>
                <c:pt idx="14">
                  <c:v>55-59 years</c:v>
                </c:pt>
                <c:pt idx="15">
                  <c:v>60-64 years</c:v>
                </c:pt>
                <c:pt idx="16">
                  <c:v>65-69 years</c:v>
                </c:pt>
                <c:pt idx="17">
                  <c:v>70-74 years</c:v>
                </c:pt>
                <c:pt idx="18">
                  <c:v>75-79 years</c:v>
                </c:pt>
                <c:pt idx="19">
                  <c:v>80+ years</c:v>
                </c:pt>
              </c:strCache>
            </c:strRef>
          </c:cat>
          <c:val>
            <c:numRef>
              <c:f>YLD_AGE!$H$2:$H$21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1.6859142791117001</c:v>
                </c:pt>
                <c:pt idx="3">
                  <c:v>17.421238649589</c:v>
                </c:pt>
                <c:pt idx="4">
                  <c:v>9.9966156413020002</c:v>
                </c:pt>
                <c:pt idx="5">
                  <c:v>12.281395508295001</c:v>
                </c:pt>
                <c:pt idx="6">
                  <c:v>23.421905059827001</c:v>
                </c:pt>
                <c:pt idx="7">
                  <c:v>42.393063411193999</c:v>
                </c:pt>
                <c:pt idx="8">
                  <c:v>64.466043689577006</c:v>
                </c:pt>
                <c:pt idx="9">
                  <c:v>82.538423869414004</c:v>
                </c:pt>
                <c:pt idx="10">
                  <c:v>151.89206533244999</c:v>
                </c:pt>
                <c:pt idx="11">
                  <c:v>255.26666917668001</c:v>
                </c:pt>
                <c:pt idx="12">
                  <c:v>404.07858890764999</c:v>
                </c:pt>
                <c:pt idx="13">
                  <c:v>642.92654756536001</c:v>
                </c:pt>
                <c:pt idx="14">
                  <c:v>979.74014137288998</c:v>
                </c:pt>
                <c:pt idx="15">
                  <c:v>1645.7727167390999</c:v>
                </c:pt>
                <c:pt idx="16">
                  <c:v>1992.7274405163</c:v>
                </c:pt>
                <c:pt idx="17">
                  <c:v>1734.2466340449</c:v>
                </c:pt>
                <c:pt idx="18">
                  <c:v>1491.0502266931001</c:v>
                </c:pt>
                <c:pt idx="19">
                  <c:v>3116.0478292941998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167-46F4-8029-3FBCCAF87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48398104"/>
        <c:axId val="348398496"/>
      </c:barChart>
      <c:catAx>
        <c:axId val="348398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8398496"/>
        <c:crosses val="autoZero"/>
        <c:auto val="1"/>
        <c:lblAlgn val="ctr"/>
        <c:lblOffset val="100"/>
        <c:noMultiLvlLbl val="0"/>
      </c:catAx>
      <c:valAx>
        <c:axId val="348398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398104"/>
        <c:crosses val="autoZero"/>
        <c:crossBetween val="between"/>
      </c:valAx>
      <c:spPr>
        <a:ln>
          <a:solidFill>
            <a:schemeClr val="accent1">
              <a:shade val="95000"/>
              <a:satMod val="105000"/>
            </a:schemeClr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>
          <a:shade val="95000"/>
          <a:satMod val="105000"/>
        </a:schemeClr>
      </a:solidFill>
    </a:ln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02234-7F2E-4675-95F6-6F1EAC26820E}" type="datetimeFigureOut">
              <a:rPr lang="nb-NO" smtClean="0"/>
              <a:t>16.09.2016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4D3D6-D1A8-4F5A-8E5B-7D472852DD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2682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2A952-3B18-AB48-A99B-AF2DEF1064DA}" type="datetimeFigureOut">
              <a:rPr lang="nb-NO" smtClean="0"/>
              <a:t>16.09.2016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62B2D-34DB-3C4F-B526-502A40A8F9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59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4659" y="2293245"/>
            <a:ext cx="70866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658" y="4049020"/>
            <a:ext cx="7052141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9" descr="PP_grunnmal 254x195_alt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P_grunnmal 254x195_alt 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bg>
      <p:bgPr>
        <a:solidFill>
          <a:srgbClr val="E78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2_Picture with Caption"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bg>
      <p:bgPr>
        <a:solidFill>
          <a:srgbClr val="342C2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Picture with Caption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4_Picture with Caption">
    <p:bg>
      <p:bgPr>
        <a:solidFill>
          <a:srgbClr val="8A2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rgbClr val="0038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7_Picture with Caption">
    <p:bg>
      <p:bgPr>
        <a:solidFill>
          <a:srgbClr val="E78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3_Picture with Caption"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Rectangle 9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8_Picture with Caption">
    <p:bg>
      <p:bgPr>
        <a:solidFill>
          <a:srgbClr val="342C2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Picture with Caption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0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5_Picture with Caption">
    <p:bg>
      <p:bgPr>
        <a:solidFill>
          <a:srgbClr val="8A2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 rot="5400000">
            <a:off x="-450001" y="450793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 rot="5400000">
            <a:off x="-2618605" y="3879398"/>
            <a:ext cx="5597208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404645" y="523361"/>
            <a:ext cx="1152914" cy="2233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 rot="5400000">
            <a:off x="-450001" y="450793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2618605" y="3879398"/>
            <a:ext cx="5597208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404645" y="523361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10447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3871"/>
                </a:solidFill>
              </a:defRPr>
            </a:lvl1pPr>
            <a:lvl2pPr>
              <a:defRPr sz="2400">
                <a:solidFill>
                  <a:srgbClr val="003871"/>
                </a:solidFill>
              </a:defRPr>
            </a:lvl2pPr>
            <a:lvl3pPr>
              <a:defRPr sz="2000">
                <a:solidFill>
                  <a:srgbClr val="003871"/>
                </a:solidFill>
              </a:defRPr>
            </a:lvl3pPr>
            <a:lvl4pPr>
              <a:defRPr sz="1800">
                <a:solidFill>
                  <a:srgbClr val="003871"/>
                </a:solidFill>
              </a:defRPr>
            </a:lvl4pPr>
            <a:lvl5pPr>
              <a:defRPr sz="1800">
                <a:solidFill>
                  <a:srgbClr val="0038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3871"/>
                </a:solidFill>
              </a:defRPr>
            </a:lvl1pPr>
            <a:lvl2pPr>
              <a:defRPr sz="2400">
                <a:solidFill>
                  <a:srgbClr val="003871"/>
                </a:solidFill>
              </a:defRPr>
            </a:lvl2pPr>
            <a:lvl3pPr>
              <a:defRPr sz="2000">
                <a:solidFill>
                  <a:srgbClr val="003871"/>
                </a:solidFill>
              </a:defRPr>
            </a:lvl3pPr>
            <a:lvl4pPr>
              <a:defRPr sz="1800">
                <a:solidFill>
                  <a:srgbClr val="003871"/>
                </a:solidFill>
              </a:defRPr>
            </a:lvl4pPr>
            <a:lvl5pPr>
              <a:defRPr sz="1800">
                <a:solidFill>
                  <a:srgbClr val="0038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9" name="Picture 8" descr="PP_FHI_mal_254x1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3576"/>
            <a:ext cx="9144000" cy="3444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ctangle 12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Picture 13" descr="Logo negativ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3871"/>
                </a:solidFill>
              </a:defRPr>
            </a:lvl1pPr>
            <a:lvl2pPr>
              <a:defRPr sz="2000">
                <a:solidFill>
                  <a:srgbClr val="003871"/>
                </a:solidFill>
              </a:defRPr>
            </a:lvl2pPr>
            <a:lvl3pPr>
              <a:defRPr sz="1800">
                <a:solidFill>
                  <a:srgbClr val="003871"/>
                </a:solidFill>
              </a:defRPr>
            </a:lvl3pPr>
            <a:lvl4pPr>
              <a:defRPr sz="1600">
                <a:solidFill>
                  <a:srgbClr val="003871"/>
                </a:solidFill>
              </a:defRPr>
            </a:lvl4pPr>
            <a:lvl5pPr>
              <a:defRPr sz="1600">
                <a:solidFill>
                  <a:srgbClr val="00387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3871"/>
                </a:solidFill>
              </a:defRPr>
            </a:lvl1pPr>
            <a:lvl2pPr>
              <a:defRPr sz="2000">
                <a:solidFill>
                  <a:srgbClr val="003871"/>
                </a:solidFill>
              </a:defRPr>
            </a:lvl2pPr>
            <a:lvl3pPr>
              <a:defRPr sz="1800">
                <a:solidFill>
                  <a:srgbClr val="003871"/>
                </a:solidFill>
              </a:defRPr>
            </a:lvl3pPr>
            <a:lvl4pPr>
              <a:defRPr sz="1600">
                <a:solidFill>
                  <a:srgbClr val="003871"/>
                </a:solidFill>
              </a:defRPr>
            </a:lvl4pPr>
            <a:lvl5pPr>
              <a:defRPr sz="1600">
                <a:solidFill>
                  <a:srgbClr val="00387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Rectangle 8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ctangle 13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Picture 14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Rectangle 4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Picture 7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8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387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3871"/>
                </a:solidFill>
              </a:defRPr>
            </a:lvl1pPr>
            <a:lvl2pPr>
              <a:defRPr sz="2800">
                <a:solidFill>
                  <a:srgbClr val="003871"/>
                </a:solidFill>
              </a:defRPr>
            </a:lvl2pPr>
            <a:lvl3pPr>
              <a:defRPr sz="2400">
                <a:solidFill>
                  <a:srgbClr val="003871"/>
                </a:solidFill>
              </a:defRPr>
            </a:lvl3pPr>
            <a:lvl4pPr>
              <a:defRPr sz="2000">
                <a:solidFill>
                  <a:srgbClr val="003871"/>
                </a:solidFill>
              </a:defRPr>
            </a:lvl4pPr>
            <a:lvl5pPr>
              <a:defRPr sz="2000">
                <a:solidFill>
                  <a:srgbClr val="00387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rgbClr val="003871"/>
          </a:solidFill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3871"/>
                </a:solidFill>
              </a:defRPr>
            </a:lvl1pPr>
            <a:lvl2pPr>
              <a:defRPr sz="2800">
                <a:solidFill>
                  <a:srgbClr val="003871"/>
                </a:solidFill>
              </a:defRPr>
            </a:lvl2pPr>
            <a:lvl3pPr>
              <a:defRPr sz="2400">
                <a:solidFill>
                  <a:srgbClr val="003871"/>
                </a:solidFill>
              </a:defRPr>
            </a:lvl3pPr>
            <a:lvl4pPr>
              <a:defRPr sz="2000">
                <a:solidFill>
                  <a:srgbClr val="003871"/>
                </a:solidFill>
              </a:defRPr>
            </a:lvl4pPr>
            <a:lvl5pPr>
              <a:defRPr sz="2000">
                <a:solidFill>
                  <a:srgbClr val="00387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solidFill>
            <a:srgbClr val="39AEBB"/>
          </a:solidFill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rgbClr val="0038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803" r:id="rId15"/>
    <p:sldLayoutId id="2147483793" r:id="rId16"/>
    <p:sldLayoutId id="2147483794" r:id="rId17"/>
    <p:sldLayoutId id="2147483795" r:id="rId18"/>
    <p:sldLayoutId id="2147483796" r:id="rId19"/>
    <p:sldLayoutId id="2147483797" r:id="rId20"/>
    <p:sldLayoutId id="2147483798" r:id="rId21"/>
    <p:sldLayoutId id="2147483799" r:id="rId22"/>
    <p:sldLayoutId id="2147483804" r:id="rId23"/>
    <p:sldLayoutId id="2147483800" r:id="rId24"/>
    <p:sldLayoutId id="2147483801" r:id="rId25"/>
    <p:sldLayoutId id="2147483802" r:id="rId26"/>
    <p:sldLayoutId id="2147483805" r:id="rId2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387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387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87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87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87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87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>
          <a:xfrm>
            <a:off x="1635125" y="2065338"/>
            <a:ext cx="7086600" cy="14700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Musculoskeletal disorders in Norway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5125" y="4049713"/>
            <a:ext cx="7051675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b-NO" dirty="0"/>
              <a:t>Jonas Minet Kinge</a:t>
            </a:r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b-NO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02912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029" y="175564"/>
            <a:ext cx="6188659" cy="63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20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</a:t>
            </a:r>
            <a:r>
              <a:rPr lang="en-US"/>
              <a:t>categoreis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636" y="1856232"/>
            <a:ext cx="44196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92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635001"/>
            <a:ext cx="7646089" cy="551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54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784" y="1541754"/>
            <a:ext cx="7143445" cy="48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18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>
          <a:xfrm>
            <a:off x="1635125" y="2065338"/>
            <a:ext cx="70866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Public expenditures and burden of disease by medical conditions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5125" y="4049713"/>
            <a:ext cx="7051675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b-NO" dirty="0"/>
              <a:t>Jonas Minet Kinge</a:t>
            </a:r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b-NO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8456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DALYs by ICD10 chapters in Norway 2013</a:t>
            </a: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7910"/>
              </p:ext>
            </p:extLst>
          </p:nvPr>
        </p:nvGraphicFramePr>
        <p:xfrm>
          <a:off x="354824" y="1629745"/>
          <a:ext cx="8639175" cy="4900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9"/>
          <p:cNvSpPr txBox="1"/>
          <p:nvPr/>
        </p:nvSpPr>
        <p:spPr>
          <a:xfrm rot="16200000">
            <a:off x="-1267696" y="3578365"/>
            <a:ext cx="3092321" cy="369332"/>
          </a:xfrm>
          <a:prstGeom prst="rect">
            <a:avLst/>
          </a:prstGeom>
          <a:solidFill>
            <a:schemeClr val="accent5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GBD 2013 www.healthdata.org</a:t>
            </a:r>
          </a:p>
        </p:txBody>
      </p:sp>
    </p:spTree>
    <p:extLst>
      <p:ext uri="{BB962C8B-B14F-4D97-AF65-F5344CB8AC3E}">
        <p14:creationId xmlns:p14="http://schemas.microsoft.com/office/powerpoint/2010/main" val="2240750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Health expenditures and productivity loss</a:t>
            </a:r>
          </a:p>
        </p:txBody>
      </p:sp>
      <p:pic>
        <p:nvPicPr>
          <p:cNvPr id="4" name="Bild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" y="2012950"/>
            <a:ext cx="3673158" cy="3371850"/>
          </a:xfrm>
          <a:prstGeom prst="rect">
            <a:avLst/>
          </a:prstGeom>
          <a:noFill/>
        </p:spPr>
      </p:pic>
      <p:pic>
        <p:nvPicPr>
          <p:cNvPr id="5" name="Bild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2025650"/>
            <a:ext cx="3603307" cy="3371850"/>
          </a:xfrm>
          <a:prstGeom prst="rect">
            <a:avLst/>
          </a:prstGeom>
          <a:noFill/>
        </p:spPr>
      </p:pic>
      <p:sp>
        <p:nvSpPr>
          <p:cNvPr id="6" name="TextBox 9"/>
          <p:cNvSpPr txBox="1"/>
          <p:nvPr/>
        </p:nvSpPr>
        <p:spPr>
          <a:xfrm>
            <a:off x="5190343" y="6028950"/>
            <a:ext cx="3817648" cy="369332"/>
          </a:xfrm>
          <a:prstGeom prst="rect">
            <a:avLst/>
          </a:prstGeom>
          <a:solidFill>
            <a:schemeClr val="accent5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Norwegian Directorate of </a:t>
            </a:r>
            <a:r>
              <a:rPr lang="en-US" dirty="0" smtClean="0">
                <a:solidFill>
                  <a:schemeClr val="bg1"/>
                </a:solidFill>
              </a:rPr>
              <a:t>Health, 2013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6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76854913"/>
              </p:ext>
            </p:extLst>
          </p:nvPr>
        </p:nvGraphicFramePr>
        <p:xfrm>
          <a:off x="1751633" y="65836"/>
          <a:ext cx="5530291" cy="3328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22118604"/>
              </p:ext>
            </p:extLst>
          </p:nvPr>
        </p:nvGraphicFramePr>
        <p:xfrm>
          <a:off x="1751633" y="3394253"/>
          <a:ext cx="5530291" cy="3394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9"/>
          <p:cNvSpPr txBox="1"/>
          <p:nvPr/>
        </p:nvSpPr>
        <p:spPr>
          <a:xfrm rot="16200000">
            <a:off x="-1267696" y="3578365"/>
            <a:ext cx="3092321" cy="369332"/>
          </a:xfrm>
          <a:prstGeom prst="rect">
            <a:avLst/>
          </a:prstGeom>
          <a:solidFill>
            <a:schemeClr val="accent5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GBD 2013 www.healthdata.org</a:t>
            </a:r>
          </a:p>
        </p:txBody>
      </p:sp>
    </p:spTree>
    <p:extLst>
      <p:ext uri="{BB962C8B-B14F-4D97-AF65-F5344CB8AC3E}">
        <p14:creationId xmlns:p14="http://schemas.microsoft.com/office/powerpoint/2010/main" val="4061860650"/>
      </p:ext>
    </p:extLst>
  </p:cSld>
  <p:clrMapOvr>
    <a:masterClrMapping/>
  </p:clrMapOvr>
</p:sld>
</file>

<file path=ppt/theme/theme1.xml><?xml version="1.0" encoding="utf-8"?>
<a:theme xmlns:a="http://schemas.openxmlformats.org/drawingml/2006/main" name="FHI-ppt-mal_1012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FHI-ppt-mal_101212</Template>
  <TotalTime>1716</TotalTime>
  <Words>57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FHI-ppt-mal_101212</vt:lpstr>
      <vt:lpstr>Musculoskeletal disorders in Norway</vt:lpstr>
      <vt:lpstr>PowerPoint Presentation</vt:lpstr>
      <vt:lpstr>Disease categoreis</vt:lpstr>
      <vt:lpstr>PowerPoint Presentation</vt:lpstr>
      <vt:lpstr>PowerPoint Presentation</vt:lpstr>
      <vt:lpstr>Public expenditures and burden of disease by medical conditions</vt:lpstr>
      <vt:lpstr>DALYs by ICD10 chapters in Norway 2013</vt:lpstr>
      <vt:lpstr>Health expenditures and productivity loss</vt:lpstr>
      <vt:lpstr>PowerPoint Presentation</vt:lpstr>
    </vt:vector>
  </TitlesOfParts>
  <Company>FHI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Folkehelseinstituttet</dc:title>
  <dc:creator>Jonas Minet Kinge</dc:creator>
  <cp:lastModifiedBy>Diane Stockton</cp:lastModifiedBy>
  <cp:revision>44</cp:revision>
  <cp:lastPrinted>2016-08-15T14:03:38Z</cp:lastPrinted>
  <dcterms:created xsi:type="dcterms:W3CDTF">2016-08-12T12:46:39Z</dcterms:created>
  <dcterms:modified xsi:type="dcterms:W3CDTF">2016-09-16T10:22:42Z</dcterms:modified>
</cp:coreProperties>
</file>