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85" r:id="rId2"/>
    <p:sldId id="320" r:id="rId3"/>
    <p:sldId id="286" r:id="rId4"/>
    <p:sldId id="318" r:id="rId5"/>
    <p:sldId id="323" r:id="rId6"/>
    <p:sldId id="326" r:id="rId7"/>
    <p:sldId id="308" r:id="rId8"/>
    <p:sldId id="327" r:id="rId9"/>
    <p:sldId id="324" r:id="rId10"/>
    <p:sldId id="325" r:id="rId11"/>
    <p:sldId id="321" r:id="rId12"/>
    <p:sldId id="331" r:id="rId13"/>
    <p:sldId id="322" r:id="rId14"/>
    <p:sldId id="31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73833" autoAdjust="0"/>
  </p:normalViewPr>
  <p:slideViewPr>
    <p:cSldViewPr>
      <p:cViewPr varScale="1">
        <p:scale>
          <a:sx n="75" d="100"/>
          <a:sy n="75" d="100"/>
        </p:scale>
        <p:origin x="-930" y="-144"/>
      </p:cViewPr>
      <p:guideLst>
        <p:guide orient="horz" pos="2160"/>
        <p:guide pos="2880"/>
      </p:guideLst>
    </p:cSldViewPr>
  </p:slideViewPr>
  <p:notesTextViewPr>
    <p:cViewPr>
      <p:scale>
        <a:sx n="100" d="100"/>
        <a:sy n="100" d="100"/>
      </p:scale>
      <p:origin x="0" y="0"/>
    </p:cViewPr>
  </p:notesText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992D23-FCBC-4C74-BC43-C8B46DA7D127}" type="datetimeFigureOut">
              <a:rPr lang="en-GB" smtClean="0"/>
              <a:pPr/>
              <a:t>14/09/2016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52F47E-4155-4C92-99F4-E1A238F327CB}"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GB" altLang="en-US" dirty="0" smtClean="0"/>
              <a:t>Best datasets for each disease decided by clinical and dataset expert advice supported by literature review</a:t>
            </a:r>
          </a:p>
          <a:p>
            <a:pPr>
              <a:buFont typeface="Arial" pitchFamily="34" charset="0"/>
              <a:buNone/>
            </a:pPr>
            <a:endParaRPr lang="en-GB" altLang="en-US" sz="2400" dirty="0" smtClean="0">
              <a:solidFill>
                <a:schemeClr val="tx2"/>
              </a:solidFill>
            </a:endParaRPr>
          </a:p>
          <a:p>
            <a:pPr>
              <a:buFont typeface="Arial" pitchFamily="34" charset="0"/>
              <a:buNone/>
            </a:pPr>
            <a:r>
              <a:rPr lang="en-GB" altLang="en-US" sz="2400" dirty="0" smtClean="0">
                <a:solidFill>
                  <a:schemeClr val="tx2"/>
                </a:solidFill>
              </a:rPr>
              <a:t>We can use these datasets to count individuals by using patient identifier</a:t>
            </a:r>
          </a:p>
          <a:p>
            <a:endParaRPr lang="en-GB" dirty="0"/>
          </a:p>
        </p:txBody>
      </p:sp>
      <p:sp>
        <p:nvSpPr>
          <p:cNvPr id="4" name="Slide Number Placeholder 3"/>
          <p:cNvSpPr>
            <a:spLocks noGrp="1"/>
          </p:cNvSpPr>
          <p:nvPr>
            <p:ph type="sldNum" sz="quarter" idx="10"/>
          </p:nvPr>
        </p:nvSpPr>
        <p:spPr/>
        <p:txBody>
          <a:bodyPr/>
          <a:lstStyle/>
          <a:p>
            <a:fld id="{6E52F47E-4155-4C92-99F4-E1A238F327CB}" type="slidenum">
              <a:rPr lang="en-GB" smtClean="0"/>
              <a:pPr/>
              <a:t>2</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GB" altLang="en-US" dirty="0" smtClean="0"/>
              <a:t>Best datasets for each disease decided by clinical and dataset expert advice supported by literature review</a:t>
            </a:r>
          </a:p>
          <a:p>
            <a:pPr>
              <a:buFont typeface="Arial" pitchFamily="34" charset="0"/>
              <a:buNone/>
            </a:pPr>
            <a:endParaRPr lang="en-GB" altLang="en-US" sz="2400" dirty="0" smtClean="0">
              <a:solidFill>
                <a:schemeClr val="tx2"/>
              </a:solidFill>
            </a:endParaRPr>
          </a:p>
          <a:p>
            <a:pPr>
              <a:buFont typeface="Arial" pitchFamily="34" charset="0"/>
              <a:buNone/>
            </a:pPr>
            <a:r>
              <a:rPr lang="en-GB" altLang="en-US" sz="2400" dirty="0" smtClean="0">
                <a:solidFill>
                  <a:schemeClr val="tx2"/>
                </a:solidFill>
              </a:rPr>
              <a:t>We can use these datasets to count individuals by using patient identifier</a:t>
            </a:r>
          </a:p>
          <a:p>
            <a:endParaRPr lang="en-GB" dirty="0"/>
          </a:p>
        </p:txBody>
      </p:sp>
      <p:sp>
        <p:nvSpPr>
          <p:cNvPr id="4" name="Slide Number Placeholder 3"/>
          <p:cNvSpPr>
            <a:spLocks noGrp="1"/>
          </p:cNvSpPr>
          <p:nvPr>
            <p:ph type="sldNum" sz="quarter" idx="10"/>
          </p:nvPr>
        </p:nvSpPr>
        <p:spPr/>
        <p:txBody>
          <a:bodyPr/>
          <a:lstStyle/>
          <a:p>
            <a:fld id="{6E52F47E-4155-4C92-99F4-E1A238F327CB}" type="slidenum">
              <a:rPr lang="en-GB" smtClean="0"/>
              <a:pPr/>
              <a:t>11</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GB" altLang="en-US" dirty="0" smtClean="0"/>
              <a:t>Best datasets for each disease decided by clinical and dataset expert advice supported by literature review</a:t>
            </a:r>
          </a:p>
          <a:p>
            <a:pPr>
              <a:buFont typeface="Arial" pitchFamily="34" charset="0"/>
              <a:buNone/>
            </a:pPr>
            <a:endParaRPr lang="en-GB" altLang="en-US" sz="2400" dirty="0" smtClean="0">
              <a:solidFill>
                <a:schemeClr val="tx2"/>
              </a:solidFill>
            </a:endParaRPr>
          </a:p>
          <a:p>
            <a:pPr>
              <a:buFont typeface="Arial" pitchFamily="34" charset="0"/>
              <a:buNone/>
            </a:pPr>
            <a:r>
              <a:rPr lang="en-GB" altLang="en-US" sz="2400" dirty="0" smtClean="0">
                <a:solidFill>
                  <a:schemeClr val="tx2"/>
                </a:solidFill>
              </a:rPr>
              <a:t>We can use these datasets to count individuals by using patient identifier</a:t>
            </a:r>
          </a:p>
          <a:p>
            <a:endParaRPr lang="en-GB" dirty="0"/>
          </a:p>
        </p:txBody>
      </p:sp>
      <p:sp>
        <p:nvSpPr>
          <p:cNvPr id="4" name="Slide Number Placeholder 3"/>
          <p:cNvSpPr>
            <a:spLocks noGrp="1"/>
          </p:cNvSpPr>
          <p:nvPr>
            <p:ph type="sldNum" sz="quarter" idx="10"/>
          </p:nvPr>
        </p:nvSpPr>
        <p:spPr/>
        <p:txBody>
          <a:bodyPr/>
          <a:lstStyle/>
          <a:p>
            <a:fld id="{6E52F47E-4155-4C92-99F4-E1A238F327CB}" type="slidenum">
              <a:rPr lang="en-GB" smtClean="0"/>
              <a:pPr/>
              <a:t>12</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GB" altLang="en-US" dirty="0" smtClean="0"/>
              <a:t>Best datasets for each disease decided by clinical and dataset expert advice supported by literature review</a:t>
            </a:r>
          </a:p>
          <a:p>
            <a:pPr>
              <a:buFont typeface="Arial" pitchFamily="34" charset="0"/>
              <a:buNone/>
            </a:pPr>
            <a:endParaRPr lang="en-GB" altLang="en-US" sz="2400" dirty="0" smtClean="0">
              <a:solidFill>
                <a:schemeClr val="tx2"/>
              </a:solidFill>
            </a:endParaRPr>
          </a:p>
          <a:p>
            <a:pPr>
              <a:buFont typeface="Arial" pitchFamily="34" charset="0"/>
              <a:buNone/>
            </a:pPr>
            <a:r>
              <a:rPr lang="en-GB" altLang="en-US" sz="2400" dirty="0" smtClean="0">
                <a:solidFill>
                  <a:schemeClr val="tx2"/>
                </a:solidFill>
              </a:rPr>
              <a:t>We can use these datasets to count individuals by using patient identifier</a:t>
            </a:r>
          </a:p>
          <a:p>
            <a:endParaRPr lang="en-GB" dirty="0"/>
          </a:p>
        </p:txBody>
      </p:sp>
      <p:sp>
        <p:nvSpPr>
          <p:cNvPr id="4" name="Slide Number Placeholder 3"/>
          <p:cNvSpPr>
            <a:spLocks noGrp="1"/>
          </p:cNvSpPr>
          <p:nvPr>
            <p:ph type="sldNum" sz="quarter" idx="10"/>
          </p:nvPr>
        </p:nvSpPr>
        <p:spPr/>
        <p:txBody>
          <a:bodyPr/>
          <a:lstStyle/>
          <a:p>
            <a:fld id="{6E52F47E-4155-4C92-99F4-E1A238F327CB}" type="slidenum">
              <a:rPr lang="en-GB" smtClean="0"/>
              <a:pPr/>
              <a:t>13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Often</a:t>
            </a:r>
            <a:r>
              <a:rPr lang="en-GB" baseline="0" dirty="0" smtClean="0"/>
              <a:t> policy decisions to allocate resources are made with little supporting evidence about how </a:t>
            </a:r>
            <a:r>
              <a:rPr lang="en-GB" dirty="0" smtClean="0"/>
              <a:t>important a particular disease is in relation to the total burden of disease.</a:t>
            </a:r>
          </a:p>
          <a:p>
            <a:endParaRPr lang="en-GB" dirty="0"/>
          </a:p>
        </p:txBody>
      </p:sp>
      <p:sp>
        <p:nvSpPr>
          <p:cNvPr id="4" name="Slide Number Placeholder 3"/>
          <p:cNvSpPr>
            <a:spLocks noGrp="1"/>
          </p:cNvSpPr>
          <p:nvPr>
            <p:ph type="sldNum" sz="quarter" idx="10"/>
          </p:nvPr>
        </p:nvSpPr>
        <p:spPr/>
        <p:txBody>
          <a:bodyPr/>
          <a:lstStyle/>
          <a:p>
            <a:fld id="{6E52F47E-4155-4C92-99F4-E1A238F327CB}"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GB" altLang="en-US" dirty="0" smtClean="0"/>
              <a:t>Best datasets for each disease decided by clinical and dataset expert advice supported by literature review</a:t>
            </a:r>
          </a:p>
          <a:p>
            <a:pPr>
              <a:buFont typeface="Arial" pitchFamily="34" charset="0"/>
              <a:buNone/>
            </a:pPr>
            <a:endParaRPr lang="en-GB" altLang="en-US" sz="2400" dirty="0" smtClean="0">
              <a:solidFill>
                <a:schemeClr val="tx2"/>
              </a:solidFill>
            </a:endParaRPr>
          </a:p>
          <a:p>
            <a:pPr>
              <a:buFont typeface="Arial" pitchFamily="34" charset="0"/>
              <a:buNone/>
            </a:pPr>
            <a:r>
              <a:rPr lang="en-GB" altLang="en-US" sz="2400" dirty="0" smtClean="0">
                <a:solidFill>
                  <a:schemeClr val="tx2"/>
                </a:solidFill>
              </a:rPr>
              <a:t>We can use these datasets to count individuals by using patient identifier</a:t>
            </a:r>
          </a:p>
          <a:p>
            <a:endParaRPr lang="en-GB" dirty="0"/>
          </a:p>
        </p:txBody>
      </p:sp>
      <p:sp>
        <p:nvSpPr>
          <p:cNvPr id="4" name="Slide Number Placeholder 3"/>
          <p:cNvSpPr>
            <a:spLocks noGrp="1"/>
          </p:cNvSpPr>
          <p:nvPr>
            <p:ph type="sldNum" sz="quarter" idx="10"/>
          </p:nvPr>
        </p:nvSpPr>
        <p:spPr/>
        <p:txBody>
          <a:bodyPr/>
          <a:lstStyle/>
          <a:p>
            <a:fld id="{6E52F47E-4155-4C92-99F4-E1A238F327CB}"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GB" altLang="en-US" dirty="0" smtClean="0"/>
              <a:t>Best datasets for each disease decided by clinical and dataset expert advice supported by literature review</a:t>
            </a:r>
          </a:p>
          <a:p>
            <a:pPr>
              <a:buFont typeface="Arial" pitchFamily="34" charset="0"/>
              <a:buNone/>
            </a:pPr>
            <a:endParaRPr lang="en-GB" altLang="en-US" sz="2400" dirty="0" smtClean="0">
              <a:solidFill>
                <a:schemeClr val="tx2"/>
              </a:solidFill>
            </a:endParaRPr>
          </a:p>
          <a:p>
            <a:pPr>
              <a:buFont typeface="Arial" pitchFamily="34" charset="0"/>
              <a:buNone/>
            </a:pPr>
            <a:r>
              <a:rPr lang="en-GB" altLang="en-US" sz="2400" dirty="0" smtClean="0">
                <a:solidFill>
                  <a:schemeClr val="tx2"/>
                </a:solidFill>
              </a:rPr>
              <a:t>We can use these datasets to count individuals by using patient identifier</a:t>
            </a:r>
          </a:p>
          <a:p>
            <a:endParaRPr lang="en-GB" dirty="0"/>
          </a:p>
        </p:txBody>
      </p:sp>
      <p:sp>
        <p:nvSpPr>
          <p:cNvPr id="4" name="Slide Number Placeholder 3"/>
          <p:cNvSpPr>
            <a:spLocks noGrp="1"/>
          </p:cNvSpPr>
          <p:nvPr>
            <p:ph type="sldNum" sz="quarter" idx="10"/>
          </p:nvPr>
        </p:nvSpPr>
        <p:spPr/>
        <p:txBody>
          <a:bodyPr/>
          <a:lstStyle/>
          <a:p>
            <a:fld id="{6E52F47E-4155-4C92-99F4-E1A238F327CB}"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GB" altLang="en-US" dirty="0" smtClean="0"/>
              <a:t>Best datasets for each disease decided by clinical and dataset expert advice supported by literature review</a:t>
            </a:r>
          </a:p>
          <a:p>
            <a:pPr>
              <a:buFont typeface="Arial" pitchFamily="34" charset="0"/>
              <a:buNone/>
            </a:pPr>
            <a:endParaRPr lang="en-GB" altLang="en-US" sz="2400" dirty="0" smtClean="0">
              <a:solidFill>
                <a:schemeClr val="tx2"/>
              </a:solidFill>
            </a:endParaRPr>
          </a:p>
          <a:p>
            <a:pPr>
              <a:buFont typeface="Arial" pitchFamily="34" charset="0"/>
              <a:buNone/>
            </a:pPr>
            <a:r>
              <a:rPr lang="en-GB" altLang="en-US" sz="2400" dirty="0" smtClean="0">
                <a:solidFill>
                  <a:schemeClr val="tx2"/>
                </a:solidFill>
              </a:rPr>
              <a:t>We can use these datasets to count individuals by using patient identifier</a:t>
            </a:r>
          </a:p>
          <a:p>
            <a:endParaRPr lang="en-GB" dirty="0"/>
          </a:p>
        </p:txBody>
      </p:sp>
      <p:sp>
        <p:nvSpPr>
          <p:cNvPr id="4" name="Slide Number Placeholder 3"/>
          <p:cNvSpPr>
            <a:spLocks noGrp="1"/>
          </p:cNvSpPr>
          <p:nvPr>
            <p:ph type="sldNum" sz="quarter" idx="10"/>
          </p:nvPr>
        </p:nvSpPr>
        <p:spPr/>
        <p:txBody>
          <a:bodyPr/>
          <a:lstStyle/>
          <a:p>
            <a:fld id="{6E52F47E-4155-4C92-99F4-E1A238F327CB}"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GB" altLang="en-US" dirty="0" smtClean="0"/>
              <a:t>Best datasets for each disease decided by clinical and dataset expert advice supported by literature review</a:t>
            </a:r>
          </a:p>
          <a:p>
            <a:pPr>
              <a:buFont typeface="Arial" pitchFamily="34" charset="0"/>
              <a:buNone/>
            </a:pPr>
            <a:endParaRPr lang="en-GB" altLang="en-US" sz="2400" dirty="0" smtClean="0">
              <a:solidFill>
                <a:schemeClr val="tx2"/>
              </a:solidFill>
            </a:endParaRPr>
          </a:p>
          <a:p>
            <a:pPr>
              <a:buFont typeface="Arial" pitchFamily="34" charset="0"/>
              <a:buNone/>
            </a:pPr>
            <a:r>
              <a:rPr lang="en-GB" altLang="en-US" sz="2400" dirty="0" smtClean="0">
                <a:solidFill>
                  <a:schemeClr val="tx2"/>
                </a:solidFill>
              </a:rPr>
              <a:t>We can use these datasets to count individuals by using patient identifier</a:t>
            </a:r>
          </a:p>
          <a:p>
            <a:endParaRPr lang="en-GB" dirty="0"/>
          </a:p>
        </p:txBody>
      </p:sp>
      <p:sp>
        <p:nvSpPr>
          <p:cNvPr id="4" name="Slide Number Placeholder 3"/>
          <p:cNvSpPr>
            <a:spLocks noGrp="1"/>
          </p:cNvSpPr>
          <p:nvPr>
            <p:ph type="sldNum" sz="quarter" idx="10"/>
          </p:nvPr>
        </p:nvSpPr>
        <p:spPr/>
        <p:txBody>
          <a:bodyPr/>
          <a:lstStyle/>
          <a:p>
            <a:fld id="{6E52F47E-4155-4C92-99F4-E1A238F327CB}" type="slidenum">
              <a:rPr lang="en-GB" smtClean="0"/>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GB" altLang="en-US" dirty="0" smtClean="0"/>
              <a:t>Best datasets for each disease decided by clinical and dataset expert advice supported by literature review</a:t>
            </a:r>
          </a:p>
          <a:p>
            <a:pPr>
              <a:buFont typeface="Arial" pitchFamily="34" charset="0"/>
              <a:buNone/>
            </a:pPr>
            <a:endParaRPr lang="en-GB" altLang="en-US" sz="2400" dirty="0" smtClean="0">
              <a:solidFill>
                <a:schemeClr val="tx2"/>
              </a:solidFill>
            </a:endParaRPr>
          </a:p>
          <a:p>
            <a:pPr>
              <a:buFont typeface="Arial" pitchFamily="34" charset="0"/>
              <a:buNone/>
            </a:pPr>
            <a:r>
              <a:rPr lang="en-GB" altLang="en-US" sz="2400" dirty="0" smtClean="0">
                <a:solidFill>
                  <a:schemeClr val="tx2"/>
                </a:solidFill>
              </a:rPr>
              <a:t>We can use these datasets to count individuals by using patient identifier</a:t>
            </a:r>
          </a:p>
          <a:p>
            <a:endParaRPr lang="en-GB" dirty="0"/>
          </a:p>
        </p:txBody>
      </p:sp>
      <p:sp>
        <p:nvSpPr>
          <p:cNvPr id="4" name="Slide Number Placeholder 3"/>
          <p:cNvSpPr>
            <a:spLocks noGrp="1"/>
          </p:cNvSpPr>
          <p:nvPr>
            <p:ph type="sldNum" sz="quarter" idx="10"/>
          </p:nvPr>
        </p:nvSpPr>
        <p:spPr/>
        <p:txBody>
          <a:bodyPr/>
          <a:lstStyle/>
          <a:p>
            <a:fld id="{6E52F47E-4155-4C92-99F4-E1A238F327CB}" type="slidenum">
              <a:rPr lang="en-GB" smtClean="0"/>
              <a:pPr/>
              <a:t>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GB" altLang="en-US" dirty="0" smtClean="0"/>
              <a:t>Best datasets for each disease decided by clinical and dataset expert advice supported by literature review</a:t>
            </a:r>
          </a:p>
          <a:p>
            <a:pPr>
              <a:buFont typeface="Arial" pitchFamily="34" charset="0"/>
              <a:buNone/>
            </a:pPr>
            <a:endParaRPr lang="en-GB" altLang="en-US" sz="2400" dirty="0" smtClean="0">
              <a:solidFill>
                <a:schemeClr val="tx2"/>
              </a:solidFill>
            </a:endParaRPr>
          </a:p>
          <a:p>
            <a:pPr>
              <a:buFont typeface="Arial" pitchFamily="34" charset="0"/>
              <a:buNone/>
            </a:pPr>
            <a:r>
              <a:rPr lang="en-GB" altLang="en-US" sz="2400" dirty="0" smtClean="0">
                <a:solidFill>
                  <a:schemeClr val="tx2"/>
                </a:solidFill>
              </a:rPr>
              <a:t>We can use these datasets to count individuals by using patient identifier</a:t>
            </a:r>
          </a:p>
          <a:p>
            <a:endParaRPr lang="en-GB" dirty="0"/>
          </a:p>
        </p:txBody>
      </p:sp>
      <p:sp>
        <p:nvSpPr>
          <p:cNvPr id="4" name="Slide Number Placeholder 3"/>
          <p:cNvSpPr>
            <a:spLocks noGrp="1"/>
          </p:cNvSpPr>
          <p:nvPr>
            <p:ph type="sldNum" sz="quarter" idx="10"/>
          </p:nvPr>
        </p:nvSpPr>
        <p:spPr/>
        <p:txBody>
          <a:bodyPr/>
          <a:lstStyle/>
          <a:p>
            <a:fld id="{6E52F47E-4155-4C92-99F4-E1A238F327CB}" type="slidenum">
              <a:rPr lang="en-GB" smtClean="0"/>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Although the number of deaths due to cardiovascular diseases and neoplasms relative to the total numbers of deaths are similar (30% respectively), the proportion of deaths due to a disease group does not always equate to the proportion of YLL that is caused by the disease group. Combining both mortality metrics together allow a more complete picture to be presented. The straight line on the graph (y=x) refers to the case where a per cent increase in percentage death count corresponds to a per cent increase in YLL. This line divides the disease groups in two sets, where the diseases above the line indicates that people tend to die younger due to that disease group, where as diseases that fall below the line indicate that people tend to die at older ages</a:t>
            </a:r>
          </a:p>
          <a:p>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It can be seen that </a:t>
            </a:r>
            <a:r>
              <a:rPr lang="en-GB" sz="1200" kern="1200" dirty="0" err="1" smtClean="0">
                <a:solidFill>
                  <a:schemeClr val="tx1"/>
                </a:solidFill>
                <a:latin typeface="+mn-lt"/>
                <a:ea typeface="+mn-ea"/>
                <a:cs typeface="+mn-cs"/>
              </a:rPr>
              <a:t>neoplasms</a:t>
            </a:r>
            <a:r>
              <a:rPr lang="en-GB" sz="1200" kern="1200" dirty="0" smtClean="0">
                <a:solidFill>
                  <a:schemeClr val="tx1"/>
                </a:solidFill>
                <a:latin typeface="+mn-lt"/>
                <a:ea typeface="+mn-ea"/>
                <a:cs typeface="+mn-cs"/>
              </a:rPr>
              <a:t> contributed more YLL than cardiovascular diseases (32.1% compared with 24.4%, respectively). This is due to people dying from </a:t>
            </a:r>
            <a:r>
              <a:rPr lang="en-GB" sz="1200" kern="1200" dirty="0" err="1" smtClean="0">
                <a:solidFill>
                  <a:schemeClr val="tx1"/>
                </a:solidFill>
                <a:latin typeface="+mn-lt"/>
                <a:ea typeface="+mn-ea"/>
                <a:cs typeface="+mn-cs"/>
              </a:rPr>
              <a:t>neoplasms</a:t>
            </a:r>
            <a:r>
              <a:rPr lang="en-GB" sz="1200" kern="1200" dirty="0" smtClean="0">
                <a:solidFill>
                  <a:schemeClr val="tx1"/>
                </a:solidFill>
                <a:latin typeface="+mn-lt"/>
                <a:ea typeface="+mn-ea"/>
                <a:cs typeface="+mn-cs"/>
              </a:rPr>
              <a:t>, on average, at younger ages, resulting in more YLL than for people dying from cardiovascular diseases. Similarly, the proportion of YLL for injuries (8.6%) was markedly higher than its proportion of deaths (4.7%); this is influenced by a younger average age at death for these deaths</a:t>
            </a:r>
            <a:endParaRPr lang="en-GB" dirty="0"/>
          </a:p>
        </p:txBody>
      </p:sp>
      <p:sp>
        <p:nvSpPr>
          <p:cNvPr id="4" name="Slide Number Placeholder 3"/>
          <p:cNvSpPr>
            <a:spLocks noGrp="1"/>
          </p:cNvSpPr>
          <p:nvPr>
            <p:ph type="sldNum" sz="quarter" idx="10"/>
          </p:nvPr>
        </p:nvSpPr>
        <p:spPr/>
        <p:txBody>
          <a:bodyPr/>
          <a:lstStyle/>
          <a:p>
            <a:fld id="{6E52F47E-4155-4C92-99F4-E1A238F327CB}" type="slidenum">
              <a:rPr lang="en-GB" smtClean="0"/>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874067A-83D8-437B-B8D8-D6697387059F}" type="datetimeFigureOut">
              <a:rPr lang="en-GB" smtClean="0"/>
              <a:pPr/>
              <a:t>14/09/2016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74067A-83D8-437B-B8D8-D6697387059F}" type="datetimeFigureOut">
              <a:rPr lang="en-GB" smtClean="0"/>
              <a:pPr/>
              <a:t>14/09/2016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74067A-83D8-437B-B8D8-D6697387059F}" type="datetimeFigureOut">
              <a:rPr lang="en-GB" smtClean="0"/>
              <a:pPr/>
              <a:t>14/09/2016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74067A-83D8-437B-B8D8-D6697387059F}" type="datetimeFigureOut">
              <a:rPr lang="en-GB" smtClean="0"/>
              <a:pPr/>
              <a:t>14/09/2016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74067A-83D8-437B-B8D8-D6697387059F}" type="datetimeFigureOut">
              <a:rPr lang="en-GB" smtClean="0"/>
              <a:pPr/>
              <a:t>14/09/2016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874067A-83D8-437B-B8D8-D6697387059F}" type="datetimeFigureOut">
              <a:rPr lang="en-GB" smtClean="0"/>
              <a:pPr/>
              <a:t>14/09/2016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874067A-83D8-437B-B8D8-D6697387059F}" type="datetimeFigureOut">
              <a:rPr lang="en-GB" smtClean="0"/>
              <a:pPr/>
              <a:t>14/09/2016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874067A-83D8-437B-B8D8-D6697387059F}" type="datetimeFigureOut">
              <a:rPr lang="en-GB" smtClean="0"/>
              <a:pPr/>
              <a:t>14/09/2016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74067A-83D8-437B-B8D8-D6697387059F}" type="datetimeFigureOut">
              <a:rPr lang="en-GB" smtClean="0"/>
              <a:pPr/>
              <a:t>14/09/2016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74067A-83D8-437B-B8D8-D6697387059F}" type="datetimeFigureOut">
              <a:rPr lang="en-GB" smtClean="0"/>
              <a:pPr/>
              <a:t>14/09/2016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74067A-83D8-437B-B8D8-D6697387059F}" type="datetimeFigureOut">
              <a:rPr lang="en-GB" smtClean="0"/>
              <a:pPr/>
              <a:t>14/09/2016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4067A-83D8-437B-B8D8-D6697387059F}" type="datetimeFigureOut">
              <a:rPr lang="en-GB" smtClean="0"/>
              <a:pPr/>
              <a:t>14/09/2016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0CA16C-934B-4FCF-9162-C8B196A56F4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cotpho.org.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cotpho.org.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ottish Public Health Observatory logo">
            <a:hlinkClick r:id="rId2"/>
          </p:cNvPr>
          <p:cNvPicPr>
            <a:picLocks noChangeAspect="1" noChangeArrowheads="1"/>
          </p:cNvPicPr>
          <p:nvPr/>
        </p:nvPicPr>
        <p:blipFill>
          <a:blip r:embed="rId3" cstate="print"/>
          <a:srcRect r="56132" b="-9111"/>
          <a:stretch>
            <a:fillRect/>
          </a:stretch>
        </p:blipFill>
        <p:spPr bwMode="auto">
          <a:xfrm>
            <a:off x="6732240" y="260648"/>
            <a:ext cx="2160240" cy="1008112"/>
          </a:xfrm>
          <a:prstGeom prst="rect">
            <a:avLst/>
          </a:prstGeom>
          <a:noFill/>
        </p:spPr>
      </p:pic>
      <p:sp>
        <p:nvSpPr>
          <p:cNvPr id="5" name="Rectangle 4"/>
          <p:cNvSpPr/>
          <p:nvPr/>
        </p:nvSpPr>
        <p:spPr>
          <a:xfrm>
            <a:off x="0" y="5049180"/>
            <a:ext cx="9144000" cy="180882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2" name="TextBox 11"/>
          <p:cNvSpPr txBox="1"/>
          <p:nvPr/>
        </p:nvSpPr>
        <p:spPr>
          <a:xfrm>
            <a:off x="179512" y="5121188"/>
            <a:ext cx="8712968" cy="1754326"/>
          </a:xfrm>
          <a:prstGeom prst="rect">
            <a:avLst/>
          </a:prstGeom>
          <a:noFill/>
        </p:spPr>
        <p:txBody>
          <a:bodyPr wrap="square" rtlCol="0">
            <a:spAutoFit/>
          </a:bodyPr>
          <a:lstStyle/>
          <a:p>
            <a:r>
              <a:rPr lang="en-GB" b="1" dirty="0" smtClean="0">
                <a:solidFill>
                  <a:schemeClr val="bg1"/>
                </a:solidFill>
              </a:rPr>
              <a:t>Grant Wyper</a:t>
            </a:r>
          </a:p>
          <a:p>
            <a:r>
              <a:rPr lang="en-GB" b="1" dirty="0" smtClean="0">
                <a:solidFill>
                  <a:schemeClr val="bg1"/>
                </a:solidFill>
              </a:rPr>
              <a:t>Senior Researcher</a:t>
            </a:r>
          </a:p>
          <a:p>
            <a:r>
              <a:rPr lang="en-GB" b="1" dirty="0" smtClean="0">
                <a:solidFill>
                  <a:schemeClr val="bg1"/>
                </a:solidFill>
              </a:rPr>
              <a:t>gwyper@nhs.net</a:t>
            </a:r>
          </a:p>
          <a:p>
            <a:endParaRPr lang="en-GB" b="1" dirty="0" smtClean="0">
              <a:solidFill>
                <a:schemeClr val="bg1"/>
              </a:solidFill>
            </a:endParaRPr>
          </a:p>
          <a:p>
            <a:r>
              <a:rPr lang="en-GB" b="1" dirty="0" smtClean="0">
                <a:solidFill>
                  <a:schemeClr val="bg1"/>
                </a:solidFill>
              </a:rPr>
              <a:t>Burden of Disease Methodological Workshop, 15-16th September 2016</a:t>
            </a:r>
          </a:p>
          <a:p>
            <a:r>
              <a:rPr lang="en-GB" b="1" dirty="0" smtClean="0">
                <a:solidFill>
                  <a:schemeClr val="bg1"/>
                </a:solidFill>
              </a:rPr>
              <a:t>Royal Society of Edinburgh, Scotland</a:t>
            </a:r>
          </a:p>
        </p:txBody>
      </p:sp>
      <p:sp>
        <p:nvSpPr>
          <p:cNvPr id="13" name="TextBox 12"/>
          <p:cNvSpPr txBox="1"/>
          <p:nvPr/>
        </p:nvSpPr>
        <p:spPr>
          <a:xfrm>
            <a:off x="179512" y="1708353"/>
            <a:ext cx="8712968" cy="3293209"/>
          </a:xfrm>
          <a:prstGeom prst="rect">
            <a:avLst/>
          </a:prstGeom>
          <a:noFill/>
        </p:spPr>
        <p:txBody>
          <a:bodyPr wrap="square" rtlCol="0">
            <a:spAutoFit/>
          </a:bodyPr>
          <a:lstStyle/>
          <a:p>
            <a:r>
              <a:rPr lang="en-GB" sz="4000" b="1" dirty="0" smtClean="0">
                <a:solidFill>
                  <a:schemeClr val="tx2"/>
                </a:solidFill>
              </a:rPr>
              <a:t>National Burden of Disease, Injuries </a:t>
            </a:r>
          </a:p>
          <a:p>
            <a:r>
              <a:rPr lang="en-GB" sz="4000" b="1" dirty="0" smtClean="0">
                <a:solidFill>
                  <a:schemeClr val="tx2"/>
                </a:solidFill>
              </a:rPr>
              <a:t>and Risk Factors Study in Scotland</a:t>
            </a:r>
          </a:p>
          <a:p>
            <a:endParaRPr lang="en-GB" sz="3200" b="1" dirty="0">
              <a:solidFill>
                <a:schemeClr val="tx2"/>
              </a:solidFill>
            </a:endParaRPr>
          </a:p>
          <a:p>
            <a:r>
              <a:rPr lang="en-GB" sz="3200" dirty="0" smtClean="0">
                <a:solidFill>
                  <a:schemeClr val="tx2">
                    <a:lumMod val="60000"/>
                    <a:lumOff val="40000"/>
                  </a:schemeClr>
                </a:solidFill>
              </a:rPr>
              <a:t>Estimating disease prevalence using Electronic Health Records</a:t>
            </a:r>
          </a:p>
          <a:p>
            <a:endParaRPr lang="en-GB" sz="3200" b="1" dirty="0" smtClean="0">
              <a:solidFill>
                <a:schemeClr val="tx2"/>
              </a:solidFill>
            </a:endParaRP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6" name="Trapezoid 15"/>
          <p:cNvSpPr/>
          <p:nvPr/>
        </p:nvSpPr>
        <p:spPr>
          <a:xfrm>
            <a:off x="3671900" y="3248980"/>
            <a:ext cx="2160240" cy="432048"/>
          </a:xfrm>
          <a:prstGeom prst="trapezoid">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t>Draft Prevalence</a:t>
            </a:r>
          </a:p>
        </p:txBody>
      </p:sp>
      <p:sp>
        <p:nvSpPr>
          <p:cNvPr id="18" name="Rounded Rectangle 17"/>
          <p:cNvSpPr/>
          <p:nvPr/>
        </p:nvSpPr>
        <p:spPr>
          <a:xfrm>
            <a:off x="1151620" y="6237312"/>
            <a:ext cx="1296144" cy="43204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b="1" dirty="0" smtClean="0"/>
              <a:t>Gender</a:t>
            </a:r>
            <a:endParaRPr lang="en-GB" sz="1200" b="1" dirty="0"/>
          </a:p>
        </p:txBody>
      </p:sp>
      <p:sp>
        <p:nvSpPr>
          <p:cNvPr id="19" name="Rounded Rectangle 18"/>
          <p:cNvSpPr/>
          <p:nvPr/>
        </p:nvSpPr>
        <p:spPr>
          <a:xfrm>
            <a:off x="3023828" y="6237312"/>
            <a:ext cx="1296144" cy="43204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b="1" dirty="0" smtClean="0"/>
              <a:t>Age</a:t>
            </a:r>
            <a:endParaRPr lang="en-GB" sz="1200" b="1" dirty="0"/>
          </a:p>
        </p:txBody>
      </p:sp>
      <p:sp>
        <p:nvSpPr>
          <p:cNvPr id="20" name="Rounded Rectangle 19"/>
          <p:cNvSpPr/>
          <p:nvPr/>
        </p:nvSpPr>
        <p:spPr>
          <a:xfrm>
            <a:off x="4860032" y="6237312"/>
            <a:ext cx="1296144" cy="43204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b="1" dirty="0" smtClean="0"/>
              <a:t>Deprivation</a:t>
            </a:r>
            <a:endParaRPr lang="en-GB" sz="1200" b="1" dirty="0"/>
          </a:p>
        </p:txBody>
      </p:sp>
      <p:sp>
        <p:nvSpPr>
          <p:cNvPr id="21" name="Rounded Rectangle 20"/>
          <p:cNvSpPr/>
          <p:nvPr/>
        </p:nvSpPr>
        <p:spPr>
          <a:xfrm>
            <a:off x="6696236" y="6237312"/>
            <a:ext cx="1296144" cy="43204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b="1" dirty="0" smtClean="0"/>
              <a:t>Sub-National Geography</a:t>
            </a:r>
            <a:endParaRPr lang="en-GB" sz="1200" b="1" dirty="0"/>
          </a:p>
        </p:txBody>
      </p:sp>
      <p:sp>
        <p:nvSpPr>
          <p:cNvPr id="22" name="Can 21"/>
          <p:cNvSpPr/>
          <p:nvPr/>
        </p:nvSpPr>
        <p:spPr>
          <a:xfrm>
            <a:off x="3968316" y="836712"/>
            <a:ext cx="1512168" cy="648072"/>
          </a:xfrm>
          <a:prstGeom prst="can">
            <a:avLst/>
          </a:prstGeom>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r>
              <a:rPr lang="en-GB" sz="1200" b="1" dirty="0" smtClean="0"/>
              <a:t>Patient Linked EHRs</a:t>
            </a:r>
            <a:endParaRPr lang="en-GB" sz="1200" b="1" dirty="0"/>
          </a:p>
        </p:txBody>
      </p:sp>
      <p:sp>
        <p:nvSpPr>
          <p:cNvPr id="23" name="Diamond 22"/>
          <p:cNvSpPr/>
          <p:nvPr/>
        </p:nvSpPr>
        <p:spPr>
          <a:xfrm>
            <a:off x="3752292" y="1736812"/>
            <a:ext cx="1944216" cy="648072"/>
          </a:xfrm>
          <a:prstGeom prst="diamond">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GB" sz="1200" b="1" dirty="0" smtClean="0"/>
              <a:t>Diagnostic</a:t>
            </a:r>
          </a:p>
          <a:p>
            <a:pPr algn="ctr"/>
            <a:r>
              <a:rPr lang="en-GB" sz="1200" b="1" dirty="0" smtClean="0"/>
              <a:t>Agreement</a:t>
            </a:r>
            <a:endParaRPr lang="en-GB" sz="1200" b="1" dirty="0"/>
          </a:p>
        </p:txBody>
      </p:sp>
      <p:sp>
        <p:nvSpPr>
          <p:cNvPr id="24" name="Rounded Rectangle 23"/>
          <p:cNvSpPr/>
          <p:nvPr/>
        </p:nvSpPr>
        <p:spPr>
          <a:xfrm>
            <a:off x="287524" y="2384884"/>
            <a:ext cx="1683804" cy="360040"/>
          </a:xfrm>
          <a:prstGeom prst="roundRect">
            <a:avLst/>
          </a:prstGeom>
          <a:solidFill>
            <a:schemeClr val="tx2">
              <a:lumMod val="60000"/>
              <a:lumOff val="40000"/>
            </a:schemeClr>
          </a:solidFill>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r>
              <a:rPr lang="en-GB" sz="1200" b="1" dirty="0" smtClean="0"/>
              <a:t>Disease Health State(s)</a:t>
            </a:r>
            <a:endParaRPr lang="en-GB" sz="1200" b="1" dirty="0"/>
          </a:p>
        </p:txBody>
      </p:sp>
      <p:sp>
        <p:nvSpPr>
          <p:cNvPr id="25" name="Rounded Rectangle 24"/>
          <p:cNvSpPr/>
          <p:nvPr/>
        </p:nvSpPr>
        <p:spPr>
          <a:xfrm>
            <a:off x="6408204" y="2384884"/>
            <a:ext cx="2079848" cy="360040"/>
          </a:xfrm>
          <a:prstGeom prst="roundRect">
            <a:avLst/>
          </a:prstGeom>
          <a:solidFill>
            <a:schemeClr val="tx2">
              <a:lumMod val="60000"/>
              <a:lumOff val="40000"/>
            </a:schemeClr>
          </a:solidFill>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r>
              <a:rPr lang="en-GB" sz="1200" b="1" dirty="0" smtClean="0"/>
              <a:t>Published Surveys/Literature</a:t>
            </a:r>
            <a:endParaRPr lang="en-GB" sz="1200" b="1" dirty="0"/>
          </a:p>
        </p:txBody>
      </p:sp>
      <p:sp>
        <p:nvSpPr>
          <p:cNvPr id="26" name="Rounded Rectangle 25"/>
          <p:cNvSpPr/>
          <p:nvPr/>
        </p:nvSpPr>
        <p:spPr>
          <a:xfrm>
            <a:off x="2428528" y="2384884"/>
            <a:ext cx="1683804" cy="360040"/>
          </a:xfrm>
          <a:prstGeom prst="roundRect">
            <a:avLst/>
          </a:prstGeom>
          <a:solidFill>
            <a:schemeClr val="tx2">
              <a:lumMod val="60000"/>
              <a:lumOff val="40000"/>
            </a:schemeClr>
          </a:solidFill>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r>
              <a:rPr lang="en-GB" sz="1200" b="1" dirty="0" smtClean="0"/>
              <a:t>Disease</a:t>
            </a:r>
            <a:endParaRPr lang="en-GB" sz="1200" b="1" dirty="0"/>
          </a:p>
        </p:txBody>
      </p:sp>
      <p:cxnSp>
        <p:nvCxnSpPr>
          <p:cNvPr id="30" name="Shape 29"/>
          <p:cNvCxnSpPr>
            <a:stCxn id="23" idx="3"/>
            <a:endCxn id="25" idx="0"/>
          </p:cNvCxnSpPr>
          <p:nvPr/>
        </p:nvCxnSpPr>
        <p:spPr>
          <a:xfrm>
            <a:off x="5696508" y="2060848"/>
            <a:ext cx="1751620" cy="324036"/>
          </a:xfrm>
          <a:prstGeom prst="bentConnector2">
            <a:avLst/>
          </a:prstGeom>
          <a:ln>
            <a:solidFill>
              <a:schemeClr val="accent1">
                <a:lumMod val="75000"/>
              </a:schemeClr>
            </a:solidFill>
            <a:tailEnd type="triangle"/>
          </a:ln>
        </p:spPr>
        <p:style>
          <a:lnRef idx="3">
            <a:schemeClr val="dk1"/>
          </a:lnRef>
          <a:fillRef idx="0">
            <a:schemeClr val="dk1"/>
          </a:fillRef>
          <a:effectRef idx="2">
            <a:schemeClr val="dk1"/>
          </a:effectRef>
          <a:fontRef idx="minor">
            <a:schemeClr val="tx1"/>
          </a:fontRef>
        </p:style>
      </p:cxnSp>
      <p:cxnSp>
        <p:nvCxnSpPr>
          <p:cNvPr id="32" name="Shape 31"/>
          <p:cNvCxnSpPr>
            <a:stCxn id="23" idx="1"/>
            <a:endCxn id="26" idx="0"/>
          </p:cNvCxnSpPr>
          <p:nvPr/>
        </p:nvCxnSpPr>
        <p:spPr>
          <a:xfrm rot="10800000" flipV="1">
            <a:off x="3270430" y="2060848"/>
            <a:ext cx="481862" cy="324036"/>
          </a:xfrm>
          <a:prstGeom prst="bentConnector2">
            <a:avLst/>
          </a:prstGeom>
          <a:ln>
            <a:solidFill>
              <a:schemeClr val="accent1">
                <a:lumMod val="75000"/>
              </a:schemeClr>
            </a:solidFill>
            <a:tailEnd type="triangle"/>
          </a:ln>
        </p:spPr>
        <p:style>
          <a:lnRef idx="3">
            <a:schemeClr val="dk1"/>
          </a:lnRef>
          <a:fillRef idx="0">
            <a:schemeClr val="dk1"/>
          </a:fillRef>
          <a:effectRef idx="2">
            <a:schemeClr val="dk1"/>
          </a:effectRef>
          <a:fontRef idx="minor">
            <a:schemeClr val="tx1"/>
          </a:fontRef>
        </p:style>
      </p:cxnSp>
      <p:cxnSp>
        <p:nvCxnSpPr>
          <p:cNvPr id="36" name="Shape 35"/>
          <p:cNvCxnSpPr>
            <a:stCxn id="23" idx="1"/>
            <a:endCxn id="24" idx="0"/>
          </p:cNvCxnSpPr>
          <p:nvPr/>
        </p:nvCxnSpPr>
        <p:spPr>
          <a:xfrm rot="10800000" flipV="1">
            <a:off x="1129426" y="2060848"/>
            <a:ext cx="2622866" cy="324036"/>
          </a:xfrm>
          <a:prstGeom prst="bentConnector2">
            <a:avLst/>
          </a:prstGeom>
          <a:ln>
            <a:solidFill>
              <a:schemeClr val="accent1">
                <a:lumMod val="75000"/>
              </a:schemeClr>
            </a:solidFill>
            <a:tailEnd type="triangle"/>
          </a:ln>
        </p:spPr>
        <p:style>
          <a:lnRef idx="3">
            <a:schemeClr val="dk1"/>
          </a:lnRef>
          <a:fillRef idx="0">
            <a:schemeClr val="dk1"/>
          </a:fillRef>
          <a:effectRef idx="2">
            <a:schemeClr val="dk1"/>
          </a:effectRef>
          <a:fontRef idx="minor">
            <a:schemeClr val="tx1"/>
          </a:fontRef>
        </p:style>
      </p:cxnSp>
      <p:cxnSp>
        <p:nvCxnSpPr>
          <p:cNvPr id="38" name="Straight Arrow Connector 37"/>
          <p:cNvCxnSpPr>
            <a:stCxn id="22" idx="3"/>
            <a:endCxn id="23" idx="0"/>
          </p:cNvCxnSpPr>
          <p:nvPr/>
        </p:nvCxnSpPr>
        <p:spPr>
          <a:xfrm>
            <a:off x="4724400" y="1484784"/>
            <a:ext cx="0" cy="252028"/>
          </a:xfrm>
          <a:prstGeom prst="straightConnector1">
            <a:avLst/>
          </a:prstGeom>
          <a:ln>
            <a:solidFill>
              <a:schemeClr val="accent1">
                <a:lumMod val="75000"/>
              </a:schemeClr>
            </a:solidFill>
            <a:tailEnd type="triangle"/>
          </a:ln>
        </p:spPr>
        <p:style>
          <a:lnRef idx="3">
            <a:schemeClr val="dk1"/>
          </a:lnRef>
          <a:fillRef idx="0">
            <a:schemeClr val="dk1"/>
          </a:fillRef>
          <a:effectRef idx="2">
            <a:schemeClr val="dk1"/>
          </a:effectRef>
          <a:fontRef idx="minor">
            <a:schemeClr val="tx1"/>
          </a:fontRef>
        </p:style>
      </p:cxnSp>
      <p:cxnSp>
        <p:nvCxnSpPr>
          <p:cNvPr id="45" name="Elbow Connector 44"/>
          <p:cNvCxnSpPr>
            <a:stCxn id="26" idx="3"/>
            <a:endCxn id="16" idx="0"/>
          </p:cNvCxnSpPr>
          <p:nvPr/>
        </p:nvCxnSpPr>
        <p:spPr>
          <a:xfrm>
            <a:off x="4112332" y="2564904"/>
            <a:ext cx="639688" cy="684076"/>
          </a:xfrm>
          <a:prstGeom prst="bentConnector2">
            <a:avLst/>
          </a:prstGeom>
          <a:ln>
            <a:solidFill>
              <a:schemeClr val="accent1">
                <a:lumMod val="75000"/>
              </a:schemeClr>
            </a:solidFill>
            <a:tailEnd type="triangle"/>
          </a:ln>
        </p:spPr>
        <p:style>
          <a:lnRef idx="3">
            <a:schemeClr val="dk1"/>
          </a:lnRef>
          <a:fillRef idx="0">
            <a:schemeClr val="dk1"/>
          </a:fillRef>
          <a:effectRef idx="2">
            <a:schemeClr val="dk1"/>
          </a:effectRef>
          <a:fontRef idx="minor">
            <a:schemeClr val="tx1"/>
          </a:fontRef>
        </p:style>
      </p:cxnSp>
      <p:sp>
        <p:nvSpPr>
          <p:cNvPr id="49" name="Diamond 48"/>
          <p:cNvSpPr/>
          <p:nvPr/>
        </p:nvSpPr>
        <p:spPr>
          <a:xfrm>
            <a:off x="107504" y="2996952"/>
            <a:ext cx="2052228" cy="648072"/>
          </a:xfrm>
          <a:prstGeom prst="diamond">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GB" sz="1200" b="1" dirty="0" smtClean="0"/>
              <a:t>Estimate Missing DHS</a:t>
            </a:r>
            <a:endParaRPr lang="en-GB" sz="1200" b="1" dirty="0"/>
          </a:p>
        </p:txBody>
      </p:sp>
      <p:cxnSp>
        <p:nvCxnSpPr>
          <p:cNvPr id="51" name="Shape 50"/>
          <p:cNvCxnSpPr>
            <a:stCxn id="25" idx="2"/>
            <a:endCxn id="16" idx="3"/>
          </p:cNvCxnSpPr>
          <p:nvPr/>
        </p:nvCxnSpPr>
        <p:spPr>
          <a:xfrm rot="5400000">
            <a:off x="6253091" y="2269967"/>
            <a:ext cx="720080" cy="1669994"/>
          </a:xfrm>
          <a:prstGeom prst="bentConnector2">
            <a:avLst/>
          </a:prstGeom>
          <a:ln>
            <a:solidFill>
              <a:schemeClr val="accent1">
                <a:lumMod val="75000"/>
              </a:schemeClr>
            </a:solidFill>
            <a:tailEnd type="triangle"/>
          </a:ln>
        </p:spPr>
        <p:style>
          <a:lnRef idx="3">
            <a:schemeClr val="dk1"/>
          </a:lnRef>
          <a:fillRef idx="0">
            <a:schemeClr val="dk1"/>
          </a:fillRef>
          <a:effectRef idx="2">
            <a:schemeClr val="dk1"/>
          </a:effectRef>
          <a:fontRef idx="minor">
            <a:schemeClr val="tx1"/>
          </a:fontRef>
        </p:style>
      </p:cxnSp>
      <p:sp>
        <p:nvSpPr>
          <p:cNvPr id="58" name="Rounded Rectangle 57"/>
          <p:cNvSpPr/>
          <p:nvPr/>
        </p:nvSpPr>
        <p:spPr>
          <a:xfrm>
            <a:off x="287524" y="3969060"/>
            <a:ext cx="1683804" cy="360040"/>
          </a:xfrm>
          <a:prstGeom prst="roundRect">
            <a:avLst/>
          </a:prstGeom>
          <a:solidFill>
            <a:schemeClr val="tx2">
              <a:lumMod val="60000"/>
              <a:lumOff val="40000"/>
            </a:schemeClr>
          </a:solidFill>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r>
              <a:rPr lang="en-GB" sz="1200" b="1" dirty="0" smtClean="0"/>
              <a:t>GBD Severity Distributions</a:t>
            </a:r>
            <a:endParaRPr lang="en-GB" sz="1200" b="1" dirty="0"/>
          </a:p>
        </p:txBody>
      </p:sp>
      <p:cxnSp>
        <p:nvCxnSpPr>
          <p:cNvPr id="60" name="Shape 59"/>
          <p:cNvCxnSpPr>
            <a:stCxn id="58" idx="3"/>
            <a:endCxn id="26" idx="2"/>
          </p:cNvCxnSpPr>
          <p:nvPr/>
        </p:nvCxnSpPr>
        <p:spPr>
          <a:xfrm flipV="1">
            <a:off x="1971328" y="2744924"/>
            <a:ext cx="1299102" cy="1404156"/>
          </a:xfrm>
          <a:prstGeom prst="bentConnector2">
            <a:avLst/>
          </a:prstGeom>
          <a:ln>
            <a:solidFill>
              <a:schemeClr val="accent1">
                <a:lumMod val="75000"/>
              </a:schemeClr>
            </a:solidFill>
            <a:tailEnd type="triangle"/>
          </a:ln>
        </p:spPr>
        <p:style>
          <a:lnRef idx="3">
            <a:schemeClr val="dk1"/>
          </a:lnRef>
          <a:fillRef idx="0">
            <a:schemeClr val="dk1"/>
          </a:fillRef>
          <a:effectRef idx="2">
            <a:schemeClr val="dk1"/>
          </a:effectRef>
          <a:fontRef idx="minor">
            <a:schemeClr val="tx1"/>
          </a:fontRef>
        </p:style>
      </p:cxnSp>
      <p:cxnSp>
        <p:nvCxnSpPr>
          <p:cNvPr id="64" name="Straight Arrow Connector 63"/>
          <p:cNvCxnSpPr>
            <a:stCxn id="24" idx="2"/>
            <a:endCxn id="49" idx="0"/>
          </p:cNvCxnSpPr>
          <p:nvPr/>
        </p:nvCxnSpPr>
        <p:spPr>
          <a:xfrm>
            <a:off x="1129426" y="2744924"/>
            <a:ext cx="4192" cy="252028"/>
          </a:xfrm>
          <a:prstGeom prst="straightConnector1">
            <a:avLst/>
          </a:prstGeom>
          <a:ln>
            <a:solidFill>
              <a:schemeClr val="accent1">
                <a:lumMod val="75000"/>
              </a:schemeClr>
            </a:solidFill>
            <a:tailEnd type="triangle"/>
          </a:ln>
        </p:spPr>
        <p:style>
          <a:lnRef idx="3">
            <a:schemeClr val="dk1"/>
          </a:lnRef>
          <a:fillRef idx="0">
            <a:schemeClr val="dk1"/>
          </a:fillRef>
          <a:effectRef idx="2">
            <a:schemeClr val="dk1"/>
          </a:effectRef>
          <a:fontRef idx="minor">
            <a:schemeClr val="tx1"/>
          </a:fontRef>
        </p:style>
      </p:cxnSp>
      <p:cxnSp>
        <p:nvCxnSpPr>
          <p:cNvPr id="69" name="Straight Arrow Connector 68"/>
          <p:cNvCxnSpPr>
            <a:stCxn id="49" idx="2"/>
            <a:endCxn id="58" idx="0"/>
          </p:cNvCxnSpPr>
          <p:nvPr/>
        </p:nvCxnSpPr>
        <p:spPr>
          <a:xfrm flipH="1">
            <a:off x="1129426" y="3645024"/>
            <a:ext cx="4192" cy="324036"/>
          </a:xfrm>
          <a:prstGeom prst="straightConnector1">
            <a:avLst/>
          </a:prstGeom>
          <a:ln>
            <a:solidFill>
              <a:schemeClr val="accent1">
                <a:lumMod val="75000"/>
              </a:schemeClr>
            </a:solidFill>
            <a:tailEnd type="triangle"/>
          </a:ln>
        </p:spPr>
        <p:style>
          <a:lnRef idx="3">
            <a:schemeClr val="dk1"/>
          </a:lnRef>
          <a:fillRef idx="0">
            <a:schemeClr val="dk1"/>
          </a:fillRef>
          <a:effectRef idx="2">
            <a:schemeClr val="dk1"/>
          </a:effectRef>
          <a:fontRef idx="minor">
            <a:schemeClr val="tx1"/>
          </a:fontRef>
        </p:style>
      </p:cxnSp>
      <p:cxnSp>
        <p:nvCxnSpPr>
          <p:cNvPr id="75" name="Elbow Connector 74"/>
          <p:cNvCxnSpPr>
            <a:stCxn id="101" idx="2"/>
            <a:endCxn id="19" idx="0"/>
          </p:cNvCxnSpPr>
          <p:nvPr/>
        </p:nvCxnSpPr>
        <p:spPr>
          <a:xfrm rot="5400000">
            <a:off x="3941930" y="5427222"/>
            <a:ext cx="540060" cy="1080120"/>
          </a:xfrm>
          <a:prstGeom prst="bentConnector3">
            <a:avLst>
              <a:gd name="adj1" fmla="val 50000"/>
            </a:avLst>
          </a:prstGeom>
          <a:ln>
            <a:solidFill>
              <a:schemeClr val="accent1">
                <a:lumMod val="75000"/>
              </a:schemeClr>
            </a:solidFill>
            <a:tailEnd type="arrow"/>
          </a:ln>
        </p:spPr>
        <p:style>
          <a:lnRef idx="3">
            <a:schemeClr val="dk1"/>
          </a:lnRef>
          <a:fillRef idx="0">
            <a:schemeClr val="dk1"/>
          </a:fillRef>
          <a:effectRef idx="2">
            <a:schemeClr val="dk1"/>
          </a:effectRef>
          <a:fontRef idx="minor">
            <a:schemeClr val="tx1"/>
          </a:fontRef>
        </p:style>
      </p:cxnSp>
      <p:cxnSp>
        <p:nvCxnSpPr>
          <p:cNvPr id="77" name="Elbow Connector 76"/>
          <p:cNvCxnSpPr>
            <a:stCxn id="101" idx="2"/>
            <a:endCxn id="18" idx="0"/>
          </p:cNvCxnSpPr>
          <p:nvPr/>
        </p:nvCxnSpPr>
        <p:spPr>
          <a:xfrm rot="5400000">
            <a:off x="3005826" y="4491118"/>
            <a:ext cx="540060" cy="2952328"/>
          </a:xfrm>
          <a:prstGeom prst="bentConnector3">
            <a:avLst>
              <a:gd name="adj1" fmla="val 50000"/>
            </a:avLst>
          </a:prstGeom>
          <a:ln>
            <a:solidFill>
              <a:schemeClr val="accent1">
                <a:lumMod val="75000"/>
              </a:schemeClr>
            </a:solidFill>
            <a:tailEnd type="arrow"/>
          </a:ln>
        </p:spPr>
        <p:style>
          <a:lnRef idx="3">
            <a:schemeClr val="dk1"/>
          </a:lnRef>
          <a:fillRef idx="0">
            <a:schemeClr val="dk1"/>
          </a:fillRef>
          <a:effectRef idx="2">
            <a:schemeClr val="dk1"/>
          </a:effectRef>
          <a:fontRef idx="minor">
            <a:schemeClr val="tx1"/>
          </a:fontRef>
        </p:style>
      </p:cxnSp>
      <p:cxnSp>
        <p:nvCxnSpPr>
          <p:cNvPr id="79" name="Elbow Connector 78"/>
          <p:cNvCxnSpPr>
            <a:stCxn id="101" idx="2"/>
            <a:endCxn id="20" idx="0"/>
          </p:cNvCxnSpPr>
          <p:nvPr/>
        </p:nvCxnSpPr>
        <p:spPr>
          <a:xfrm rot="16200000" flipH="1">
            <a:off x="4860032" y="5589240"/>
            <a:ext cx="540060" cy="756084"/>
          </a:xfrm>
          <a:prstGeom prst="bentConnector3">
            <a:avLst>
              <a:gd name="adj1" fmla="val 50000"/>
            </a:avLst>
          </a:prstGeom>
          <a:ln>
            <a:solidFill>
              <a:schemeClr val="accent1">
                <a:lumMod val="75000"/>
              </a:schemeClr>
            </a:solidFill>
            <a:tailEnd type="arrow"/>
          </a:ln>
        </p:spPr>
        <p:style>
          <a:lnRef idx="3">
            <a:schemeClr val="dk1"/>
          </a:lnRef>
          <a:fillRef idx="0">
            <a:schemeClr val="dk1"/>
          </a:fillRef>
          <a:effectRef idx="2">
            <a:schemeClr val="dk1"/>
          </a:effectRef>
          <a:fontRef idx="minor">
            <a:schemeClr val="tx1"/>
          </a:fontRef>
        </p:style>
      </p:cxnSp>
      <p:cxnSp>
        <p:nvCxnSpPr>
          <p:cNvPr id="81" name="Elbow Connector 80"/>
          <p:cNvCxnSpPr>
            <a:stCxn id="101" idx="2"/>
            <a:endCxn id="21" idx="0"/>
          </p:cNvCxnSpPr>
          <p:nvPr/>
        </p:nvCxnSpPr>
        <p:spPr>
          <a:xfrm rot="16200000" flipH="1">
            <a:off x="5778134" y="4671138"/>
            <a:ext cx="540060" cy="2592288"/>
          </a:xfrm>
          <a:prstGeom prst="bentConnector3">
            <a:avLst>
              <a:gd name="adj1" fmla="val 50000"/>
            </a:avLst>
          </a:prstGeom>
          <a:ln>
            <a:solidFill>
              <a:schemeClr val="accent1">
                <a:lumMod val="75000"/>
              </a:schemeClr>
            </a:solidFill>
            <a:tailEnd type="arrow"/>
          </a:ln>
        </p:spPr>
        <p:style>
          <a:lnRef idx="3">
            <a:schemeClr val="dk1"/>
          </a:lnRef>
          <a:fillRef idx="0">
            <a:schemeClr val="dk1"/>
          </a:fillRef>
          <a:effectRef idx="2">
            <a:schemeClr val="dk1"/>
          </a:effectRef>
          <a:fontRef idx="minor">
            <a:schemeClr val="tx1"/>
          </a:fontRef>
        </p:style>
      </p:cxnSp>
      <p:sp>
        <p:nvSpPr>
          <p:cNvPr id="82" name="TextBox 81"/>
          <p:cNvSpPr txBox="1"/>
          <p:nvPr/>
        </p:nvSpPr>
        <p:spPr>
          <a:xfrm>
            <a:off x="5616116" y="1736812"/>
            <a:ext cx="864096" cy="369332"/>
          </a:xfrm>
          <a:prstGeom prst="rect">
            <a:avLst/>
          </a:prstGeom>
          <a:noFill/>
        </p:spPr>
        <p:txBody>
          <a:bodyPr wrap="square" rtlCol="0">
            <a:spAutoFit/>
          </a:bodyPr>
          <a:lstStyle/>
          <a:p>
            <a:r>
              <a:rPr lang="en-GB" b="1" dirty="0" smtClean="0">
                <a:solidFill>
                  <a:schemeClr val="accent1">
                    <a:lumMod val="75000"/>
                  </a:schemeClr>
                </a:solidFill>
              </a:rPr>
              <a:t>NO</a:t>
            </a:r>
            <a:endParaRPr lang="en-GB" b="1" dirty="0">
              <a:solidFill>
                <a:schemeClr val="accent1">
                  <a:lumMod val="75000"/>
                </a:schemeClr>
              </a:solidFill>
            </a:endParaRPr>
          </a:p>
        </p:txBody>
      </p:sp>
      <p:sp>
        <p:nvSpPr>
          <p:cNvPr id="83" name="TextBox 82"/>
          <p:cNvSpPr txBox="1"/>
          <p:nvPr/>
        </p:nvSpPr>
        <p:spPr>
          <a:xfrm>
            <a:off x="3311860" y="1736812"/>
            <a:ext cx="864096" cy="369332"/>
          </a:xfrm>
          <a:prstGeom prst="rect">
            <a:avLst/>
          </a:prstGeom>
          <a:noFill/>
        </p:spPr>
        <p:txBody>
          <a:bodyPr wrap="square" rtlCol="0">
            <a:spAutoFit/>
          </a:bodyPr>
          <a:lstStyle/>
          <a:p>
            <a:r>
              <a:rPr lang="en-GB" b="1" dirty="0" smtClean="0">
                <a:solidFill>
                  <a:schemeClr val="accent1">
                    <a:lumMod val="75000"/>
                  </a:schemeClr>
                </a:solidFill>
              </a:rPr>
              <a:t>YES</a:t>
            </a:r>
            <a:endParaRPr lang="en-GB" b="1" dirty="0">
              <a:solidFill>
                <a:schemeClr val="accent1">
                  <a:lumMod val="75000"/>
                </a:schemeClr>
              </a:solidFill>
            </a:endParaRPr>
          </a:p>
        </p:txBody>
      </p:sp>
      <p:sp>
        <p:nvSpPr>
          <p:cNvPr id="86" name="TextBox 85"/>
          <p:cNvSpPr txBox="1"/>
          <p:nvPr/>
        </p:nvSpPr>
        <p:spPr>
          <a:xfrm>
            <a:off x="0" y="80628"/>
            <a:ext cx="9144000" cy="584775"/>
          </a:xfrm>
          <a:prstGeom prst="rect">
            <a:avLst/>
          </a:prstGeom>
          <a:noFill/>
        </p:spPr>
        <p:txBody>
          <a:bodyPr wrap="square" rtlCol="0">
            <a:spAutoFit/>
          </a:bodyPr>
          <a:lstStyle/>
          <a:p>
            <a:pPr algn="ctr"/>
            <a:r>
              <a:rPr lang="en-GB" sz="3200" b="1" dirty="0" smtClean="0">
                <a:solidFill>
                  <a:schemeClr val="tx2">
                    <a:lumMod val="60000"/>
                    <a:lumOff val="40000"/>
                  </a:schemeClr>
                </a:solidFill>
              </a:rPr>
              <a:t>Overview of Process</a:t>
            </a:r>
          </a:p>
        </p:txBody>
      </p:sp>
      <p:sp>
        <p:nvSpPr>
          <p:cNvPr id="94" name="Diamond 93"/>
          <p:cNvSpPr/>
          <p:nvPr/>
        </p:nvSpPr>
        <p:spPr>
          <a:xfrm>
            <a:off x="3779912" y="4041068"/>
            <a:ext cx="1944216" cy="648072"/>
          </a:xfrm>
          <a:prstGeom prst="diamond">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GB" sz="1200" b="1" dirty="0" smtClean="0"/>
              <a:t>Clinical Review</a:t>
            </a:r>
            <a:endParaRPr lang="en-GB" sz="1200" b="1" dirty="0"/>
          </a:p>
        </p:txBody>
      </p:sp>
      <p:cxnSp>
        <p:nvCxnSpPr>
          <p:cNvPr id="95" name="Straight Arrow Connector 94"/>
          <p:cNvCxnSpPr>
            <a:stCxn id="16" idx="2"/>
            <a:endCxn id="94" idx="0"/>
          </p:cNvCxnSpPr>
          <p:nvPr/>
        </p:nvCxnSpPr>
        <p:spPr>
          <a:xfrm>
            <a:off x="4752020" y="3681028"/>
            <a:ext cx="0" cy="360040"/>
          </a:xfrm>
          <a:prstGeom prst="straightConnector1">
            <a:avLst/>
          </a:prstGeom>
          <a:ln>
            <a:solidFill>
              <a:schemeClr val="accent1">
                <a:lumMod val="75000"/>
              </a:schemeClr>
            </a:solidFill>
            <a:tailEnd type="triangle"/>
          </a:ln>
        </p:spPr>
        <p:style>
          <a:lnRef idx="3">
            <a:schemeClr val="dk1"/>
          </a:lnRef>
          <a:fillRef idx="0">
            <a:schemeClr val="dk1"/>
          </a:fillRef>
          <a:effectRef idx="2">
            <a:schemeClr val="dk1"/>
          </a:effectRef>
          <a:fontRef idx="minor">
            <a:schemeClr val="tx1"/>
          </a:fontRef>
        </p:style>
      </p:cxnSp>
      <p:sp>
        <p:nvSpPr>
          <p:cNvPr id="101" name="Trapezoid 100"/>
          <p:cNvSpPr/>
          <p:nvPr/>
        </p:nvSpPr>
        <p:spPr>
          <a:xfrm>
            <a:off x="3671900" y="5265204"/>
            <a:ext cx="2160240" cy="432048"/>
          </a:xfrm>
          <a:prstGeom prst="trapezoid">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t>Final Prevalence</a:t>
            </a:r>
          </a:p>
        </p:txBody>
      </p:sp>
      <p:cxnSp>
        <p:nvCxnSpPr>
          <p:cNvPr id="107" name="Straight Arrow Connector 106"/>
          <p:cNvCxnSpPr>
            <a:stCxn id="94" idx="2"/>
            <a:endCxn id="101" idx="0"/>
          </p:cNvCxnSpPr>
          <p:nvPr/>
        </p:nvCxnSpPr>
        <p:spPr>
          <a:xfrm>
            <a:off x="4752020" y="4689140"/>
            <a:ext cx="0" cy="576064"/>
          </a:xfrm>
          <a:prstGeom prst="straightConnector1">
            <a:avLst/>
          </a:prstGeom>
          <a:ln>
            <a:solidFill>
              <a:schemeClr val="accent1">
                <a:lumMod val="75000"/>
              </a:schemeClr>
            </a:solidFill>
            <a:tailEnd type="triangle"/>
          </a:ln>
        </p:spPr>
        <p:style>
          <a:lnRef idx="3">
            <a:schemeClr val="dk1"/>
          </a:lnRef>
          <a:fillRef idx="0">
            <a:schemeClr val="dk1"/>
          </a:fillRef>
          <a:effectRef idx="2">
            <a:schemeClr val="dk1"/>
          </a:effectRef>
          <a:fontRef idx="minor">
            <a:schemeClr val="tx1"/>
          </a:fontRef>
        </p:style>
      </p:cxnSp>
      <p:sp>
        <p:nvSpPr>
          <p:cNvPr id="112" name="TextBox 111"/>
          <p:cNvSpPr txBox="1"/>
          <p:nvPr/>
        </p:nvSpPr>
        <p:spPr>
          <a:xfrm>
            <a:off x="5688124" y="3995772"/>
            <a:ext cx="2448272" cy="369332"/>
          </a:xfrm>
          <a:prstGeom prst="rect">
            <a:avLst/>
          </a:prstGeom>
          <a:noFill/>
        </p:spPr>
        <p:txBody>
          <a:bodyPr wrap="square" rtlCol="0">
            <a:spAutoFit/>
          </a:bodyPr>
          <a:lstStyle/>
          <a:p>
            <a:r>
              <a:rPr lang="en-GB" b="1" dirty="0" smtClean="0">
                <a:solidFill>
                  <a:schemeClr val="accent1">
                    <a:lumMod val="75000"/>
                  </a:schemeClr>
                </a:solidFill>
              </a:rPr>
              <a:t>REVIEW ASSUMPTIONS</a:t>
            </a:r>
            <a:endParaRPr lang="en-GB" b="1" dirty="0">
              <a:solidFill>
                <a:schemeClr val="accent1">
                  <a:lumMod val="75000"/>
                </a:schemeClr>
              </a:solidFill>
            </a:endParaRPr>
          </a:p>
        </p:txBody>
      </p:sp>
      <p:cxnSp>
        <p:nvCxnSpPr>
          <p:cNvPr id="114" name="Straight Connector 113"/>
          <p:cNvCxnSpPr>
            <a:stCxn id="94" idx="3"/>
          </p:cNvCxnSpPr>
          <p:nvPr/>
        </p:nvCxnSpPr>
        <p:spPr>
          <a:xfrm>
            <a:off x="5724128" y="4365104"/>
            <a:ext cx="3060340" cy="0"/>
          </a:xfrm>
          <a:prstGeom prst="line">
            <a:avLst/>
          </a:prstGeom>
          <a:ln>
            <a:solidFill>
              <a:schemeClr val="accent1">
                <a:lumMod val="75000"/>
              </a:schemeClr>
            </a:solidFill>
          </a:ln>
        </p:spPr>
        <p:style>
          <a:lnRef idx="3">
            <a:schemeClr val="dk1"/>
          </a:lnRef>
          <a:fillRef idx="0">
            <a:schemeClr val="dk1"/>
          </a:fillRef>
          <a:effectRef idx="2">
            <a:schemeClr val="dk1"/>
          </a:effectRef>
          <a:fontRef idx="minor">
            <a:schemeClr val="tx1"/>
          </a:fontRef>
        </p:style>
      </p:cxnSp>
      <p:cxnSp>
        <p:nvCxnSpPr>
          <p:cNvPr id="117" name="Straight Connector 116"/>
          <p:cNvCxnSpPr/>
          <p:nvPr/>
        </p:nvCxnSpPr>
        <p:spPr>
          <a:xfrm flipV="1">
            <a:off x="8784468" y="1736812"/>
            <a:ext cx="0" cy="2628292"/>
          </a:xfrm>
          <a:prstGeom prst="line">
            <a:avLst/>
          </a:prstGeom>
          <a:ln>
            <a:solidFill>
              <a:schemeClr val="accent1">
                <a:lumMod val="75000"/>
              </a:schemeClr>
            </a:solidFill>
          </a:ln>
        </p:spPr>
        <p:style>
          <a:lnRef idx="3">
            <a:schemeClr val="dk1"/>
          </a:lnRef>
          <a:fillRef idx="0">
            <a:schemeClr val="dk1"/>
          </a:fillRef>
          <a:effectRef idx="2">
            <a:schemeClr val="dk1"/>
          </a:effectRef>
          <a:fontRef idx="minor">
            <a:schemeClr val="tx1"/>
          </a:fontRef>
        </p:style>
      </p:cxnSp>
      <p:cxnSp>
        <p:nvCxnSpPr>
          <p:cNvPr id="119" name="Straight Arrow Connector 118"/>
          <p:cNvCxnSpPr>
            <a:endCxn id="23" idx="0"/>
          </p:cNvCxnSpPr>
          <p:nvPr/>
        </p:nvCxnSpPr>
        <p:spPr>
          <a:xfrm flipH="1">
            <a:off x="4724400" y="1736812"/>
            <a:ext cx="4060068" cy="0"/>
          </a:xfrm>
          <a:prstGeom prst="straightConnector1">
            <a:avLst/>
          </a:prstGeom>
          <a:ln>
            <a:solidFill>
              <a:schemeClr val="accent1">
                <a:lumMod val="75000"/>
              </a:schemeClr>
            </a:solidFill>
            <a:tailEnd type="triangle"/>
          </a:ln>
        </p:spPr>
        <p:style>
          <a:lnRef idx="3">
            <a:schemeClr val="dk1"/>
          </a:lnRef>
          <a:fillRef idx="0">
            <a:schemeClr val="dk1"/>
          </a:fillRef>
          <a:effectRef idx="2">
            <a:schemeClr val="dk1"/>
          </a:effectRef>
          <a:fontRef idx="minor">
            <a:schemeClr val="tx1"/>
          </a:fontRef>
        </p:style>
      </p:cxnSp>
      <p:sp>
        <p:nvSpPr>
          <p:cNvPr id="122" name="TextBox 121"/>
          <p:cNvSpPr txBox="1"/>
          <p:nvPr/>
        </p:nvSpPr>
        <p:spPr>
          <a:xfrm>
            <a:off x="2627784" y="4689140"/>
            <a:ext cx="2448272" cy="369332"/>
          </a:xfrm>
          <a:prstGeom prst="rect">
            <a:avLst/>
          </a:prstGeom>
          <a:noFill/>
          <a:ln>
            <a:noFill/>
          </a:ln>
        </p:spPr>
        <p:txBody>
          <a:bodyPr wrap="square" rtlCol="0">
            <a:spAutoFit/>
          </a:bodyPr>
          <a:lstStyle/>
          <a:p>
            <a:r>
              <a:rPr lang="en-GB" b="1" dirty="0" smtClean="0">
                <a:solidFill>
                  <a:schemeClr val="accent1">
                    <a:lumMod val="75000"/>
                  </a:schemeClr>
                </a:solidFill>
              </a:rPr>
              <a:t>EXPERT AGREEMENT</a:t>
            </a:r>
            <a:endParaRPr lang="en-GB" b="1" dirty="0">
              <a:solidFill>
                <a:schemeClr val="accent1">
                  <a:lumMod val="75000"/>
                </a:schemeClr>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bg/>
                                          </p:spTgt>
                                        </p:tgtEl>
                                        <p:attrNameLst>
                                          <p:attrName>style.visibility</p:attrName>
                                        </p:attrNameLst>
                                      </p:cBhvr>
                                      <p:to>
                                        <p:strVal val="visible"/>
                                      </p:to>
                                    </p:set>
                                    <p:animEffect transition="in" filter="fade">
                                      <p:cBhvr>
                                        <p:cTn id="7" dur="2000"/>
                                        <p:tgtEl>
                                          <p:spTgt spid="22">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xEl>
                                              <p:pRg st="0" end="0"/>
                                            </p:txEl>
                                          </p:spTgt>
                                        </p:tgtEl>
                                        <p:attrNameLst>
                                          <p:attrName>style.visibility</p:attrName>
                                        </p:attrNameLst>
                                      </p:cBhvr>
                                      <p:to>
                                        <p:strVal val="visible"/>
                                      </p:to>
                                    </p:set>
                                    <p:animEffect transition="in" filter="fade">
                                      <p:cBhvr>
                                        <p:cTn id="10" dur="2000"/>
                                        <p:tgtEl>
                                          <p:spTgt spid="2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fade">
                                      <p:cBhvr>
                                        <p:cTn id="15" dur="2000"/>
                                        <p:tgtEl>
                                          <p:spTgt spid="3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2000"/>
                                        <p:tgtEl>
                                          <p:spTgt spid="2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2"/>
                                        </p:tgtEl>
                                        <p:attrNameLst>
                                          <p:attrName>style.visibility</p:attrName>
                                        </p:attrNameLst>
                                      </p:cBhvr>
                                      <p:to>
                                        <p:strVal val="visible"/>
                                      </p:to>
                                    </p:set>
                                    <p:animEffect transition="in" filter="fade">
                                      <p:cBhvr>
                                        <p:cTn id="23" dur="2000"/>
                                        <p:tgtEl>
                                          <p:spTgt spid="82"/>
                                        </p:tgtEl>
                                      </p:cBhvr>
                                    </p:animEffect>
                                  </p:childTnLst>
                                </p:cTn>
                              </p:par>
                              <p:par>
                                <p:cTn id="24" presetID="10" presetClass="entr" presetSubtype="0" fill="hold" nodeType="with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2000"/>
                                        <p:tgtEl>
                                          <p:spTgt spid="3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fade">
                                      <p:cBhvr>
                                        <p:cTn id="29" dur="2000"/>
                                        <p:tgtEl>
                                          <p:spTgt spid="2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fade">
                                      <p:cBhvr>
                                        <p:cTn id="34" dur="2000"/>
                                        <p:tgtEl>
                                          <p:spTgt spid="83"/>
                                        </p:tgtEl>
                                      </p:cBhvr>
                                    </p:animEffect>
                                  </p:childTnLst>
                                </p:cTn>
                              </p:par>
                              <p:par>
                                <p:cTn id="35" presetID="10" presetClass="entr" presetSubtype="0" fill="hold" nodeType="with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fade">
                                      <p:cBhvr>
                                        <p:cTn id="37" dur="2000"/>
                                        <p:tgtEl>
                                          <p:spTgt spid="32"/>
                                        </p:tgtEl>
                                      </p:cBhvr>
                                    </p:animEffect>
                                  </p:childTnLst>
                                </p:cTn>
                              </p:par>
                              <p:par>
                                <p:cTn id="38" presetID="10" presetClass="entr" presetSubtype="0" fill="hold" nodeType="with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fade">
                                      <p:cBhvr>
                                        <p:cTn id="40" dur="2000"/>
                                        <p:tgtEl>
                                          <p:spTgt spid="36"/>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2000"/>
                                        <p:tgtEl>
                                          <p:spTgt spid="24"/>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fade">
                                      <p:cBhvr>
                                        <p:cTn id="46" dur="2000"/>
                                        <p:tgtEl>
                                          <p:spTgt spid="26"/>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64"/>
                                        </p:tgtEl>
                                        <p:attrNameLst>
                                          <p:attrName>style.visibility</p:attrName>
                                        </p:attrNameLst>
                                      </p:cBhvr>
                                      <p:to>
                                        <p:strVal val="visible"/>
                                      </p:to>
                                    </p:set>
                                    <p:animEffect transition="in" filter="fade">
                                      <p:cBhvr>
                                        <p:cTn id="51" dur="2000"/>
                                        <p:tgtEl>
                                          <p:spTgt spid="64"/>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49"/>
                                        </p:tgtEl>
                                        <p:attrNameLst>
                                          <p:attrName>style.visibility</p:attrName>
                                        </p:attrNameLst>
                                      </p:cBhvr>
                                      <p:to>
                                        <p:strVal val="visible"/>
                                      </p:to>
                                    </p:set>
                                    <p:animEffect transition="in" filter="fade">
                                      <p:cBhvr>
                                        <p:cTn id="54" dur="2000"/>
                                        <p:tgtEl>
                                          <p:spTgt spid="49"/>
                                        </p:tgtEl>
                                      </p:cBhvr>
                                    </p:animEffect>
                                  </p:childTnLst>
                                </p:cTn>
                              </p:par>
                              <p:par>
                                <p:cTn id="55" presetID="10" presetClass="entr" presetSubtype="0" fill="hold" nodeType="withEffect">
                                  <p:stCondLst>
                                    <p:cond delay="0"/>
                                  </p:stCondLst>
                                  <p:childTnLst>
                                    <p:set>
                                      <p:cBhvr>
                                        <p:cTn id="56" dur="1" fill="hold">
                                          <p:stCondLst>
                                            <p:cond delay="0"/>
                                          </p:stCondLst>
                                        </p:cTn>
                                        <p:tgtEl>
                                          <p:spTgt spid="69"/>
                                        </p:tgtEl>
                                        <p:attrNameLst>
                                          <p:attrName>style.visibility</p:attrName>
                                        </p:attrNameLst>
                                      </p:cBhvr>
                                      <p:to>
                                        <p:strVal val="visible"/>
                                      </p:to>
                                    </p:set>
                                    <p:animEffect transition="in" filter="fade">
                                      <p:cBhvr>
                                        <p:cTn id="57" dur="2000"/>
                                        <p:tgtEl>
                                          <p:spTgt spid="69"/>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58"/>
                                        </p:tgtEl>
                                        <p:attrNameLst>
                                          <p:attrName>style.visibility</p:attrName>
                                        </p:attrNameLst>
                                      </p:cBhvr>
                                      <p:to>
                                        <p:strVal val="visible"/>
                                      </p:to>
                                    </p:set>
                                    <p:animEffect transition="in" filter="fade">
                                      <p:cBhvr>
                                        <p:cTn id="60" dur="2000"/>
                                        <p:tgtEl>
                                          <p:spTgt spid="58"/>
                                        </p:tgtEl>
                                      </p:cBhvr>
                                    </p:animEffect>
                                  </p:childTnLst>
                                </p:cTn>
                              </p:par>
                              <p:par>
                                <p:cTn id="61" presetID="10" presetClass="entr" presetSubtype="0" fill="hold" nodeType="withEffect">
                                  <p:stCondLst>
                                    <p:cond delay="0"/>
                                  </p:stCondLst>
                                  <p:childTnLst>
                                    <p:set>
                                      <p:cBhvr>
                                        <p:cTn id="62" dur="1" fill="hold">
                                          <p:stCondLst>
                                            <p:cond delay="0"/>
                                          </p:stCondLst>
                                        </p:cTn>
                                        <p:tgtEl>
                                          <p:spTgt spid="60"/>
                                        </p:tgtEl>
                                        <p:attrNameLst>
                                          <p:attrName>style.visibility</p:attrName>
                                        </p:attrNameLst>
                                      </p:cBhvr>
                                      <p:to>
                                        <p:strVal val="visible"/>
                                      </p:to>
                                    </p:set>
                                    <p:animEffect transition="in" filter="fade">
                                      <p:cBhvr>
                                        <p:cTn id="63" dur="2000"/>
                                        <p:tgtEl>
                                          <p:spTgt spid="60"/>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45"/>
                                        </p:tgtEl>
                                        <p:attrNameLst>
                                          <p:attrName>style.visibility</p:attrName>
                                        </p:attrNameLst>
                                      </p:cBhvr>
                                      <p:to>
                                        <p:strVal val="visible"/>
                                      </p:to>
                                    </p:set>
                                    <p:animEffect transition="in" filter="fade">
                                      <p:cBhvr>
                                        <p:cTn id="68" dur="2000"/>
                                        <p:tgtEl>
                                          <p:spTgt spid="45"/>
                                        </p:tgtEl>
                                      </p:cBhvr>
                                    </p:animEffect>
                                  </p:childTnLst>
                                </p:cTn>
                              </p:par>
                              <p:par>
                                <p:cTn id="69" presetID="10" presetClass="entr" presetSubtype="0" fill="hold" nodeType="withEffect">
                                  <p:stCondLst>
                                    <p:cond delay="0"/>
                                  </p:stCondLst>
                                  <p:childTnLst>
                                    <p:set>
                                      <p:cBhvr>
                                        <p:cTn id="70" dur="1" fill="hold">
                                          <p:stCondLst>
                                            <p:cond delay="0"/>
                                          </p:stCondLst>
                                        </p:cTn>
                                        <p:tgtEl>
                                          <p:spTgt spid="51"/>
                                        </p:tgtEl>
                                        <p:attrNameLst>
                                          <p:attrName>style.visibility</p:attrName>
                                        </p:attrNameLst>
                                      </p:cBhvr>
                                      <p:to>
                                        <p:strVal val="visible"/>
                                      </p:to>
                                    </p:set>
                                    <p:animEffect transition="in" filter="fade">
                                      <p:cBhvr>
                                        <p:cTn id="71" dur="2000"/>
                                        <p:tgtEl>
                                          <p:spTgt spid="51"/>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fade">
                                      <p:cBhvr>
                                        <p:cTn id="74" dur="2000"/>
                                        <p:tgtEl>
                                          <p:spTgt spid="16"/>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95"/>
                                        </p:tgtEl>
                                        <p:attrNameLst>
                                          <p:attrName>style.visibility</p:attrName>
                                        </p:attrNameLst>
                                      </p:cBhvr>
                                      <p:to>
                                        <p:strVal val="visible"/>
                                      </p:to>
                                    </p:set>
                                    <p:animEffect transition="in" filter="fade">
                                      <p:cBhvr>
                                        <p:cTn id="79" dur="2000"/>
                                        <p:tgtEl>
                                          <p:spTgt spid="95"/>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94"/>
                                        </p:tgtEl>
                                        <p:attrNameLst>
                                          <p:attrName>style.visibility</p:attrName>
                                        </p:attrNameLst>
                                      </p:cBhvr>
                                      <p:to>
                                        <p:strVal val="visible"/>
                                      </p:to>
                                    </p:set>
                                    <p:animEffect transition="in" filter="fade">
                                      <p:cBhvr>
                                        <p:cTn id="82" dur="2000"/>
                                        <p:tgtEl>
                                          <p:spTgt spid="94"/>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12"/>
                                        </p:tgtEl>
                                        <p:attrNameLst>
                                          <p:attrName>style.visibility</p:attrName>
                                        </p:attrNameLst>
                                      </p:cBhvr>
                                      <p:to>
                                        <p:strVal val="visible"/>
                                      </p:to>
                                    </p:set>
                                    <p:animEffect transition="in" filter="fade">
                                      <p:cBhvr>
                                        <p:cTn id="87" dur="2000"/>
                                        <p:tgtEl>
                                          <p:spTgt spid="112"/>
                                        </p:tgtEl>
                                      </p:cBhvr>
                                    </p:animEffect>
                                  </p:childTnLst>
                                </p:cTn>
                              </p:par>
                              <p:par>
                                <p:cTn id="88" presetID="10" presetClass="entr" presetSubtype="0" fill="hold" nodeType="withEffect">
                                  <p:stCondLst>
                                    <p:cond delay="0"/>
                                  </p:stCondLst>
                                  <p:childTnLst>
                                    <p:set>
                                      <p:cBhvr>
                                        <p:cTn id="89" dur="1" fill="hold">
                                          <p:stCondLst>
                                            <p:cond delay="0"/>
                                          </p:stCondLst>
                                        </p:cTn>
                                        <p:tgtEl>
                                          <p:spTgt spid="114"/>
                                        </p:tgtEl>
                                        <p:attrNameLst>
                                          <p:attrName>style.visibility</p:attrName>
                                        </p:attrNameLst>
                                      </p:cBhvr>
                                      <p:to>
                                        <p:strVal val="visible"/>
                                      </p:to>
                                    </p:set>
                                    <p:animEffect transition="in" filter="fade">
                                      <p:cBhvr>
                                        <p:cTn id="90" dur="2000"/>
                                        <p:tgtEl>
                                          <p:spTgt spid="114"/>
                                        </p:tgtEl>
                                      </p:cBhvr>
                                    </p:animEffect>
                                  </p:childTnLst>
                                </p:cTn>
                              </p:par>
                              <p:par>
                                <p:cTn id="91" presetID="10" presetClass="entr" presetSubtype="0" fill="hold" nodeType="withEffect">
                                  <p:stCondLst>
                                    <p:cond delay="0"/>
                                  </p:stCondLst>
                                  <p:childTnLst>
                                    <p:set>
                                      <p:cBhvr>
                                        <p:cTn id="92" dur="1" fill="hold">
                                          <p:stCondLst>
                                            <p:cond delay="0"/>
                                          </p:stCondLst>
                                        </p:cTn>
                                        <p:tgtEl>
                                          <p:spTgt spid="117"/>
                                        </p:tgtEl>
                                        <p:attrNameLst>
                                          <p:attrName>style.visibility</p:attrName>
                                        </p:attrNameLst>
                                      </p:cBhvr>
                                      <p:to>
                                        <p:strVal val="visible"/>
                                      </p:to>
                                    </p:set>
                                    <p:animEffect transition="in" filter="fade">
                                      <p:cBhvr>
                                        <p:cTn id="93" dur="2000"/>
                                        <p:tgtEl>
                                          <p:spTgt spid="117"/>
                                        </p:tgtEl>
                                      </p:cBhvr>
                                    </p:animEffect>
                                  </p:childTnLst>
                                </p:cTn>
                              </p:par>
                              <p:par>
                                <p:cTn id="94" presetID="10" presetClass="entr" presetSubtype="0" fill="hold" nodeType="withEffect">
                                  <p:stCondLst>
                                    <p:cond delay="0"/>
                                  </p:stCondLst>
                                  <p:childTnLst>
                                    <p:set>
                                      <p:cBhvr>
                                        <p:cTn id="95" dur="1" fill="hold">
                                          <p:stCondLst>
                                            <p:cond delay="0"/>
                                          </p:stCondLst>
                                        </p:cTn>
                                        <p:tgtEl>
                                          <p:spTgt spid="119"/>
                                        </p:tgtEl>
                                        <p:attrNameLst>
                                          <p:attrName>style.visibility</p:attrName>
                                        </p:attrNameLst>
                                      </p:cBhvr>
                                      <p:to>
                                        <p:strVal val="visible"/>
                                      </p:to>
                                    </p:set>
                                    <p:animEffect transition="in" filter="fade">
                                      <p:cBhvr>
                                        <p:cTn id="96" dur="2000"/>
                                        <p:tgtEl>
                                          <p:spTgt spid="119"/>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122"/>
                                        </p:tgtEl>
                                        <p:attrNameLst>
                                          <p:attrName>style.visibility</p:attrName>
                                        </p:attrNameLst>
                                      </p:cBhvr>
                                      <p:to>
                                        <p:strVal val="visible"/>
                                      </p:to>
                                    </p:set>
                                    <p:animEffect transition="in" filter="fade">
                                      <p:cBhvr>
                                        <p:cTn id="101" dur="2000"/>
                                        <p:tgtEl>
                                          <p:spTgt spid="122"/>
                                        </p:tgtEl>
                                      </p:cBhvr>
                                    </p:animEffect>
                                  </p:childTnLst>
                                </p:cTn>
                              </p:par>
                              <p:par>
                                <p:cTn id="102" presetID="10" presetClass="entr" presetSubtype="0" fill="hold" nodeType="withEffect">
                                  <p:stCondLst>
                                    <p:cond delay="0"/>
                                  </p:stCondLst>
                                  <p:childTnLst>
                                    <p:set>
                                      <p:cBhvr>
                                        <p:cTn id="103" dur="1" fill="hold">
                                          <p:stCondLst>
                                            <p:cond delay="0"/>
                                          </p:stCondLst>
                                        </p:cTn>
                                        <p:tgtEl>
                                          <p:spTgt spid="107"/>
                                        </p:tgtEl>
                                        <p:attrNameLst>
                                          <p:attrName>style.visibility</p:attrName>
                                        </p:attrNameLst>
                                      </p:cBhvr>
                                      <p:to>
                                        <p:strVal val="visible"/>
                                      </p:to>
                                    </p:set>
                                    <p:animEffect transition="in" filter="fade">
                                      <p:cBhvr>
                                        <p:cTn id="104" dur="2000"/>
                                        <p:tgtEl>
                                          <p:spTgt spid="107"/>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101"/>
                                        </p:tgtEl>
                                        <p:attrNameLst>
                                          <p:attrName>style.visibility</p:attrName>
                                        </p:attrNameLst>
                                      </p:cBhvr>
                                      <p:to>
                                        <p:strVal val="visible"/>
                                      </p:to>
                                    </p:set>
                                    <p:animEffect transition="in" filter="fade">
                                      <p:cBhvr>
                                        <p:cTn id="107" dur="2000"/>
                                        <p:tgtEl>
                                          <p:spTgt spid="101"/>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nodeType="clickEffect">
                                  <p:stCondLst>
                                    <p:cond delay="0"/>
                                  </p:stCondLst>
                                  <p:childTnLst>
                                    <p:set>
                                      <p:cBhvr>
                                        <p:cTn id="111" dur="1" fill="hold">
                                          <p:stCondLst>
                                            <p:cond delay="0"/>
                                          </p:stCondLst>
                                        </p:cTn>
                                        <p:tgtEl>
                                          <p:spTgt spid="81"/>
                                        </p:tgtEl>
                                        <p:attrNameLst>
                                          <p:attrName>style.visibility</p:attrName>
                                        </p:attrNameLst>
                                      </p:cBhvr>
                                      <p:to>
                                        <p:strVal val="visible"/>
                                      </p:to>
                                    </p:set>
                                    <p:animEffect transition="in" filter="fade">
                                      <p:cBhvr>
                                        <p:cTn id="112" dur="2000"/>
                                        <p:tgtEl>
                                          <p:spTgt spid="81"/>
                                        </p:tgtEl>
                                      </p:cBhvr>
                                    </p:animEffect>
                                  </p:childTnLst>
                                </p:cTn>
                              </p:par>
                              <p:par>
                                <p:cTn id="113" presetID="10" presetClass="entr" presetSubtype="0" fill="hold" nodeType="withEffect">
                                  <p:stCondLst>
                                    <p:cond delay="0"/>
                                  </p:stCondLst>
                                  <p:childTnLst>
                                    <p:set>
                                      <p:cBhvr>
                                        <p:cTn id="114" dur="1" fill="hold">
                                          <p:stCondLst>
                                            <p:cond delay="0"/>
                                          </p:stCondLst>
                                        </p:cTn>
                                        <p:tgtEl>
                                          <p:spTgt spid="79"/>
                                        </p:tgtEl>
                                        <p:attrNameLst>
                                          <p:attrName>style.visibility</p:attrName>
                                        </p:attrNameLst>
                                      </p:cBhvr>
                                      <p:to>
                                        <p:strVal val="visible"/>
                                      </p:to>
                                    </p:set>
                                    <p:animEffect transition="in" filter="fade">
                                      <p:cBhvr>
                                        <p:cTn id="115" dur="2000"/>
                                        <p:tgtEl>
                                          <p:spTgt spid="79"/>
                                        </p:tgtEl>
                                      </p:cBhvr>
                                    </p:animEffect>
                                  </p:childTnLst>
                                </p:cTn>
                              </p:par>
                              <p:par>
                                <p:cTn id="116" presetID="10" presetClass="entr" presetSubtype="0" fill="hold" nodeType="withEffect">
                                  <p:stCondLst>
                                    <p:cond delay="0"/>
                                  </p:stCondLst>
                                  <p:childTnLst>
                                    <p:set>
                                      <p:cBhvr>
                                        <p:cTn id="117" dur="1" fill="hold">
                                          <p:stCondLst>
                                            <p:cond delay="0"/>
                                          </p:stCondLst>
                                        </p:cTn>
                                        <p:tgtEl>
                                          <p:spTgt spid="75"/>
                                        </p:tgtEl>
                                        <p:attrNameLst>
                                          <p:attrName>style.visibility</p:attrName>
                                        </p:attrNameLst>
                                      </p:cBhvr>
                                      <p:to>
                                        <p:strVal val="visible"/>
                                      </p:to>
                                    </p:set>
                                    <p:animEffect transition="in" filter="fade">
                                      <p:cBhvr>
                                        <p:cTn id="118" dur="2000"/>
                                        <p:tgtEl>
                                          <p:spTgt spid="75"/>
                                        </p:tgtEl>
                                      </p:cBhvr>
                                    </p:animEffect>
                                  </p:childTnLst>
                                </p:cTn>
                              </p:par>
                              <p:par>
                                <p:cTn id="119" presetID="10" presetClass="entr" presetSubtype="0" fill="hold" nodeType="withEffect">
                                  <p:stCondLst>
                                    <p:cond delay="0"/>
                                  </p:stCondLst>
                                  <p:childTnLst>
                                    <p:set>
                                      <p:cBhvr>
                                        <p:cTn id="120" dur="1" fill="hold">
                                          <p:stCondLst>
                                            <p:cond delay="0"/>
                                          </p:stCondLst>
                                        </p:cTn>
                                        <p:tgtEl>
                                          <p:spTgt spid="77"/>
                                        </p:tgtEl>
                                        <p:attrNameLst>
                                          <p:attrName>style.visibility</p:attrName>
                                        </p:attrNameLst>
                                      </p:cBhvr>
                                      <p:to>
                                        <p:strVal val="visible"/>
                                      </p:to>
                                    </p:set>
                                    <p:animEffect transition="in" filter="fade">
                                      <p:cBhvr>
                                        <p:cTn id="121" dur="2000"/>
                                        <p:tgtEl>
                                          <p:spTgt spid="77"/>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18"/>
                                        </p:tgtEl>
                                        <p:attrNameLst>
                                          <p:attrName>style.visibility</p:attrName>
                                        </p:attrNameLst>
                                      </p:cBhvr>
                                      <p:to>
                                        <p:strVal val="visible"/>
                                      </p:to>
                                    </p:set>
                                    <p:animEffect transition="in" filter="fade">
                                      <p:cBhvr>
                                        <p:cTn id="124" dur="2000"/>
                                        <p:tgtEl>
                                          <p:spTgt spid="18"/>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19"/>
                                        </p:tgtEl>
                                        <p:attrNameLst>
                                          <p:attrName>style.visibility</p:attrName>
                                        </p:attrNameLst>
                                      </p:cBhvr>
                                      <p:to>
                                        <p:strVal val="visible"/>
                                      </p:to>
                                    </p:set>
                                    <p:animEffect transition="in" filter="fade">
                                      <p:cBhvr>
                                        <p:cTn id="127" dur="2000"/>
                                        <p:tgtEl>
                                          <p:spTgt spid="19"/>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20"/>
                                        </p:tgtEl>
                                        <p:attrNameLst>
                                          <p:attrName>style.visibility</p:attrName>
                                        </p:attrNameLst>
                                      </p:cBhvr>
                                      <p:to>
                                        <p:strVal val="visible"/>
                                      </p:to>
                                    </p:set>
                                    <p:animEffect transition="in" filter="fade">
                                      <p:cBhvr>
                                        <p:cTn id="130" dur="2000"/>
                                        <p:tgtEl>
                                          <p:spTgt spid="20"/>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21"/>
                                        </p:tgtEl>
                                        <p:attrNameLst>
                                          <p:attrName>style.visibility</p:attrName>
                                        </p:attrNameLst>
                                      </p:cBhvr>
                                      <p:to>
                                        <p:strVal val="visible"/>
                                      </p:to>
                                    </p:set>
                                    <p:animEffect transition="in" filter="fade">
                                      <p:cBhvr>
                                        <p:cTn id="133"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animBg="1"/>
      <p:bldP spid="19" grpId="0" animBg="1"/>
      <p:bldP spid="20" grpId="0" animBg="1"/>
      <p:bldP spid="21" grpId="0" animBg="1"/>
      <p:bldP spid="22" grpId="0" build="allAtOnce" animBg="1"/>
      <p:bldP spid="23" grpId="0" animBg="1"/>
      <p:bldP spid="24" grpId="0" animBg="1"/>
      <p:bldP spid="25" grpId="0" animBg="1"/>
      <p:bldP spid="26" grpId="0" animBg="1"/>
      <p:bldP spid="49" grpId="0" animBg="1"/>
      <p:bldP spid="58" grpId="0" animBg="1"/>
      <p:bldP spid="82" grpId="0"/>
      <p:bldP spid="83" grpId="0"/>
      <p:bldP spid="94" grpId="0" animBg="1"/>
      <p:bldP spid="101" grpId="0" animBg="1"/>
      <p:bldP spid="112" grpId="0"/>
      <p:bldP spid="12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215516" y="80628"/>
            <a:ext cx="8712968" cy="2185214"/>
          </a:xfrm>
          <a:prstGeom prst="rect">
            <a:avLst/>
          </a:prstGeom>
          <a:noFill/>
        </p:spPr>
        <p:txBody>
          <a:bodyPr wrap="square" rtlCol="0">
            <a:spAutoFit/>
          </a:bodyPr>
          <a:lstStyle/>
          <a:p>
            <a:pPr algn="ctr"/>
            <a:r>
              <a:rPr lang="en-GB" sz="3200" b="1" dirty="0" smtClean="0">
                <a:solidFill>
                  <a:schemeClr val="tx2">
                    <a:lumMod val="60000"/>
                    <a:lumOff val="40000"/>
                  </a:schemeClr>
                </a:solidFill>
              </a:rPr>
              <a:t>Prevalence Results: GBD 2013 </a:t>
            </a:r>
            <a:r>
              <a:rPr lang="en-GB" sz="3200" b="1" i="1" dirty="0" smtClean="0">
                <a:solidFill>
                  <a:schemeClr val="tx2">
                    <a:lumMod val="60000"/>
                    <a:lumOff val="40000"/>
                  </a:schemeClr>
                </a:solidFill>
              </a:rPr>
              <a:t>vs.</a:t>
            </a:r>
            <a:r>
              <a:rPr lang="en-GB" sz="3200" b="1" dirty="0" smtClean="0">
                <a:solidFill>
                  <a:schemeClr val="tx2">
                    <a:lumMod val="60000"/>
                    <a:lumOff val="40000"/>
                  </a:schemeClr>
                </a:solidFill>
              </a:rPr>
              <a:t> Scottish EHRs</a:t>
            </a:r>
            <a:endParaRPr lang="en-GB" sz="3200" b="1" dirty="0">
              <a:solidFill>
                <a:schemeClr val="tx2">
                  <a:lumMod val="60000"/>
                  <a:lumOff val="40000"/>
                </a:schemeClr>
              </a:solidFill>
            </a:endParaRPr>
          </a:p>
          <a:p>
            <a:pPr algn="ctr"/>
            <a:endParaRPr lang="en-GB" sz="4000" b="1" dirty="0" smtClean="0">
              <a:solidFill>
                <a:schemeClr val="tx2"/>
              </a:solidFill>
            </a:endParaRPr>
          </a:p>
          <a:p>
            <a:endParaRPr lang="en-GB" sz="3200" b="1" dirty="0">
              <a:solidFill>
                <a:schemeClr val="tx2"/>
              </a:solidFill>
            </a:endParaRPr>
          </a:p>
          <a:p>
            <a:endParaRPr lang="en-GB" sz="3200" b="1" dirty="0" smtClean="0">
              <a:solidFill>
                <a:schemeClr val="tx2"/>
              </a:solidFill>
            </a:endParaRP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graphicFrame>
        <p:nvGraphicFramePr>
          <p:cNvPr id="8" name="Table 7"/>
          <p:cNvGraphicFramePr>
            <a:graphicFrameLocks noGrp="1"/>
          </p:cNvGraphicFramePr>
          <p:nvPr/>
        </p:nvGraphicFramePr>
        <p:xfrm>
          <a:off x="755577" y="1556792"/>
          <a:ext cx="7416824" cy="4498812"/>
        </p:xfrm>
        <a:graphic>
          <a:graphicData uri="http://schemas.openxmlformats.org/drawingml/2006/table">
            <a:tbl>
              <a:tblPr firstRow="1" bandRow="1">
                <a:tableStyleId>{3B4B98B0-60AC-42C2-AFA5-B58CD77FA1E5}</a:tableStyleId>
              </a:tblPr>
              <a:tblGrid>
                <a:gridCol w="2736303"/>
                <a:gridCol w="1962218"/>
                <a:gridCol w="1962218"/>
                <a:gridCol w="756085"/>
              </a:tblGrid>
              <a:tr h="186021">
                <a:tc>
                  <a:txBody>
                    <a:bodyPr/>
                    <a:lstStyle/>
                    <a:p>
                      <a:r>
                        <a:rPr lang="en-GB" dirty="0" smtClean="0">
                          <a:solidFill>
                            <a:schemeClr val="accent1">
                              <a:lumMod val="75000"/>
                            </a:schemeClr>
                          </a:solidFill>
                        </a:rPr>
                        <a:t>Disease</a:t>
                      </a:r>
                      <a:endParaRPr lang="en-GB" dirty="0">
                        <a:solidFill>
                          <a:schemeClr val="accent1">
                            <a:lumMod val="75000"/>
                          </a:schemeClr>
                        </a:solidFill>
                      </a:endParaRPr>
                    </a:p>
                  </a:txBody>
                  <a:tcPr>
                    <a:lnT w="28575" cap="flat" cmpd="sng" algn="ctr">
                      <a:solidFill>
                        <a:schemeClr val="accent1">
                          <a:lumMod val="75000"/>
                        </a:schemeClr>
                      </a:solidFill>
                      <a:prstDash val="solid"/>
                      <a:round/>
                      <a:headEnd type="none" w="med" len="med"/>
                      <a:tailEnd type="none" w="med" len="med"/>
                    </a:lnT>
                  </a:tcPr>
                </a:tc>
                <a:tc>
                  <a:txBody>
                    <a:bodyPr/>
                    <a:lstStyle/>
                    <a:p>
                      <a:pPr algn="r"/>
                      <a:r>
                        <a:rPr lang="en-GB" dirty="0" smtClean="0">
                          <a:solidFill>
                            <a:schemeClr val="accent1">
                              <a:lumMod val="75000"/>
                            </a:schemeClr>
                          </a:solidFill>
                        </a:rPr>
                        <a:t>GBD 2013</a:t>
                      </a:r>
                      <a:endParaRPr lang="en-GB" dirty="0">
                        <a:solidFill>
                          <a:schemeClr val="accent1">
                            <a:lumMod val="75000"/>
                          </a:schemeClr>
                        </a:solidFill>
                      </a:endParaRPr>
                    </a:p>
                  </a:txBody>
                  <a:tcPr>
                    <a:lnT w="28575" cap="flat" cmpd="sng" algn="ctr">
                      <a:solidFill>
                        <a:schemeClr val="accent1">
                          <a:lumMod val="75000"/>
                        </a:schemeClr>
                      </a:solidFill>
                      <a:prstDash val="solid"/>
                      <a:round/>
                      <a:headEnd type="none" w="med" len="med"/>
                      <a:tailEnd type="none" w="med" len="med"/>
                    </a:lnT>
                  </a:tcPr>
                </a:tc>
                <a:tc>
                  <a:txBody>
                    <a:bodyPr/>
                    <a:lstStyle/>
                    <a:p>
                      <a:pPr algn="r"/>
                      <a:r>
                        <a:rPr lang="en-GB" dirty="0" smtClean="0">
                          <a:solidFill>
                            <a:schemeClr val="accent1">
                              <a:lumMod val="75000"/>
                            </a:schemeClr>
                          </a:solidFill>
                        </a:rPr>
                        <a:t>Scottish</a:t>
                      </a:r>
                      <a:r>
                        <a:rPr lang="en-GB" baseline="0" dirty="0" smtClean="0">
                          <a:solidFill>
                            <a:schemeClr val="accent1">
                              <a:lumMod val="75000"/>
                            </a:schemeClr>
                          </a:solidFill>
                        </a:rPr>
                        <a:t> EHRs</a:t>
                      </a:r>
                      <a:endParaRPr lang="en-GB" dirty="0">
                        <a:solidFill>
                          <a:schemeClr val="accent1">
                            <a:lumMod val="75000"/>
                          </a:schemeClr>
                        </a:solidFill>
                      </a:endParaRPr>
                    </a:p>
                  </a:txBody>
                  <a:tcPr>
                    <a:lnT w="28575" cap="flat" cmpd="sng" algn="ctr">
                      <a:solidFill>
                        <a:schemeClr val="accent1">
                          <a:lumMod val="75000"/>
                        </a:schemeClr>
                      </a:solidFill>
                      <a:prstDash val="solid"/>
                      <a:round/>
                      <a:headEnd type="none" w="med" len="med"/>
                      <a:tailEnd type="none" w="med" len="med"/>
                    </a:lnT>
                  </a:tcPr>
                </a:tc>
                <a:tc>
                  <a:txBody>
                    <a:bodyPr/>
                    <a:lstStyle/>
                    <a:p>
                      <a:endParaRPr lang="en-GB" dirty="0">
                        <a:solidFill>
                          <a:schemeClr val="accent1">
                            <a:lumMod val="75000"/>
                          </a:schemeClr>
                        </a:solidFill>
                      </a:endParaRPr>
                    </a:p>
                  </a:txBody>
                  <a:tcPr>
                    <a:lnT w="28575" cap="flat" cmpd="sng" algn="ctr">
                      <a:solidFill>
                        <a:schemeClr val="accent1">
                          <a:lumMod val="75000"/>
                        </a:schemeClr>
                      </a:solidFill>
                      <a:prstDash val="solid"/>
                      <a:round/>
                      <a:headEnd type="none" w="med" len="med"/>
                      <a:tailEnd type="none" w="med" len="med"/>
                    </a:lnT>
                  </a:tcPr>
                </a:tc>
              </a:tr>
              <a:tr h="3757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solidFill>
                            <a:schemeClr val="accent1">
                              <a:lumMod val="75000"/>
                            </a:schemeClr>
                          </a:solidFill>
                        </a:rPr>
                        <a:t>Low Back</a:t>
                      </a:r>
                      <a:r>
                        <a:rPr lang="en-GB" baseline="0" dirty="0" smtClean="0">
                          <a:solidFill>
                            <a:schemeClr val="accent1">
                              <a:lumMod val="75000"/>
                            </a:schemeClr>
                          </a:solidFill>
                        </a:rPr>
                        <a:t> Pain</a:t>
                      </a:r>
                      <a:endParaRPr lang="en-GB" dirty="0" smtClean="0">
                        <a:solidFill>
                          <a:schemeClr val="accent1">
                            <a:lumMod val="75000"/>
                          </a:schemeClr>
                        </a:solidFill>
                      </a:endParaRPr>
                    </a:p>
                  </a:txBody>
                  <a:tcPr/>
                </a:tc>
                <a:tc>
                  <a:txBody>
                    <a:bodyPr/>
                    <a:lstStyle/>
                    <a:p>
                      <a:pPr algn="r"/>
                      <a:r>
                        <a:rPr lang="en-GB" dirty="0" smtClean="0">
                          <a:solidFill>
                            <a:schemeClr val="accent1">
                              <a:lumMod val="75000"/>
                            </a:schemeClr>
                          </a:solidFill>
                        </a:rPr>
                        <a:t>256 000</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458 000</a:t>
                      </a:r>
                      <a:endParaRPr lang="en-GB" dirty="0">
                        <a:solidFill>
                          <a:schemeClr val="accent1">
                            <a:lumMod val="75000"/>
                          </a:schemeClr>
                        </a:solidFill>
                      </a:endParaRPr>
                    </a:p>
                  </a:txBody>
                  <a:tcPr/>
                </a:tc>
                <a:tc>
                  <a:txBody>
                    <a:bodyPr/>
                    <a:lstStyle/>
                    <a:p>
                      <a:pPr algn="ctr"/>
                      <a:r>
                        <a:rPr lang="en-GB" dirty="0" smtClean="0">
                          <a:solidFill>
                            <a:srgbClr val="00B050"/>
                          </a:solidFill>
                          <a:latin typeface="Wingdings" pitchFamily="2" charset="2"/>
                        </a:rPr>
                        <a:t>é</a:t>
                      </a:r>
                      <a:endParaRPr lang="en-GB" dirty="0">
                        <a:solidFill>
                          <a:srgbClr val="00B050"/>
                        </a:solidFill>
                        <a:latin typeface="Wingdings" pitchFamily="2" charset="2"/>
                      </a:endParaRPr>
                    </a:p>
                  </a:txBody>
                  <a:tcPr/>
                </a:tc>
              </a:tr>
              <a:tr h="375732">
                <a:tc>
                  <a:txBody>
                    <a:bodyPr/>
                    <a:lstStyle/>
                    <a:p>
                      <a:r>
                        <a:rPr lang="en-GB" dirty="0" err="1" smtClean="0">
                          <a:solidFill>
                            <a:schemeClr val="accent1">
                              <a:lumMod val="75000"/>
                            </a:schemeClr>
                          </a:solidFill>
                        </a:rPr>
                        <a:t>Ischaemic</a:t>
                      </a:r>
                      <a:r>
                        <a:rPr lang="en-GB" dirty="0" smtClean="0">
                          <a:solidFill>
                            <a:schemeClr val="accent1">
                              <a:lumMod val="75000"/>
                            </a:schemeClr>
                          </a:solidFill>
                        </a:rPr>
                        <a:t> Heart Disease</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111 000</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225</a:t>
                      </a:r>
                      <a:r>
                        <a:rPr lang="en-GB" baseline="0" dirty="0" smtClean="0">
                          <a:solidFill>
                            <a:schemeClr val="accent1">
                              <a:lumMod val="75000"/>
                            </a:schemeClr>
                          </a:solidFill>
                        </a:rPr>
                        <a:t> 000</a:t>
                      </a:r>
                      <a:endParaRPr lang="en-GB" dirty="0">
                        <a:solidFill>
                          <a:schemeClr val="accent1">
                            <a:lumMod val="75000"/>
                          </a:schemeClr>
                        </a:solidFill>
                      </a:endParaRPr>
                    </a:p>
                  </a:txBody>
                  <a:tcPr/>
                </a:tc>
                <a:tc>
                  <a:txBody>
                    <a:bodyPr/>
                    <a:lstStyle/>
                    <a:p>
                      <a:pPr algn="ctr"/>
                      <a:r>
                        <a:rPr lang="en-GB" dirty="0" smtClean="0">
                          <a:solidFill>
                            <a:srgbClr val="00B050"/>
                          </a:solidFill>
                          <a:latin typeface="Wingdings" pitchFamily="2" charset="2"/>
                        </a:rPr>
                        <a:t>é</a:t>
                      </a:r>
                      <a:endParaRPr lang="en-GB" dirty="0">
                        <a:solidFill>
                          <a:srgbClr val="00B050"/>
                        </a:solidFill>
                        <a:latin typeface="Wingdings" pitchFamily="2" charset="2"/>
                      </a:endParaRPr>
                    </a:p>
                  </a:txBody>
                  <a:tcPr/>
                </a:tc>
              </a:tr>
              <a:tr h="375732">
                <a:tc>
                  <a:txBody>
                    <a:bodyPr/>
                    <a:lstStyle/>
                    <a:p>
                      <a:r>
                        <a:rPr lang="en-GB" dirty="0" err="1" smtClean="0">
                          <a:solidFill>
                            <a:schemeClr val="accent1">
                              <a:lumMod val="75000"/>
                            </a:schemeClr>
                          </a:solidFill>
                        </a:rPr>
                        <a:t>Atrial</a:t>
                      </a:r>
                      <a:r>
                        <a:rPr lang="en-GB" dirty="0" smtClean="0">
                          <a:solidFill>
                            <a:schemeClr val="accent1">
                              <a:lumMod val="75000"/>
                            </a:schemeClr>
                          </a:solidFill>
                        </a:rPr>
                        <a:t> Fibrillation</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15 000</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55</a:t>
                      </a:r>
                      <a:r>
                        <a:rPr lang="en-GB" baseline="0" dirty="0" smtClean="0">
                          <a:solidFill>
                            <a:schemeClr val="accent1">
                              <a:lumMod val="75000"/>
                            </a:schemeClr>
                          </a:solidFill>
                        </a:rPr>
                        <a:t> 000</a:t>
                      </a:r>
                      <a:endParaRPr lang="en-GB" dirty="0">
                        <a:solidFill>
                          <a:schemeClr val="accent1">
                            <a:lumMod val="75000"/>
                          </a:schemeClr>
                        </a:solidFill>
                      </a:endParaRPr>
                    </a:p>
                  </a:txBody>
                  <a:tcPr/>
                </a:tc>
                <a:tc>
                  <a:txBody>
                    <a:bodyPr/>
                    <a:lstStyle/>
                    <a:p>
                      <a:pPr algn="ctr"/>
                      <a:r>
                        <a:rPr lang="en-GB" dirty="0" smtClean="0">
                          <a:solidFill>
                            <a:srgbClr val="00B050"/>
                          </a:solidFill>
                          <a:latin typeface="Wingdings" pitchFamily="2" charset="2"/>
                        </a:rPr>
                        <a:t>é</a:t>
                      </a:r>
                      <a:endParaRPr lang="en-GB" dirty="0">
                        <a:solidFill>
                          <a:srgbClr val="00B050"/>
                        </a:solidFill>
                        <a:latin typeface="Wingdings" pitchFamily="2" charset="2"/>
                      </a:endParaRPr>
                    </a:p>
                  </a:txBody>
                  <a:tcPr/>
                </a:tc>
              </a:tr>
              <a:tr h="375732">
                <a:tc>
                  <a:txBody>
                    <a:bodyPr/>
                    <a:lstStyle/>
                    <a:p>
                      <a:r>
                        <a:rPr lang="en-GB" dirty="0" smtClean="0">
                          <a:solidFill>
                            <a:schemeClr val="accent1">
                              <a:lumMod val="75000"/>
                            </a:schemeClr>
                          </a:solidFill>
                        </a:rPr>
                        <a:t>COPD</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358 000</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138 000</a:t>
                      </a:r>
                      <a:endParaRPr lang="en-GB" dirty="0">
                        <a:solidFill>
                          <a:schemeClr val="accent1">
                            <a:lumMod val="75000"/>
                          </a:schemeClr>
                        </a:solidFill>
                      </a:endParaRPr>
                    </a:p>
                  </a:txBody>
                  <a:tcPr/>
                </a:tc>
                <a:tc>
                  <a:txBody>
                    <a:bodyPr/>
                    <a:lstStyle/>
                    <a:p>
                      <a:pPr algn="ctr"/>
                      <a:r>
                        <a:rPr lang="en-GB" dirty="0" smtClean="0">
                          <a:solidFill>
                            <a:srgbClr val="C00000"/>
                          </a:solidFill>
                          <a:latin typeface="Wingdings" pitchFamily="2" charset="2"/>
                        </a:rPr>
                        <a:t>ê</a:t>
                      </a:r>
                      <a:endParaRPr lang="en-GB" dirty="0">
                        <a:solidFill>
                          <a:srgbClr val="C00000"/>
                        </a:solidFill>
                        <a:latin typeface="Wingdings" pitchFamily="2" charset="2"/>
                      </a:endParaRPr>
                    </a:p>
                  </a:txBody>
                  <a:tcPr/>
                </a:tc>
              </a:tr>
              <a:tr h="375732">
                <a:tc>
                  <a:txBody>
                    <a:bodyPr/>
                    <a:lstStyle/>
                    <a:p>
                      <a:r>
                        <a:rPr lang="en-GB" dirty="0" smtClean="0">
                          <a:solidFill>
                            <a:schemeClr val="accent1">
                              <a:lumMod val="75000"/>
                            </a:schemeClr>
                          </a:solidFill>
                        </a:rPr>
                        <a:t>Asthma</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256 000</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314 000</a:t>
                      </a:r>
                      <a:endParaRPr lang="en-GB" dirty="0">
                        <a:solidFill>
                          <a:schemeClr val="accent1">
                            <a:lumMod val="75000"/>
                          </a:schemeClr>
                        </a:solidFill>
                      </a:endParaRPr>
                    </a:p>
                  </a:txBody>
                  <a:tcPr/>
                </a:tc>
                <a:tc>
                  <a:txBody>
                    <a:bodyPr/>
                    <a:lstStyle/>
                    <a:p>
                      <a:pPr algn="ctr"/>
                      <a:r>
                        <a:rPr lang="en-GB" dirty="0" smtClean="0">
                          <a:solidFill>
                            <a:srgbClr val="00B050"/>
                          </a:solidFill>
                          <a:latin typeface="Wingdings" pitchFamily="2" charset="2"/>
                        </a:rPr>
                        <a:t>é</a:t>
                      </a:r>
                      <a:endParaRPr lang="en-GB" dirty="0">
                        <a:solidFill>
                          <a:srgbClr val="00B050"/>
                        </a:solidFill>
                        <a:latin typeface="Wingdings" pitchFamily="2" charset="2"/>
                      </a:endParaRPr>
                    </a:p>
                  </a:txBody>
                  <a:tcPr/>
                </a:tc>
              </a:tr>
              <a:tr h="375732">
                <a:tc>
                  <a:txBody>
                    <a:bodyPr/>
                    <a:lstStyle/>
                    <a:p>
                      <a:r>
                        <a:rPr lang="en-GB" dirty="0" smtClean="0">
                          <a:solidFill>
                            <a:schemeClr val="accent1">
                              <a:lumMod val="75000"/>
                            </a:schemeClr>
                          </a:solidFill>
                        </a:rPr>
                        <a:t>Alcohol Use Disorders</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58 000</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115</a:t>
                      </a:r>
                      <a:r>
                        <a:rPr lang="en-GB" baseline="0" dirty="0" smtClean="0">
                          <a:solidFill>
                            <a:schemeClr val="accent1">
                              <a:lumMod val="75000"/>
                            </a:schemeClr>
                          </a:solidFill>
                        </a:rPr>
                        <a:t> 000</a:t>
                      </a:r>
                      <a:endParaRPr lang="en-GB" dirty="0">
                        <a:solidFill>
                          <a:schemeClr val="accent1">
                            <a:lumMod val="75000"/>
                          </a:schemeClr>
                        </a:solidFill>
                      </a:endParaRPr>
                    </a:p>
                  </a:txBody>
                  <a:tcPr/>
                </a:tc>
                <a:tc>
                  <a:txBody>
                    <a:bodyPr/>
                    <a:lstStyle/>
                    <a:p>
                      <a:pPr algn="ctr"/>
                      <a:r>
                        <a:rPr lang="en-GB" dirty="0" smtClean="0">
                          <a:solidFill>
                            <a:srgbClr val="00B050"/>
                          </a:solidFill>
                          <a:latin typeface="Wingdings" pitchFamily="2" charset="2"/>
                        </a:rPr>
                        <a:t>é</a:t>
                      </a:r>
                      <a:endParaRPr lang="en-GB" dirty="0">
                        <a:solidFill>
                          <a:srgbClr val="00B050"/>
                        </a:solidFill>
                        <a:latin typeface="Wingdings" pitchFamily="2" charset="2"/>
                      </a:endParaRPr>
                    </a:p>
                  </a:txBody>
                  <a:tcPr/>
                </a:tc>
              </a:tr>
              <a:tr h="375732">
                <a:tc>
                  <a:txBody>
                    <a:bodyPr/>
                    <a:lstStyle/>
                    <a:p>
                      <a:r>
                        <a:rPr lang="en-GB" dirty="0" smtClean="0">
                          <a:solidFill>
                            <a:schemeClr val="accent1">
                              <a:lumMod val="75000"/>
                            </a:schemeClr>
                          </a:solidFill>
                        </a:rPr>
                        <a:t>Cirrhosis</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2</a:t>
                      </a:r>
                      <a:r>
                        <a:rPr lang="en-GB" baseline="0" dirty="0" smtClean="0">
                          <a:solidFill>
                            <a:schemeClr val="accent1">
                              <a:lumMod val="75000"/>
                            </a:schemeClr>
                          </a:solidFill>
                        </a:rPr>
                        <a:t> 000</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28 000</a:t>
                      </a:r>
                      <a:endParaRPr lang="en-GB" dirty="0">
                        <a:solidFill>
                          <a:schemeClr val="accent1">
                            <a:lumMod val="75000"/>
                          </a:schemeClr>
                        </a:solidFill>
                      </a:endParaRPr>
                    </a:p>
                  </a:txBody>
                  <a:tcPr/>
                </a:tc>
                <a:tc>
                  <a:txBody>
                    <a:bodyPr/>
                    <a:lstStyle/>
                    <a:p>
                      <a:pPr algn="ctr"/>
                      <a:r>
                        <a:rPr lang="en-GB" dirty="0" smtClean="0">
                          <a:solidFill>
                            <a:srgbClr val="00B050"/>
                          </a:solidFill>
                          <a:latin typeface="Wingdings" pitchFamily="2" charset="2"/>
                        </a:rPr>
                        <a:t>é</a:t>
                      </a:r>
                      <a:endParaRPr lang="en-GB" dirty="0">
                        <a:solidFill>
                          <a:srgbClr val="00B050"/>
                        </a:solidFill>
                        <a:latin typeface="Wingdings" pitchFamily="2" charset="2"/>
                      </a:endParaRPr>
                    </a:p>
                  </a:txBody>
                  <a:tcPr/>
                </a:tc>
              </a:tr>
              <a:tr h="375732">
                <a:tc>
                  <a:txBody>
                    <a:bodyPr/>
                    <a:lstStyle/>
                    <a:p>
                      <a:r>
                        <a:rPr lang="en-GB" dirty="0" smtClean="0">
                          <a:solidFill>
                            <a:schemeClr val="accent1">
                              <a:lumMod val="75000"/>
                            </a:schemeClr>
                          </a:solidFill>
                        </a:rPr>
                        <a:t>Diabetes Mellitus</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198 000</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254</a:t>
                      </a:r>
                      <a:r>
                        <a:rPr lang="en-GB" baseline="0" dirty="0" smtClean="0">
                          <a:solidFill>
                            <a:schemeClr val="accent1">
                              <a:lumMod val="75000"/>
                            </a:schemeClr>
                          </a:solidFill>
                        </a:rPr>
                        <a:t> 000</a:t>
                      </a:r>
                      <a:endParaRPr lang="en-GB" dirty="0">
                        <a:solidFill>
                          <a:schemeClr val="accent1">
                            <a:lumMod val="75000"/>
                          </a:schemeClr>
                        </a:solidFill>
                      </a:endParaRPr>
                    </a:p>
                  </a:txBody>
                  <a:tcPr/>
                </a:tc>
                <a:tc>
                  <a:txBody>
                    <a:bodyPr/>
                    <a:lstStyle/>
                    <a:p>
                      <a:pPr algn="ctr"/>
                      <a:r>
                        <a:rPr lang="en-GB" dirty="0" smtClean="0">
                          <a:solidFill>
                            <a:srgbClr val="00B050"/>
                          </a:solidFill>
                          <a:latin typeface="Wingdings" pitchFamily="2" charset="2"/>
                        </a:rPr>
                        <a:t>é</a:t>
                      </a:r>
                      <a:endParaRPr lang="en-GB" dirty="0">
                        <a:solidFill>
                          <a:srgbClr val="00B050"/>
                        </a:solidFill>
                        <a:latin typeface="Wingdings" pitchFamily="2" charset="2"/>
                      </a:endParaRPr>
                    </a:p>
                  </a:txBody>
                  <a:tcPr/>
                </a:tc>
              </a:tr>
              <a:tr h="375732">
                <a:tc>
                  <a:txBody>
                    <a:bodyPr/>
                    <a:lstStyle/>
                    <a:p>
                      <a:r>
                        <a:rPr lang="en-GB" dirty="0" smtClean="0">
                          <a:solidFill>
                            <a:schemeClr val="accent1">
                              <a:lumMod val="75000"/>
                            </a:schemeClr>
                          </a:solidFill>
                        </a:rPr>
                        <a:t>Major Depressive Disorder</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150 000</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121 000</a:t>
                      </a:r>
                      <a:endParaRPr lang="en-GB" dirty="0">
                        <a:solidFill>
                          <a:schemeClr val="accent1">
                            <a:lumMod val="75000"/>
                          </a:schemeClr>
                        </a:solidFill>
                      </a:endParaRPr>
                    </a:p>
                  </a:txBody>
                  <a:tcPr/>
                </a:tc>
                <a:tc>
                  <a:txBody>
                    <a:bodyPr/>
                    <a:lstStyle/>
                    <a:p>
                      <a:pPr algn="ctr"/>
                      <a:r>
                        <a:rPr lang="en-GB" dirty="0" smtClean="0">
                          <a:solidFill>
                            <a:schemeClr val="bg1">
                              <a:lumMod val="50000"/>
                            </a:schemeClr>
                          </a:solidFill>
                          <a:latin typeface="Wingdings" pitchFamily="2" charset="2"/>
                        </a:rPr>
                        <a:t>s</a:t>
                      </a:r>
                      <a:endParaRPr lang="en-GB" dirty="0">
                        <a:solidFill>
                          <a:schemeClr val="bg1">
                            <a:lumMod val="50000"/>
                          </a:schemeClr>
                        </a:solidFill>
                        <a:latin typeface="Wingdings" pitchFamily="2" charset="2"/>
                      </a:endParaRPr>
                    </a:p>
                  </a:txBody>
                  <a:tcPr/>
                </a:tc>
              </a:tr>
              <a:tr h="375732">
                <a:tc>
                  <a:txBody>
                    <a:bodyPr/>
                    <a:lstStyle/>
                    <a:p>
                      <a:r>
                        <a:rPr lang="en-GB" dirty="0" smtClean="0">
                          <a:solidFill>
                            <a:schemeClr val="accent1">
                              <a:lumMod val="75000"/>
                            </a:schemeClr>
                          </a:solidFill>
                        </a:rPr>
                        <a:t>Breast Cancer</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30 000</a:t>
                      </a:r>
                      <a:endParaRPr lang="en-GB" dirty="0">
                        <a:solidFill>
                          <a:schemeClr val="accent1">
                            <a:lumMod val="75000"/>
                          </a:schemeClr>
                        </a:solidFill>
                      </a:endParaRPr>
                    </a:p>
                  </a:txBody>
                  <a:tcPr/>
                </a:tc>
                <a:tc>
                  <a:txBody>
                    <a:bodyPr/>
                    <a:lstStyle/>
                    <a:p>
                      <a:pPr algn="r"/>
                      <a:r>
                        <a:rPr lang="en-GB" dirty="0" smtClean="0">
                          <a:solidFill>
                            <a:schemeClr val="accent1">
                              <a:lumMod val="75000"/>
                            </a:schemeClr>
                          </a:solidFill>
                        </a:rPr>
                        <a:t>48 000</a:t>
                      </a:r>
                      <a:endParaRPr lang="en-GB" dirty="0">
                        <a:solidFill>
                          <a:schemeClr val="accent1">
                            <a:lumMod val="75000"/>
                          </a:schemeClr>
                        </a:solidFill>
                      </a:endParaRPr>
                    </a:p>
                  </a:txBody>
                  <a:tcPr/>
                </a:tc>
                <a:tc>
                  <a:txBody>
                    <a:bodyPr/>
                    <a:lstStyle/>
                    <a:p>
                      <a:pPr algn="ctr"/>
                      <a:r>
                        <a:rPr lang="en-GB" dirty="0" smtClean="0">
                          <a:solidFill>
                            <a:srgbClr val="00B050"/>
                          </a:solidFill>
                          <a:latin typeface="Wingdings" pitchFamily="2" charset="2"/>
                        </a:rPr>
                        <a:t>é</a:t>
                      </a:r>
                      <a:endParaRPr lang="en-GB" dirty="0">
                        <a:solidFill>
                          <a:srgbClr val="00B050"/>
                        </a:solidFill>
                        <a:latin typeface="Wingdings" pitchFamily="2" charset="2"/>
                      </a:endParaRPr>
                    </a:p>
                  </a:txBody>
                  <a:tcPr/>
                </a:tc>
              </a:tr>
              <a:tr h="375732">
                <a:tc>
                  <a:txBody>
                    <a:bodyPr/>
                    <a:lstStyle/>
                    <a:p>
                      <a:r>
                        <a:rPr lang="en-GB" dirty="0" smtClean="0">
                          <a:solidFill>
                            <a:schemeClr val="accent1">
                              <a:lumMod val="75000"/>
                            </a:schemeClr>
                          </a:solidFill>
                        </a:rPr>
                        <a:t>Colon and Rectum Cancer</a:t>
                      </a:r>
                      <a:endParaRPr lang="en-GB" dirty="0">
                        <a:solidFill>
                          <a:schemeClr val="accent1">
                            <a:lumMod val="75000"/>
                          </a:schemeClr>
                        </a:solidFill>
                      </a:endParaRPr>
                    </a:p>
                  </a:txBody>
                  <a:tcPr>
                    <a:lnB w="28575" cap="flat" cmpd="sng" algn="ctr">
                      <a:solidFill>
                        <a:schemeClr val="accent1">
                          <a:lumMod val="75000"/>
                        </a:schemeClr>
                      </a:solidFill>
                      <a:prstDash val="solid"/>
                      <a:round/>
                      <a:headEnd type="none" w="med" len="med"/>
                      <a:tailEnd type="none" w="med" len="med"/>
                    </a:lnB>
                  </a:tcPr>
                </a:tc>
                <a:tc>
                  <a:txBody>
                    <a:bodyPr/>
                    <a:lstStyle/>
                    <a:p>
                      <a:pPr algn="r"/>
                      <a:r>
                        <a:rPr lang="en-GB" dirty="0" smtClean="0">
                          <a:solidFill>
                            <a:schemeClr val="accent1">
                              <a:lumMod val="75000"/>
                            </a:schemeClr>
                          </a:solidFill>
                        </a:rPr>
                        <a:t>15</a:t>
                      </a:r>
                      <a:r>
                        <a:rPr lang="en-GB" baseline="0" dirty="0" smtClean="0">
                          <a:solidFill>
                            <a:schemeClr val="accent1">
                              <a:lumMod val="75000"/>
                            </a:schemeClr>
                          </a:solidFill>
                        </a:rPr>
                        <a:t> 000</a:t>
                      </a:r>
                      <a:endParaRPr lang="en-GB" dirty="0">
                        <a:solidFill>
                          <a:schemeClr val="accent1">
                            <a:lumMod val="75000"/>
                          </a:schemeClr>
                        </a:solidFill>
                      </a:endParaRPr>
                    </a:p>
                  </a:txBody>
                  <a:tcPr>
                    <a:lnB w="28575" cap="flat" cmpd="sng" algn="ctr">
                      <a:solidFill>
                        <a:schemeClr val="accent1">
                          <a:lumMod val="75000"/>
                        </a:schemeClr>
                      </a:solidFill>
                      <a:prstDash val="solid"/>
                      <a:round/>
                      <a:headEnd type="none" w="med" len="med"/>
                      <a:tailEnd type="none" w="med" len="med"/>
                    </a:lnB>
                  </a:tcPr>
                </a:tc>
                <a:tc>
                  <a:txBody>
                    <a:bodyPr/>
                    <a:lstStyle/>
                    <a:p>
                      <a:pPr algn="r"/>
                      <a:r>
                        <a:rPr lang="en-GB" dirty="0" smtClean="0">
                          <a:solidFill>
                            <a:schemeClr val="accent1">
                              <a:lumMod val="75000"/>
                            </a:schemeClr>
                          </a:solidFill>
                        </a:rPr>
                        <a:t>28 000</a:t>
                      </a:r>
                      <a:endParaRPr lang="en-GB" dirty="0">
                        <a:solidFill>
                          <a:schemeClr val="accent1">
                            <a:lumMod val="75000"/>
                          </a:schemeClr>
                        </a:solidFill>
                      </a:endParaRPr>
                    </a:p>
                  </a:txBody>
                  <a:tcPr>
                    <a:lnB w="28575" cap="flat" cmpd="sng" algn="ctr">
                      <a:solidFill>
                        <a:schemeClr val="accent1">
                          <a:lumMod val="75000"/>
                        </a:schemeClr>
                      </a:solidFill>
                      <a:prstDash val="solid"/>
                      <a:round/>
                      <a:headEnd type="none" w="med" len="med"/>
                      <a:tailEnd type="none" w="med" len="med"/>
                    </a:lnB>
                  </a:tcPr>
                </a:tc>
                <a:tc>
                  <a:txBody>
                    <a:bodyPr/>
                    <a:lstStyle/>
                    <a:p>
                      <a:pPr algn="ctr"/>
                      <a:r>
                        <a:rPr lang="en-GB" dirty="0" smtClean="0">
                          <a:solidFill>
                            <a:srgbClr val="00B050"/>
                          </a:solidFill>
                          <a:latin typeface="Wingdings" pitchFamily="2" charset="2"/>
                        </a:rPr>
                        <a:t>é</a:t>
                      </a:r>
                      <a:endParaRPr lang="en-GB" dirty="0">
                        <a:solidFill>
                          <a:srgbClr val="00B050"/>
                        </a:solidFill>
                        <a:latin typeface="Wingdings" pitchFamily="2" charset="2"/>
                      </a:endParaRPr>
                    </a:p>
                  </a:txBody>
                  <a:tcPr>
                    <a:lnB w="28575" cap="flat" cmpd="sng" algn="ctr">
                      <a:solidFill>
                        <a:schemeClr val="accent1">
                          <a:lumMod val="75000"/>
                        </a:schemeClr>
                      </a:solidFill>
                      <a:prstDash val="solid"/>
                      <a:round/>
                      <a:headEnd type="none" w="med" len="med"/>
                      <a:tailEnd type="none" w="med" len="med"/>
                    </a:lnB>
                  </a:tcPr>
                </a:tc>
              </a:tr>
            </a:tbl>
          </a:graphicData>
        </a:graphic>
      </p:graphicFrame>
      <p:sp>
        <p:nvSpPr>
          <p:cNvPr id="9" name="Content Placeholder 2"/>
          <p:cNvSpPr txBox="1">
            <a:spLocks/>
          </p:cNvSpPr>
          <p:nvPr/>
        </p:nvSpPr>
        <p:spPr>
          <a:xfrm>
            <a:off x="287524" y="1052736"/>
            <a:ext cx="8892480" cy="396044"/>
          </a:xfrm>
          <a:prstGeom prst="rect">
            <a:avLst/>
          </a:prstGeom>
        </p:spPr>
        <p:txBody>
          <a:bodyPr vert="horz" lIns="91440" tIns="45720" rIns="91440" bIns="45720" rtlCol="0">
            <a:normAutofit lnSpcReduction="10000"/>
          </a:bodyPr>
          <a:lstStyle/>
          <a:p>
            <a:pPr marL="998538" lvl="1" indent="-541338"/>
            <a:r>
              <a:rPr lang="en-GB" altLang="en-US" sz="2000" b="1" dirty="0" smtClean="0">
                <a:solidFill>
                  <a:schemeClr val="tx2"/>
                </a:solidFill>
              </a:rPr>
              <a:t>Table: </a:t>
            </a:r>
            <a:r>
              <a:rPr lang="en-GB" altLang="en-US" sz="2000" b="1" dirty="0" smtClean="0">
                <a:solidFill>
                  <a:schemeClr val="tx2"/>
                </a:solidFill>
              </a:rPr>
              <a:t>Prevalent cases in Scotland for </a:t>
            </a:r>
            <a:r>
              <a:rPr lang="en-GB" altLang="en-US" sz="2000" b="1" dirty="0" smtClean="0">
                <a:solidFill>
                  <a:schemeClr val="tx2"/>
                </a:solidFill>
              </a:rPr>
              <a:t>selected </a:t>
            </a:r>
            <a:r>
              <a:rPr lang="en-GB" altLang="en-US" sz="2000" b="1" dirty="0" smtClean="0">
                <a:solidFill>
                  <a:schemeClr val="tx2"/>
                </a:solidFill>
              </a:rPr>
              <a:t>conditions</a:t>
            </a:r>
            <a:endParaRPr lang="en-GB" altLang="en-US" sz="2000" b="1" dirty="0" smtClean="0">
              <a:solidFill>
                <a:schemeClr val="tx2"/>
              </a:solidFill>
            </a:endParaRPr>
          </a:p>
          <a:p>
            <a:pPr marL="1455738" lvl="2" indent="-1455738" algn="ctr">
              <a:buFont typeface="Wingdings" pitchFamily="2" charset="2"/>
              <a:buChar char="§"/>
              <a:tabLst>
                <a:tab pos="622300" algn="l"/>
              </a:tabLst>
            </a:pPr>
            <a:endParaRPr kumimoji="0" lang="en-GB" altLang="en-US" sz="2000" b="1" i="0" u="none" strike="noStrike" kern="1200" cap="none" spc="0" normalizeH="0" baseline="0" noProof="0" dirty="0" smtClean="0">
              <a:ln>
                <a:noFill/>
              </a:ln>
              <a:solidFill>
                <a:schemeClr val="tx2"/>
              </a:solidFill>
              <a:effectLst/>
              <a:uLnTx/>
              <a:uFillTx/>
              <a:latin typeface="+mn-lt"/>
              <a:ea typeface="+mn-ea"/>
              <a:cs typeface="+mn-cs"/>
            </a:endParaRP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altLang="en-US" sz="2000" b="1"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215516" y="80628"/>
            <a:ext cx="8712968" cy="584775"/>
          </a:xfrm>
          <a:prstGeom prst="rect">
            <a:avLst/>
          </a:prstGeom>
          <a:noFill/>
        </p:spPr>
        <p:txBody>
          <a:bodyPr wrap="square" rtlCol="0">
            <a:spAutoFit/>
          </a:bodyPr>
          <a:lstStyle/>
          <a:p>
            <a:pPr algn="ctr"/>
            <a:r>
              <a:rPr lang="en-GB" sz="3200" b="1" dirty="0" smtClean="0">
                <a:solidFill>
                  <a:schemeClr val="tx2">
                    <a:lumMod val="60000"/>
                    <a:lumOff val="40000"/>
                  </a:schemeClr>
                </a:solidFill>
              </a:rPr>
              <a:t>The “Other” Category</a:t>
            </a: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4" name="Content Placeholder 2"/>
          <p:cNvSpPr txBox="1">
            <a:spLocks/>
          </p:cNvSpPr>
          <p:nvPr/>
        </p:nvSpPr>
        <p:spPr>
          <a:xfrm>
            <a:off x="251520" y="1160748"/>
            <a:ext cx="8892480" cy="5697252"/>
          </a:xfrm>
          <a:prstGeom prst="rect">
            <a:avLst/>
          </a:prstGeom>
        </p:spPr>
        <p:txBody>
          <a:bodyPr vert="horz" lIns="91440" tIns="45720" rIns="91440" bIns="45720" rtlCol="0">
            <a:normAutofit/>
          </a:bodyPr>
          <a:lstStyle/>
          <a:p>
            <a:pPr marL="541338" indent="-541338">
              <a:buFont typeface="Arial" pitchFamily="34" charset="0"/>
              <a:buChar char="•"/>
            </a:pPr>
            <a:r>
              <a:rPr lang="en-GB" sz="2400" dirty="0" smtClean="0">
                <a:solidFill>
                  <a:schemeClr val="tx2"/>
                </a:solidFill>
              </a:rPr>
              <a:t>GBD 2013 cause list contains many “other” categories within the wider disease groups</a:t>
            </a:r>
          </a:p>
          <a:p>
            <a:pPr marL="998538" lvl="1" indent="-541338">
              <a:buFont typeface="Arial" pitchFamily="34" charset="0"/>
              <a:buChar char="•"/>
            </a:pPr>
            <a:r>
              <a:rPr lang="en-GB" sz="2000" dirty="0" smtClean="0">
                <a:solidFill>
                  <a:schemeClr val="tx2"/>
                </a:solidFill>
              </a:rPr>
              <a:t>Other MSK disorders</a:t>
            </a:r>
          </a:p>
          <a:p>
            <a:pPr marL="998538" lvl="1" indent="-541338">
              <a:buFont typeface="Arial" pitchFamily="34" charset="0"/>
              <a:buChar char="•"/>
            </a:pPr>
            <a:r>
              <a:rPr lang="en-GB" sz="2000" dirty="0" smtClean="0">
                <a:solidFill>
                  <a:schemeClr val="tx2"/>
                </a:solidFill>
              </a:rPr>
              <a:t>Other neurological disorders</a:t>
            </a:r>
          </a:p>
          <a:p>
            <a:pPr marL="998538" lvl="1" indent="-541338">
              <a:buFont typeface="Arial" pitchFamily="34" charset="0"/>
              <a:buChar char="•"/>
            </a:pPr>
            <a:r>
              <a:rPr lang="en-GB" sz="2000" dirty="0" smtClean="0">
                <a:solidFill>
                  <a:schemeClr val="tx2"/>
                </a:solidFill>
              </a:rPr>
              <a:t>Other cardiovascular and circulatory diseases</a:t>
            </a: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Issues with non-specific recording of disease on EHRs</a:t>
            </a:r>
          </a:p>
          <a:p>
            <a:pPr marL="998538" lvl="1" indent="-541338">
              <a:buFont typeface="Wingdings" pitchFamily="2" charset="2"/>
              <a:buChar char="§"/>
            </a:pPr>
            <a:r>
              <a:rPr lang="en-GB" sz="2000" dirty="0" smtClean="0">
                <a:solidFill>
                  <a:schemeClr val="tx2"/>
                </a:solidFill>
              </a:rPr>
              <a:t>Codes are sometimes too vague to link to health state or a target disease</a:t>
            </a:r>
          </a:p>
          <a:p>
            <a:pPr marL="998538" lvl="1" indent="-541338">
              <a:buFont typeface="Wingdings" pitchFamily="2" charset="2"/>
              <a:buChar char="§"/>
            </a:pPr>
            <a:r>
              <a:rPr lang="en-GB" sz="2000" dirty="0" smtClean="0">
                <a:solidFill>
                  <a:schemeClr val="tx2"/>
                </a:solidFill>
              </a:rPr>
              <a:t>Can lead to over-estimates of “other” disorders</a:t>
            </a: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GBD 2013 computes the YLD:YLL ratio of the cause-specific related diseases and then multiplies the “other” YLL group to derive YLD for the “other” groups</a:t>
            </a:r>
          </a:p>
          <a:p>
            <a:pPr marL="998538" lvl="1" indent="-541338">
              <a:buFont typeface="Arial" pitchFamily="34" charset="0"/>
              <a:buChar char="•"/>
            </a:pPr>
            <a:r>
              <a:rPr lang="en-GB" sz="2000" dirty="0" smtClean="0">
                <a:solidFill>
                  <a:schemeClr val="tx2"/>
                </a:solidFill>
              </a:rPr>
              <a:t>Replicating this approach gives YLDs more comparable to GBD 2013</a:t>
            </a:r>
            <a:endParaRPr lang="en-GB" sz="2000" dirty="0" smtClean="0">
              <a:solidFill>
                <a:schemeClr val="tx2"/>
              </a:solidFill>
            </a:endParaRPr>
          </a:p>
          <a:p>
            <a:pPr marL="541338" indent="-541338">
              <a:buFont typeface="Wingdings" pitchFamily="2" charset="2"/>
              <a:buChar char="§"/>
            </a:pPr>
            <a:endParaRPr lang="en-GB" sz="2000" dirty="0" smtClean="0">
              <a:solidFill>
                <a:schemeClr val="tx2"/>
              </a:solidFill>
            </a:endParaRP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endParaRPr lang="en-GB" sz="2400" dirty="0" smtClean="0">
              <a:solidFill>
                <a:schemeClr val="tx2"/>
              </a:solidFill>
            </a:endParaRPr>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215516" y="80628"/>
            <a:ext cx="8712968" cy="2185214"/>
          </a:xfrm>
          <a:prstGeom prst="rect">
            <a:avLst/>
          </a:prstGeom>
          <a:noFill/>
        </p:spPr>
        <p:txBody>
          <a:bodyPr wrap="square" rtlCol="0">
            <a:spAutoFit/>
          </a:bodyPr>
          <a:lstStyle/>
          <a:p>
            <a:pPr algn="ctr"/>
            <a:r>
              <a:rPr lang="en-GB" sz="3200" b="1" dirty="0" smtClean="0">
                <a:solidFill>
                  <a:schemeClr val="tx2">
                    <a:lumMod val="60000"/>
                    <a:lumOff val="40000"/>
                  </a:schemeClr>
                </a:solidFill>
              </a:rPr>
              <a:t>Future Research</a:t>
            </a:r>
            <a:endParaRPr lang="en-GB" sz="3200" b="1" dirty="0">
              <a:solidFill>
                <a:schemeClr val="tx2">
                  <a:lumMod val="60000"/>
                  <a:lumOff val="40000"/>
                </a:schemeClr>
              </a:solidFill>
            </a:endParaRPr>
          </a:p>
          <a:p>
            <a:pPr algn="ctr"/>
            <a:endParaRPr lang="en-GB" sz="4000" b="1" dirty="0" smtClean="0">
              <a:solidFill>
                <a:schemeClr val="tx2"/>
              </a:solidFill>
            </a:endParaRPr>
          </a:p>
          <a:p>
            <a:endParaRPr lang="en-GB" sz="3200" b="1" dirty="0">
              <a:solidFill>
                <a:schemeClr val="tx2"/>
              </a:solidFill>
            </a:endParaRPr>
          </a:p>
          <a:p>
            <a:endParaRPr lang="en-GB" sz="3200" b="1" dirty="0" smtClean="0">
              <a:solidFill>
                <a:schemeClr val="tx2"/>
              </a:solidFill>
            </a:endParaRP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4" name="Content Placeholder 2"/>
          <p:cNvSpPr txBox="1">
            <a:spLocks/>
          </p:cNvSpPr>
          <p:nvPr/>
        </p:nvSpPr>
        <p:spPr>
          <a:xfrm>
            <a:off x="251520" y="1160748"/>
            <a:ext cx="8892480" cy="5147679"/>
          </a:xfrm>
          <a:prstGeom prst="rect">
            <a:avLst/>
          </a:prstGeom>
        </p:spPr>
        <p:txBody>
          <a:bodyPr vert="horz" lIns="91440" tIns="45720" rIns="91440" bIns="45720" rtlCol="0">
            <a:normAutofit/>
          </a:bodyPr>
          <a:lstStyle/>
          <a:p>
            <a:pPr marL="541338" indent="-541338">
              <a:buFont typeface="Arial" pitchFamily="34" charset="0"/>
              <a:buChar char="•"/>
            </a:pPr>
            <a:r>
              <a:rPr lang="en-GB" sz="2400" dirty="0" smtClean="0">
                <a:solidFill>
                  <a:schemeClr val="tx2"/>
                </a:solidFill>
              </a:rPr>
              <a:t>Development of new national datasets</a:t>
            </a:r>
          </a:p>
          <a:p>
            <a:pPr marL="998538" lvl="1" indent="-541338">
              <a:buFont typeface="Wingdings" pitchFamily="2" charset="2"/>
              <a:buChar char="§"/>
            </a:pPr>
            <a:r>
              <a:rPr lang="en-GB" sz="2000" dirty="0" smtClean="0">
                <a:solidFill>
                  <a:schemeClr val="tx2"/>
                </a:solidFill>
              </a:rPr>
              <a:t>Laboratory Tests Results</a:t>
            </a:r>
            <a:endParaRPr lang="en-GB" sz="2400" dirty="0" smtClean="0">
              <a:solidFill>
                <a:schemeClr val="tx2"/>
              </a:solidFill>
            </a:endParaRP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Local specialised healthcare and social service data</a:t>
            </a: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Explore use of large consented cohorts </a:t>
            </a:r>
            <a:r>
              <a:rPr lang="en-GB" sz="2400" i="1" dirty="0" smtClean="0">
                <a:solidFill>
                  <a:schemeClr val="tx2"/>
                </a:solidFill>
              </a:rPr>
              <a:t>e.g.</a:t>
            </a:r>
            <a:r>
              <a:rPr lang="en-GB" sz="2400" dirty="0" smtClean="0">
                <a:solidFill>
                  <a:schemeClr val="tx2"/>
                </a:solidFill>
              </a:rPr>
              <a:t> UK </a:t>
            </a:r>
            <a:r>
              <a:rPr lang="en-GB" sz="2400" dirty="0" err="1" smtClean="0">
                <a:solidFill>
                  <a:schemeClr val="tx2"/>
                </a:solidFill>
              </a:rPr>
              <a:t>Biobank</a:t>
            </a:r>
            <a:endParaRPr lang="en-GB" sz="2400" dirty="0" smtClean="0">
              <a:solidFill>
                <a:schemeClr val="tx2"/>
              </a:solidFill>
            </a:endParaRP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Coding of unstructured data</a:t>
            </a:r>
          </a:p>
          <a:p>
            <a:pPr marL="998538" lvl="1" indent="-541338">
              <a:buFont typeface="Wingdings" pitchFamily="2" charset="2"/>
              <a:buChar char="§"/>
            </a:pPr>
            <a:r>
              <a:rPr lang="en-GB" sz="2000" dirty="0" smtClean="0">
                <a:solidFill>
                  <a:schemeClr val="tx2"/>
                </a:solidFill>
              </a:rPr>
              <a:t>Initial reason for visit at Accident and Emergency</a:t>
            </a:r>
          </a:p>
          <a:p>
            <a:pPr marL="998538" lvl="1" indent="-541338">
              <a:buFont typeface="Wingdings" pitchFamily="2" charset="2"/>
              <a:buChar char="§"/>
            </a:pPr>
            <a:r>
              <a:rPr lang="en-GB" sz="2000" dirty="0" smtClean="0">
                <a:solidFill>
                  <a:schemeClr val="tx2"/>
                </a:solidFill>
              </a:rPr>
              <a:t>Dose instructions for community prescriptions</a:t>
            </a:r>
            <a:endParaRPr lang="en-GB" sz="2400" dirty="0" smtClean="0">
              <a:solidFill>
                <a:schemeClr val="tx2"/>
              </a:solidFill>
            </a:endParaRP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altLang="en-US" sz="2400" dirty="0" smtClean="0">
                <a:solidFill>
                  <a:schemeClr val="tx2"/>
                </a:solidFill>
              </a:rPr>
              <a:t>Increased effort to estimate health state prevalence to remove reliance on GBD severity distributions</a:t>
            </a:r>
            <a:endParaRPr lang="en-GB" altLang="en-US" sz="2000" dirty="0" smtClean="0">
              <a:solidFill>
                <a:schemeClr val="tx2"/>
              </a:solidFill>
            </a:endParaRPr>
          </a:p>
          <a:p>
            <a:pPr marL="1455738" lvl="2" indent="-1455738">
              <a:buFont typeface="Wingdings" pitchFamily="2" charset="2"/>
              <a:buChar char="§"/>
              <a:tabLst>
                <a:tab pos="622300" algn="l"/>
              </a:tabLst>
            </a:pPr>
            <a:endParaRPr kumimoji="0" lang="en-GB" altLang="en-US" sz="2000" b="0" i="0" u="none" strike="noStrike" kern="1200" cap="none" spc="0" normalizeH="0" baseline="0" noProof="0" dirty="0" smtClean="0">
              <a:ln>
                <a:noFill/>
              </a:ln>
              <a:solidFill>
                <a:schemeClr val="tx2"/>
              </a:solidFill>
              <a:effectLst/>
              <a:uLnTx/>
              <a:uFillTx/>
              <a:latin typeface="+mn-lt"/>
              <a:ea typeface="+mn-ea"/>
              <a:cs typeface="+mn-cs"/>
            </a:endParaRPr>
          </a:p>
          <a:p>
            <a:pPr marL="457200" marR="0" lvl="1"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altLang="en-US" sz="20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ottish Public Health Observatory logo">
            <a:hlinkClick r:id="rId2"/>
          </p:cNvPr>
          <p:cNvPicPr>
            <a:picLocks noChangeAspect="1" noChangeArrowheads="1"/>
          </p:cNvPicPr>
          <p:nvPr/>
        </p:nvPicPr>
        <p:blipFill>
          <a:blip r:embed="rId3" cstate="print"/>
          <a:srcRect r="56132" b="-9111"/>
          <a:stretch>
            <a:fillRect/>
          </a:stretch>
        </p:blipFill>
        <p:spPr bwMode="auto">
          <a:xfrm>
            <a:off x="6732240" y="260648"/>
            <a:ext cx="2160240" cy="1008112"/>
          </a:xfrm>
          <a:prstGeom prst="rect">
            <a:avLst/>
          </a:prstGeom>
          <a:noFill/>
        </p:spPr>
      </p:pic>
      <p:sp>
        <p:nvSpPr>
          <p:cNvPr id="5" name="Rectangle 4"/>
          <p:cNvSpPr/>
          <p:nvPr/>
        </p:nvSpPr>
        <p:spPr>
          <a:xfrm>
            <a:off x="0" y="5049180"/>
            <a:ext cx="9144000" cy="180882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179512" y="622427"/>
            <a:ext cx="8712968" cy="4893647"/>
          </a:xfrm>
          <a:prstGeom prst="rect">
            <a:avLst/>
          </a:prstGeom>
          <a:noFill/>
        </p:spPr>
        <p:txBody>
          <a:bodyPr wrap="square" rtlCol="0">
            <a:spAutoFit/>
          </a:bodyPr>
          <a:lstStyle/>
          <a:p>
            <a:r>
              <a:rPr lang="en-GB" sz="4000" b="1" dirty="0" smtClean="0">
                <a:solidFill>
                  <a:schemeClr val="tx2"/>
                </a:solidFill>
              </a:rPr>
              <a:t>Discussion</a:t>
            </a:r>
          </a:p>
          <a:p>
            <a:endParaRPr lang="en-GB" sz="2000" b="1" dirty="0">
              <a:solidFill>
                <a:schemeClr val="tx2"/>
              </a:solidFill>
            </a:endParaRPr>
          </a:p>
          <a:p>
            <a:pPr indent="538163">
              <a:buFont typeface="Arial" pitchFamily="34" charset="0"/>
              <a:buChar char="•"/>
            </a:pPr>
            <a:r>
              <a:rPr lang="en-GB" sz="2400" dirty="0" smtClean="0">
                <a:solidFill>
                  <a:schemeClr val="tx2">
                    <a:lumMod val="60000"/>
                    <a:lumOff val="40000"/>
                  </a:schemeClr>
                </a:solidFill>
              </a:rPr>
              <a:t>Disparities in approach: EHRs and Modelling</a:t>
            </a:r>
          </a:p>
          <a:p>
            <a:pPr indent="538163">
              <a:buFont typeface="Arial" pitchFamily="34" charset="0"/>
              <a:buChar char="•"/>
            </a:pPr>
            <a:endParaRPr lang="en-GB" sz="2400" dirty="0" smtClean="0">
              <a:solidFill>
                <a:schemeClr val="tx2">
                  <a:lumMod val="60000"/>
                  <a:lumOff val="40000"/>
                </a:schemeClr>
              </a:solidFill>
            </a:endParaRPr>
          </a:p>
          <a:p>
            <a:pPr indent="538163">
              <a:buFont typeface="Arial" pitchFamily="34" charset="0"/>
              <a:buChar char="•"/>
            </a:pPr>
            <a:r>
              <a:rPr lang="en-GB" sz="2400" dirty="0" smtClean="0">
                <a:solidFill>
                  <a:schemeClr val="tx2">
                    <a:lumMod val="60000"/>
                    <a:lumOff val="40000"/>
                  </a:schemeClr>
                </a:solidFill>
              </a:rPr>
              <a:t>Overcoming the reliance on severity distributions</a:t>
            </a:r>
          </a:p>
          <a:p>
            <a:pPr indent="538163">
              <a:buFont typeface="Arial" pitchFamily="34" charset="0"/>
              <a:buChar char="•"/>
            </a:pPr>
            <a:endParaRPr lang="en-GB" sz="2400" dirty="0" smtClean="0">
              <a:solidFill>
                <a:schemeClr val="tx2">
                  <a:lumMod val="60000"/>
                  <a:lumOff val="40000"/>
                </a:schemeClr>
              </a:solidFill>
            </a:endParaRPr>
          </a:p>
          <a:p>
            <a:pPr indent="538163">
              <a:buFont typeface="Arial" pitchFamily="34" charset="0"/>
              <a:buChar char="•"/>
            </a:pPr>
            <a:r>
              <a:rPr lang="en-GB" sz="2400" dirty="0" smtClean="0">
                <a:solidFill>
                  <a:schemeClr val="tx2">
                    <a:lumMod val="60000"/>
                    <a:lumOff val="40000"/>
                  </a:schemeClr>
                </a:solidFill>
              </a:rPr>
              <a:t>Disease models</a:t>
            </a:r>
          </a:p>
          <a:p>
            <a:pPr indent="538163">
              <a:buFont typeface="Arial" pitchFamily="34" charset="0"/>
              <a:buChar char="•"/>
            </a:pPr>
            <a:endParaRPr lang="en-GB" sz="2400" dirty="0" smtClean="0">
              <a:solidFill>
                <a:schemeClr val="tx2">
                  <a:lumMod val="60000"/>
                  <a:lumOff val="40000"/>
                </a:schemeClr>
              </a:solidFill>
            </a:endParaRPr>
          </a:p>
          <a:p>
            <a:pPr indent="538163">
              <a:buFont typeface="Arial" pitchFamily="34" charset="0"/>
              <a:buChar char="•"/>
            </a:pPr>
            <a:r>
              <a:rPr lang="en-GB" sz="2400" dirty="0" smtClean="0">
                <a:solidFill>
                  <a:schemeClr val="tx2">
                    <a:lumMod val="60000"/>
                    <a:lumOff val="40000"/>
                  </a:schemeClr>
                </a:solidFill>
              </a:rPr>
              <a:t>Prior-informed adjustment</a:t>
            </a:r>
          </a:p>
          <a:p>
            <a:pPr indent="538163">
              <a:buFont typeface="Arial" pitchFamily="34" charset="0"/>
              <a:buChar char="•"/>
            </a:pPr>
            <a:endParaRPr lang="en-GB" sz="2400" dirty="0" smtClean="0">
              <a:solidFill>
                <a:schemeClr val="tx2">
                  <a:lumMod val="60000"/>
                  <a:lumOff val="40000"/>
                </a:schemeClr>
              </a:solidFill>
            </a:endParaRPr>
          </a:p>
          <a:p>
            <a:pPr indent="538163">
              <a:buFont typeface="Arial" pitchFamily="34" charset="0"/>
              <a:buChar char="•"/>
            </a:pPr>
            <a:r>
              <a:rPr lang="en-GB" sz="2400" dirty="0" smtClean="0">
                <a:solidFill>
                  <a:schemeClr val="tx2">
                    <a:lumMod val="60000"/>
                    <a:lumOff val="40000"/>
                  </a:schemeClr>
                </a:solidFill>
              </a:rPr>
              <a:t>Collaboration</a:t>
            </a:r>
            <a:endParaRPr lang="en-GB" sz="2400" dirty="0" smtClean="0">
              <a:solidFill>
                <a:schemeClr val="tx2">
                  <a:lumMod val="60000"/>
                  <a:lumOff val="40000"/>
                </a:schemeClr>
              </a:solidFill>
            </a:endParaRPr>
          </a:p>
          <a:p>
            <a:pPr indent="538163"/>
            <a:endParaRPr lang="en-GB" sz="2400" dirty="0" smtClean="0">
              <a:solidFill>
                <a:schemeClr val="tx2">
                  <a:lumMod val="60000"/>
                  <a:lumOff val="40000"/>
                </a:schemeClr>
              </a:solidFill>
            </a:endParaRP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2" name="TextBox 11"/>
          <p:cNvSpPr txBox="1"/>
          <p:nvPr/>
        </p:nvSpPr>
        <p:spPr>
          <a:xfrm>
            <a:off x="179512" y="5565430"/>
            <a:ext cx="8712968" cy="707886"/>
          </a:xfrm>
          <a:prstGeom prst="rect">
            <a:avLst/>
          </a:prstGeom>
          <a:noFill/>
        </p:spPr>
        <p:txBody>
          <a:bodyPr wrap="square" rtlCol="0">
            <a:spAutoFit/>
          </a:bodyPr>
          <a:lstStyle/>
          <a:p>
            <a:r>
              <a:rPr lang="en-GB" sz="4000" dirty="0" smtClean="0">
                <a:solidFill>
                  <a:schemeClr val="bg1"/>
                </a:solidFill>
              </a:rPr>
              <a:t>Prevalence Estimation</a:t>
            </a: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215516" y="80628"/>
            <a:ext cx="8712968" cy="584775"/>
          </a:xfrm>
          <a:prstGeom prst="rect">
            <a:avLst/>
          </a:prstGeom>
          <a:noFill/>
        </p:spPr>
        <p:txBody>
          <a:bodyPr wrap="square" rtlCol="0">
            <a:spAutoFit/>
          </a:bodyPr>
          <a:lstStyle/>
          <a:p>
            <a:pPr algn="ctr"/>
            <a:r>
              <a:rPr lang="en-GB" sz="3200" b="1" dirty="0" smtClean="0">
                <a:solidFill>
                  <a:schemeClr val="tx2">
                    <a:lumMod val="60000"/>
                    <a:lumOff val="40000"/>
                  </a:schemeClr>
                </a:solidFill>
              </a:rPr>
              <a:t>Background</a:t>
            </a: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4" name="Content Placeholder 2"/>
          <p:cNvSpPr txBox="1">
            <a:spLocks/>
          </p:cNvSpPr>
          <p:nvPr/>
        </p:nvSpPr>
        <p:spPr>
          <a:xfrm>
            <a:off x="251520" y="1160748"/>
            <a:ext cx="8640960" cy="5147679"/>
          </a:xfrm>
          <a:prstGeom prst="rect">
            <a:avLst/>
          </a:prstGeom>
        </p:spPr>
        <p:txBody>
          <a:bodyPr vert="horz" lIns="91440" tIns="45720" rIns="91440" bIns="45720" rtlCol="0">
            <a:normAutofit/>
          </a:bodyPr>
          <a:lstStyle/>
          <a:p>
            <a:pPr marL="541338" indent="-541338">
              <a:buFont typeface="Arial" pitchFamily="34" charset="0"/>
              <a:buChar char="•"/>
            </a:pPr>
            <a:r>
              <a:rPr lang="en-GB" sz="2400" dirty="0" smtClean="0">
                <a:solidFill>
                  <a:schemeClr val="tx2"/>
                </a:solidFill>
              </a:rPr>
              <a:t>GBD 2013 published estimates for Scotland do not take into account routine reported statistics on health in Scotland </a:t>
            </a: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Scotland has a wealth of detailed Electronic Health Records (EHRs)</a:t>
            </a: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Structured data on health activity at patient level available in some instances for &gt; 35 years</a:t>
            </a:r>
          </a:p>
          <a:p>
            <a:pPr marL="541338" indent="-541338"/>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Aims to utilise our country-specific EHRs to estimate the non-fatal and fatal burden of GBD 2013 conditions and health states</a:t>
            </a:r>
            <a:endParaRPr lang="en-GB" sz="2000" dirty="0" smtClean="0">
              <a:solidFill>
                <a:schemeClr val="tx2"/>
              </a:solidFill>
            </a:endParaRPr>
          </a:p>
          <a:p>
            <a:pPr marL="998538" lvl="1" indent="-541338"/>
            <a:endParaRPr lang="en-GB" altLang="en-US" sz="2000" dirty="0" smtClean="0">
              <a:solidFill>
                <a:schemeClr val="tx2"/>
              </a:solidFill>
            </a:endParaRPr>
          </a:p>
          <a:p>
            <a:pPr marL="1455738" lvl="2" indent="-1455738">
              <a:buFont typeface="Wingdings" pitchFamily="2" charset="2"/>
              <a:buChar char="§"/>
              <a:tabLst>
                <a:tab pos="622300" algn="l"/>
              </a:tabLst>
            </a:pPr>
            <a:endParaRPr kumimoji="0" lang="en-GB" altLang="en-US" sz="2000" b="0" i="0" u="none" strike="noStrike" kern="1200" cap="none" spc="0" normalizeH="0" baseline="0" noProof="0" dirty="0" smtClean="0">
              <a:ln>
                <a:noFill/>
              </a:ln>
              <a:solidFill>
                <a:schemeClr val="tx2"/>
              </a:solidFill>
              <a:effectLst/>
              <a:uLnTx/>
              <a:uFillTx/>
              <a:latin typeface="+mn-lt"/>
              <a:ea typeface="+mn-ea"/>
              <a:cs typeface="+mn-cs"/>
            </a:endParaRPr>
          </a:p>
          <a:p>
            <a:pPr marL="457200" marR="0" lvl="1"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altLang="en-US" sz="20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0" y="80628"/>
            <a:ext cx="9144000" cy="584775"/>
          </a:xfrm>
          <a:prstGeom prst="rect">
            <a:avLst/>
          </a:prstGeom>
          <a:noFill/>
        </p:spPr>
        <p:txBody>
          <a:bodyPr wrap="square" rtlCol="0">
            <a:spAutoFit/>
          </a:bodyPr>
          <a:lstStyle/>
          <a:p>
            <a:pPr algn="ctr"/>
            <a:r>
              <a:rPr lang="en-GB" sz="3200" b="1" dirty="0" smtClean="0">
                <a:solidFill>
                  <a:schemeClr val="tx2">
                    <a:lumMod val="60000"/>
                    <a:lumOff val="40000"/>
                  </a:schemeClr>
                </a:solidFill>
              </a:rPr>
              <a:t>EHRs in the Scottish Healthcare System</a:t>
            </a: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23" name="Rectangle 22"/>
          <p:cNvSpPr/>
          <p:nvPr/>
        </p:nvSpPr>
        <p:spPr>
          <a:xfrm>
            <a:off x="4860540" y="1088740"/>
            <a:ext cx="4355976" cy="7478970"/>
          </a:xfrm>
          <a:prstGeom prst="rect">
            <a:avLst/>
          </a:prstGeom>
        </p:spPr>
        <p:txBody>
          <a:bodyPr wrap="square">
            <a:spAutoFit/>
          </a:bodyPr>
          <a:lstStyle/>
          <a:p>
            <a:pPr marL="541338" indent="-541338">
              <a:buFont typeface="Arial" pitchFamily="34" charset="0"/>
              <a:buChar char="•"/>
            </a:pPr>
            <a:r>
              <a:rPr lang="en-GB" sz="2000" dirty="0" smtClean="0">
                <a:solidFill>
                  <a:schemeClr val="tx2"/>
                </a:solidFill>
              </a:rPr>
              <a:t>Wide range of EHRs available on contacts with health and social services</a:t>
            </a:r>
          </a:p>
          <a:p>
            <a:pPr marL="541338" indent="-541338">
              <a:buFont typeface="Arial" pitchFamily="34" charset="0"/>
              <a:buChar char="•"/>
            </a:pPr>
            <a:endParaRPr lang="en-GB" sz="2000" dirty="0" smtClean="0">
              <a:solidFill>
                <a:schemeClr val="tx2"/>
              </a:solidFill>
            </a:endParaRPr>
          </a:p>
          <a:p>
            <a:pPr marL="541338" indent="-541338">
              <a:buFont typeface="Arial" pitchFamily="34" charset="0"/>
              <a:buChar char="•"/>
            </a:pPr>
            <a:r>
              <a:rPr lang="en-GB" sz="2000" dirty="0" smtClean="0">
                <a:solidFill>
                  <a:schemeClr val="tx2"/>
                </a:solidFill>
              </a:rPr>
              <a:t>Unique patient identifier widely available</a:t>
            </a:r>
          </a:p>
          <a:p>
            <a:pPr marL="541338" indent="-541338">
              <a:buFont typeface="Arial" pitchFamily="34" charset="0"/>
              <a:buChar char="•"/>
            </a:pPr>
            <a:endParaRPr lang="en-GB" sz="2000" dirty="0" smtClean="0">
              <a:solidFill>
                <a:schemeClr val="tx2"/>
              </a:solidFill>
            </a:endParaRPr>
          </a:p>
          <a:p>
            <a:pPr marL="541338" indent="-541338">
              <a:buFont typeface="Arial" pitchFamily="34" charset="0"/>
              <a:buChar char="•"/>
            </a:pPr>
            <a:r>
              <a:rPr lang="en-GB" sz="2000" dirty="0" smtClean="0">
                <a:solidFill>
                  <a:schemeClr val="tx2"/>
                </a:solidFill>
              </a:rPr>
              <a:t>Datasets can be linked to search for clinical contacts indicative of patient burden in an extensive manner</a:t>
            </a:r>
          </a:p>
          <a:p>
            <a:pPr marL="541338" indent="-541338">
              <a:buFont typeface="Arial" pitchFamily="34" charset="0"/>
              <a:buChar char="•"/>
            </a:pPr>
            <a:endParaRPr lang="en-GB" sz="2000" dirty="0" smtClean="0">
              <a:solidFill>
                <a:schemeClr val="tx2"/>
              </a:solidFill>
            </a:endParaRPr>
          </a:p>
          <a:p>
            <a:pPr marL="541338" indent="-541338">
              <a:buFont typeface="Arial" pitchFamily="34" charset="0"/>
              <a:buChar char="•"/>
            </a:pPr>
            <a:r>
              <a:rPr lang="en-GB" sz="2000" dirty="0" smtClean="0">
                <a:solidFill>
                  <a:schemeClr val="tx2"/>
                </a:solidFill>
              </a:rPr>
              <a:t>Demographic available, so sub-national analysis is available and representative</a:t>
            </a:r>
          </a:p>
          <a:p>
            <a:pPr marL="1455738" lvl="2" indent="-541338">
              <a:buFont typeface="Wingdings" pitchFamily="2" charset="2"/>
              <a:buChar char="§"/>
            </a:pPr>
            <a:r>
              <a:rPr lang="en-GB" sz="1600" dirty="0" smtClean="0">
                <a:solidFill>
                  <a:schemeClr val="tx2"/>
                </a:solidFill>
              </a:rPr>
              <a:t>Age-group and Gender</a:t>
            </a:r>
          </a:p>
          <a:p>
            <a:pPr marL="1455738" lvl="2" indent="-541338">
              <a:buFont typeface="Wingdings" pitchFamily="2" charset="2"/>
              <a:buChar char="§"/>
            </a:pPr>
            <a:r>
              <a:rPr lang="en-GB" sz="1600" dirty="0" smtClean="0">
                <a:solidFill>
                  <a:schemeClr val="tx2"/>
                </a:solidFill>
              </a:rPr>
              <a:t>Deprivation</a:t>
            </a:r>
          </a:p>
          <a:p>
            <a:pPr marL="1455738" lvl="2" indent="-541338">
              <a:buFont typeface="Wingdings" pitchFamily="2" charset="2"/>
              <a:buChar char="§"/>
            </a:pPr>
            <a:r>
              <a:rPr lang="en-GB" sz="1600" dirty="0" smtClean="0">
                <a:solidFill>
                  <a:schemeClr val="tx2"/>
                </a:solidFill>
              </a:rPr>
              <a:t>Local area</a:t>
            </a:r>
          </a:p>
          <a:p>
            <a:pPr marL="541338" indent="-541338">
              <a:buFont typeface="Arial" pitchFamily="34" charset="0"/>
              <a:buChar char="•"/>
            </a:pPr>
            <a:endParaRPr lang="en-GB" sz="2000" dirty="0" smtClean="0">
              <a:solidFill>
                <a:schemeClr val="tx2"/>
              </a:solidFill>
            </a:endParaRPr>
          </a:p>
          <a:p>
            <a:pPr marL="541338" indent="-541338">
              <a:buFont typeface="Arial" pitchFamily="34" charset="0"/>
              <a:buChar char="•"/>
            </a:pPr>
            <a:endParaRPr lang="en-GB" sz="2000" dirty="0" smtClean="0">
              <a:solidFill>
                <a:schemeClr val="tx2"/>
              </a:solidFill>
            </a:endParaRPr>
          </a:p>
          <a:p>
            <a:pPr marL="541338" indent="-541338">
              <a:buFont typeface="Arial" pitchFamily="34" charset="0"/>
              <a:buChar char="•"/>
            </a:pPr>
            <a:endParaRPr lang="en-GB" sz="2000" dirty="0" smtClean="0">
              <a:solidFill>
                <a:schemeClr val="tx2"/>
              </a:solidFill>
            </a:endParaRPr>
          </a:p>
          <a:p>
            <a:pPr marL="541338" indent="-541338">
              <a:buFont typeface="Arial" pitchFamily="34" charset="0"/>
              <a:buChar char="•"/>
            </a:pPr>
            <a:endParaRPr lang="en-GB" sz="2000" dirty="0" smtClean="0">
              <a:solidFill>
                <a:schemeClr val="tx2"/>
              </a:solidFill>
            </a:endParaRPr>
          </a:p>
          <a:p>
            <a:pPr marL="541338" indent="-541338">
              <a:buFont typeface="Arial" pitchFamily="34" charset="0"/>
              <a:buChar char="•"/>
            </a:pPr>
            <a:endParaRPr lang="en-GB" sz="2000" dirty="0" smtClean="0">
              <a:solidFill>
                <a:schemeClr val="tx2"/>
              </a:solidFill>
            </a:endParaRPr>
          </a:p>
          <a:p>
            <a:pPr marL="541338" indent="-541338">
              <a:buFont typeface="Arial" pitchFamily="34" charset="0"/>
              <a:buChar char="•"/>
            </a:pPr>
            <a:endParaRPr lang="en-GB" sz="2000" dirty="0" smtClean="0">
              <a:solidFill>
                <a:schemeClr val="tx2"/>
              </a:solidFill>
            </a:endParaRPr>
          </a:p>
        </p:txBody>
      </p:sp>
      <p:grpSp>
        <p:nvGrpSpPr>
          <p:cNvPr id="37" name="Group 36"/>
          <p:cNvGrpSpPr/>
          <p:nvPr/>
        </p:nvGrpSpPr>
        <p:grpSpPr>
          <a:xfrm>
            <a:off x="35496" y="980728"/>
            <a:ext cx="4896036" cy="5688632"/>
            <a:chOff x="35496" y="980728"/>
            <a:chExt cx="4896036" cy="5688632"/>
          </a:xfrm>
        </p:grpSpPr>
        <p:grpSp>
          <p:nvGrpSpPr>
            <p:cNvPr id="9" name="Group 8"/>
            <p:cNvGrpSpPr/>
            <p:nvPr/>
          </p:nvGrpSpPr>
          <p:grpSpPr>
            <a:xfrm>
              <a:off x="1427646" y="1345403"/>
              <a:ext cx="1820071" cy="1820071"/>
              <a:chOff x="3036318" y="1237397"/>
              <a:chExt cx="1820071" cy="1820071"/>
            </a:xfrm>
          </p:grpSpPr>
          <p:sp>
            <p:nvSpPr>
              <p:cNvPr id="11" name=" 3"/>
              <p:cNvSpPr/>
              <p:nvPr/>
            </p:nvSpPr>
            <p:spPr>
              <a:xfrm rot="20700000">
                <a:off x="3036318" y="1237397"/>
                <a:ext cx="1820071" cy="1820071"/>
              </a:xfrm>
              <a:prstGeom prst="gear6">
                <a:avLst/>
              </a:prstGeom>
            </p:spPr>
            <p:style>
              <a:lnRef idx="2">
                <a:schemeClr val="lt1">
                  <a:hueOff val="0"/>
                  <a:satOff val="0"/>
                  <a:lumOff val="0"/>
                  <a:alphaOff val="0"/>
                </a:schemeClr>
              </a:lnRef>
              <a:fillRef idx="1">
                <a:schemeClr val="accent3">
                  <a:alpha val="90000"/>
                  <a:hueOff val="0"/>
                  <a:satOff val="0"/>
                  <a:lumOff val="0"/>
                  <a:alphaOff val="-40000"/>
                </a:schemeClr>
              </a:fillRef>
              <a:effectRef idx="0">
                <a:schemeClr val="accent3">
                  <a:alpha val="90000"/>
                  <a:hueOff val="0"/>
                  <a:satOff val="0"/>
                  <a:lumOff val="0"/>
                  <a:alphaOff val="-40000"/>
                </a:schemeClr>
              </a:effectRef>
              <a:fontRef idx="minor">
                <a:schemeClr val="lt1"/>
              </a:fontRef>
            </p:style>
          </p:sp>
          <p:sp>
            <p:nvSpPr>
              <p:cNvPr id="12" name=" 4"/>
              <p:cNvSpPr/>
              <p:nvPr/>
            </p:nvSpPr>
            <p:spPr>
              <a:xfrm>
                <a:off x="3443860" y="1644939"/>
                <a:ext cx="1021681" cy="10216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400" b="1" kern="1200" dirty="0" smtClean="0">
                    <a:solidFill>
                      <a:schemeClr val="accent1">
                        <a:lumMod val="75000"/>
                      </a:schemeClr>
                    </a:solidFill>
                  </a:rPr>
                  <a:t>Individuals</a:t>
                </a:r>
              </a:p>
            </p:txBody>
          </p:sp>
        </p:grpSp>
        <p:grpSp>
          <p:nvGrpSpPr>
            <p:cNvPr id="13" name="Group 12"/>
            <p:cNvGrpSpPr/>
            <p:nvPr/>
          </p:nvGrpSpPr>
          <p:grpSpPr>
            <a:xfrm>
              <a:off x="467036" y="2653045"/>
              <a:ext cx="2016224" cy="2160240"/>
              <a:chOff x="603721" y="2242420"/>
              <a:chExt cx="1857603" cy="1857603"/>
            </a:xfrm>
          </p:grpSpPr>
          <p:sp>
            <p:nvSpPr>
              <p:cNvPr id="14" name=" 3"/>
              <p:cNvSpPr/>
              <p:nvPr/>
            </p:nvSpPr>
            <p:spPr>
              <a:xfrm>
                <a:off x="603721" y="2242420"/>
                <a:ext cx="1857603" cy="1857603"/>
              </a:xfrm>
              <a:prstGeom prst="gear6">
                <a:avLst/>
              </a:prstGeom>
            </p:spPr>
            <p:style>
              <a:lnRef idx="2">
                <a:schemeClr val="lt1">
                  <a:hueOff val="0"/>
                  <a:satOff val="0"/>
                  <a:lumOff val="0"/>
                  <a:alphaOff val="0"/>
                </a:schemeClr>
              </a:lnRef>
              <a:fillRef idx="1">
                <a:schemeClr val="accent3">
                  <a:alpha val="90000"/>
                  <a:hueOff val="0"/>
                  <a:satOff val="0"/>
                  <a:lumOff val="0"/>
                  <a:alphaOff val="-20000"/>
                </a:schemeClr>
              </a:fillRef>
              <a:effectRef idx="0">
                <a:schemeClr val="accent3">
                  <a:alpha val="90000"/>
                  <a:hueOff val="0"/>
                  <a:satOff val="0"/>
                  <a:lumOff val="0"/>
                  <a:alphaOff val="-20000"/>
                </a:schemeClr>
              </a:effectRef>
              <a:fontRef idx="minor">
                <a:schemeClr val="lt1"/>
              </a:fontRef>
            </p:style>
          </p:sp>
          <p:sp>
            <p:nvSpPr>
              <p:cNvPr id="15" name=" 4"/>
              <p:cNvSpPr/>
              <p:nvPr/>
            </p:nvSpPr>
            <p:spPr>
              <a:xfrm>
                <a:off x="1071377" y="2736076"/>
                <a:ext cx="922291" cy="9166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accent1">
                        <a:lumMod val="75000"/>
                      </a:schemeClr>
                    </a:solidFill>
                  </a:rPr>
                  <a:t>Other</a:t>
                </a:r>
              </a:p>
            </p:txBody>
          </p:sp>
        </p:grpSp>
        <p:grpSp>
          <p:nvGrpSpPr>
            <p:cNvPr id="16" name="Group 15"/>
            <p:cNvGrpSpPr/>
            <p:nvPr/>
          </p:nvGrpSpPr>
          <p:grpSpPr>
            <a:xfrm>
              <a:off x="2303240" y="2545033"/>
              <a:ext cx="2554204" cy="2554204"/>
              <a:chOff x="2089803" y="2846141"/>
              <a:chExt cx="2554204" cy="2554204"/>
            </a:xfrm>
          </p:grpSpPr>
          <p:sp>
            <p:nvSpPr>
              <p:cNvPr id="17" name=" 3"/>
              <p:cNvSpPr/>
              <p:nvPr/>
            </p:nvSpPr>
            <p:spPr>
              <a:xfrm>
                <a:off x="2089803" y="2846141"/>
                <a:ext cx="2554204" cy="2554204"/>
              </a:xfrm>
              <a:prstGeom prst="gear9">
                <a:avLst/>
              </a:prstGeom>
            </p:spPr>
            <p:style>
              <a:lnRef idx="2">
                <a:schemeClr val="lt1">
                  <a:hueOff val="0"/>
                  <a:satOff val="0"/>
                  <a:lumOff val="0"/>
                  <a:alphaOff val="0"/>
                </a:schemeClr>
              </a:lnRef>
              <a:fillRef idx="1">
                <a:schemeClr val="accent3">
                  <a:alpha val="90000"/>
                  <a:hueOff val="0"/>
                  <a:satOff val="0"/>
                  <a:lumOff val="0"/>
                  <a:alphaOff val="0"/>
                </a:schemeClr>
              </a:fillRef>
              <a:effectRef idx="0">
                <a:schemeClr val="accent3">
                  <a:alpha val="90000"/>
                  <a:hueOff val="0"/>
                  <a:satOff val="0"/>
                  <a:lumOff val="0"/>
                  <a:alphaOff val="0"/>
                </a:schemeClr>
              </a:effectRef>
              <a:fontRef idx="minor">
                <a:schemeClr val="lt1"/>
              </a:fontRef>
            </p:style>
          </p:sp>
          <p:sp>
            <p:nvSpPr>
              <p:cNvPr id="18" name=" 4"/>
              <p:cNvSpPr/>
              <p:nvPr/>
            </p:nvSpPr>
            <p:spPr>
              <a:xfrm>
                <a:off x="2603310" y="3444453"/>
                <a:ext cx="1527190" cy="13129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accent1">
                        <a:lumMod val="75000"/>
                      </a:schemeClr>
                    </a:solidFill>
                  </a:rPr>
                  <a:t>Primary Care</a:t>
                </a:r>
              </a:p>
            </p:txBody>
          </p:sp>
        </p:grpSp>
        <p:grpSp>
          <p:nvGrpSpPr>
            <p:cNvPr id="30" name="Group 29"/>
            <p:cNvGrpSpPr/>
            <p:nvPr/>
          </p:nvGrpSpPr>
          <p:grpSpPr>
            <a:xfrm>
              <a:off x="1367136" y="4365104"/>
              <a:ext cx="1820071" cy="1820071"/>
              <a:chOff x="3036318" y="1237397"/>
              <a:chExt cx="1820071" cy="1820071"/>
            </a:xfrm>
          </p:grpSpPr>
          <p:sp>
            <p:nvSpPr>
              <p:cNvPr id="31" name=" 3"/>
              <p:cNvSpPr/>
              <p:nvPr/>
            </p:nvSpPr>
            <p:spPr>
              <a:xfrm rot="20700000">
                <a:off x="3036318" y="1237397"/>
                <a:ext cx="1820071" cy="1820071"/>
              </a:xfrm>
              <a:prstGeom prst="gear6">
                <a:avLst/>
              </a:prstGeom>
            </p:spPr>
            <p:style>
              <a:lnRef idx="2">
                <a:schemeClr val="lt1">
                  <a:hueOff val="0"/>
                  <a:satOff val="0"/>
                  <a:lumOff val="0"/>
                  <a:alphaOff val="0"/>
                </a:schemeClr>
              </a:lnRef>
              <a:fillRef idx="1">
                <a:schemeClr val="accent3">
                  <a:alpha val="90000"/>
                  <a:hueOff val="0"/>
                  <a:satOff val="0"/>
                  <a:lumOff val="0"/>
                  <a:alphaOff val="-40000"/>
                </a:schemeClr>
              </a:fillRef>
              <a:effectRef idx="0">
                <a:schemeClr val="accent3">
                  <a:alpha val="90000"/>
                  <a:hueOff val="0"/>
                  <a:satOff val="0"/>
                  <a:lumOff val="0"/>
                  <a:alphaOff val="-40000"/>
                </a:schemeClr>
              </a:effectRef>
              <a:fontRef idx="minor">
                <a:schemeClr val="lt1"/>
              </a:fontRef>
            </p:style>
          </p:sp>
          <p:sp>
            <p:nvSpPr>
              <p:cNvPr id="32" name=" 4"/>
              <p:cNvSpPr/>
              <p:nvPr/>
            </p:nvSpPr>
            <p:spPr>
              <a:xfrm>
                <a:off x="3447519" y="1669445"/>
                <a:ext cx="1021681" cy="10216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400" b="1" kern="1200" dirty="0" smtClean="0">
                    <a:solidFill>
                      <a:schemeClr val="accent1">
                        <a:lumMod val="75000"/>
                      </a:schemeClr>
                    </a:solidFill>
                  </a:rPr>
                  <a:t>Secondary Care</a:t>
                </a:r>
              </a:p>
            </p:txBody>
          </p:sp>
        </p:grpSp>
        <p:grpSp>
          <p:nvGrpSpPr>
            <p:cNvPr id="19" name="Group 18"/>
            <p:cNvGrpSpPr/>
            <p:nvPr/>
          </p:nvGrpSpPr>
          <p:grpSpPr>
            <a:xfrm>
              <a:off x="35496" y="2816932"/>
              <a:ext cx="1800200" cy="756083"/>
              <a:chOff x="479071" y="3456387"/>
              <a:chExt cx="1800200" cy="975241"/>
            </a:xfrm>
          </p:grpSpPr>
          <p:sp>
            <p:nvSpPr>
              <p:cNvPr id="20" name="Rounded Rectangle 19"/>
              <p:cNvSpPr/>
              <p:nvPr/>
            </p:nvSpPr>
            <p:spPr>
              <a:xfrm>
                <a:off x="479071" y="3456387"/>
                <a:ext cx="1728192" cy="975241"/>
              </a:xfrm>
              <a:prstGeom prst="roundRect">
                <a:avLst>
                  <a:gd name="adj" fmla="val 10000"/>
                </a:avLst>
              </a:prstGeom>
            </p:spPr>
            <p:style>
              <a:lnRef idx="2">
                <a:schemeClr val="accent3">
                  <a:alpha val="90000"/>
                  <a:hueOff val="0"/>
                  <a:satOff val="0"/>
                  <a:lumOff val="0"/>
                  <a:alphaOff val="-40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1" name="Rounded Rectangle 4"/>
              <p:cNvSpPr/>
              <p:nvPr/>
            </p:nvSpPr>
            <p:spPr>
              <a:xfrm>
                <a:off x="507635" y="3484951"/>
                <a:ext cx="1771636" cy="91811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t" anchorCtr="0">
                <a:noAutofit/>
              </a:bodyPr>
              <a:lstStyle/>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Cancer Registry</a:t>
                </a:r>
              </a:p>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Diabetes Register</a:t>
                </a:r>
              </a:p>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a:t>
                </a:r>
                <a:r>
                  <a:rPr lang="en-GB" sz="1000" dirty="0" smtClean="0">
                    <a:solidFill>
                      <a:schemeClr val="accent1">
                        <a:lumMod val="75000"/>
                      </a:schemeClr>
                    </a:solidFill>
                  </a:rPr>
                  <a:t>Learning Disability Statistics</a:t>
                </a:r>
                <a:r>
                  <a:rPr lang="en-GB" sz="1000" kern="1200" dirty="0" smtClean="0">
                    <a:solidFill>
                      <a:schemeClr val="accent1">
                        <a:lumMod val="75000"/>
                      </a:schemeClr>
                    </a:solidFill>
                  </a:rPr>
                  <a:t> </a:t>
                </a:r>
              </a:p>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Scottish Health Survey</a:t>
                </a:r>
              </a:p>
            </p:txBody>
          </p:sp>
        </p:grpSp>
        <p:grpSp>
          <p:nvGrpSpPr>
            <p:cNvPr id="33" name="Group 32"/>
            <p:cNvGrpSpPr/>
            <p:nvPr/>
          </p:nvGrpSpPr>
          <p:grpSpPr>
            <a:xfrm>
              <a:off x="2663280" y="980728"/>
              <a:ext cx="1625402" cy="1080120"/>
              <a:chOff x="479071" y="3456387"/>
              <a:chExt cx="1625402" cy="975241"/>
            </a:xfrm>
          </p:grpSpPr>
          <p:sp>
            <p:nvSpPr>
              <p:cNvPr id="34" name="Rounded Rectangle 33"/>
              <p:cNvSpPr/>
              <p:nvPr/>
            </p:nvSpPr>
            <p:spPr>
              <a:xfrm>
                <a:off x="479071" y="3456387"/>
                <a:ext cx="1625402" cy="975241"/>
              </a:xfrm>
              <a:prstGeom prst="roundRect">
                <a:avLst>
                  <a:gd name="adj" fmla="val 10000"/>
                </a:avLst>
              </a:prstGeom>
            </p:spPr>
            <p:style>
              <a:lnRef idx="2">
                <a:schemeClr val="accent3">
                  <a:alpha val="90000"/>
                  <a:hueOff val="0"/>
                  <a:satOff val="0"/>
                  <a:lumOff val="0"/>
                  <a:alphaOff val="-40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5" name="Rounded Rectangle 4"/>
              <p:cNvSpPr/>
              <p:nvPr/>
            </p:nvSpPr>
            <p:spPr>
              <a:xfrm>
                <a:off x="507635" y="3484951"/>
                <a:ext cx="1568274" cy="85801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t" anchorCtr="0">
                <a:noAutofit/>
              </a:bodyPr>
              <a:lstStyle/>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Age</a:t>
                </a:r>
              </a:p>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a:t>
                </a:r>
                <a:r>
                  <a:rPr lang="en-GB" sz="1000" dirty="0" smtClean="0">
                    <a:solidFill>
                      <a:schemeClr val="accent1">
                        <a:lumMod val="75000"/>
                      </a:schemeClr>
                    </a:solidFill>
                  </a:rPr>
                  <a:t>Gender</a:t>
                </a:r>
                <a:endParaRPr lang="en-GB" sz="1000" kern="1200" dirty="0" smtClean="0">
                  <a:solidFill>
                    <a:schemeClr val="accent1">
                      <a:lumMod val="75000"/>
                    </a:schemeClr>
                  </a:solidFill>
                </a:endParaRPr>
              </a:p>
              <a:p>
                <a:pPr marL="57150" lvl="1" indent="-57150" defTabSz="444500">
                  <a:lnSpc>
                    <a:spcPct val="90000"/>
                  </a:lnSpc>
                  <a:spcBef>
                    <a:spcPct val="0"/>
                  </a:spcBef>
                  <a:spcAft>
                    <a:spcPct val="15000"/>
                  </a:spcAft>
                  <a:buChar char="••"/>
                </a:pPr>
                <a:r>
                  <a:rPr lang="en-GB" sz="1000" kern="1200" dirty="0" smtClean="0">
                    <a:solidFill>
                      <a:schemeClr val="accent1">
                        <a:lumMod val="75000"/>
                      </a:schemeClr>
                    </a:solidFill>
                  </a:rPr>
                  <a:t>   </a:t>
                </a:r>
                <a:r>
                  <a:rPr lang="en-GB" sz="1000" dirty="0" smtClean="0">
                    <a:solidFill>
                      <a:schemeClr val="accent1">
                        <a:lumMod val="75000"/>
                      </a:schemeClr>
                    </a:solidFill>
                  </a:rPr>
                  <a:t>Area of Residence</a:t>
                </a:r>
                <a:endParaRPr lang="en-GB" sz="1000" kern="1200" dirty="0" smtClean="0">
                  <a:solidFill>
                    <a:schemeClr val="accent1">
                      <a:lumMod val="75000"/>
                    </a:schemeClr>
                  </a:solidFill>
                </a:endParaRPr>
              </a:p>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Deprivation</a:t>
                </a:r>
                <a:endParaRPr lang="en-GB" sz="1000" dirty="0" smtClean="0">
                  <a:solidFill>
                    <a:schemeClr val="accent1">
                      <a:lumMod val="75000"/>
                    </a:schemeClr>
                  </a:solidFill>
                </a:endParaRPr>
              </a:p>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Urban/Rural</a:t>
                </a:r>
              </a:p>
              <a:p>
                <a:pPr marL="57150" lvl="1" indent="-57150" algn="l" defTabSz="444500">
                  <a:lnSpc>
                    <a:spcPct val="90000"/>
                  </a:lnSpc>
                  <a:spcBef>
                    <a:spcPct val="0"/>
                  </a:spcBef>
                  <a:spcAft>
                    <a:spcPct val="15000"/>
                  </a:spcAft>
                  <a:buChar char="••"/>
                </a:pPr>
                <a:r>
                  <a:rPr lang="en-GB" sz="1000" dirty="0" smtClean="0">
                    <a:solidFill>
                      <a:schemeClr val="accent1">
                        <a:lumMod val="75000"/>
                      </a:schemeClr>
                    </a:solidFill>
                  </a:rPr>
                  <a:t>   Migration</a:t>
                </a:r>
                <a:endParaRPr lang="en-GB" sz="1000" kern="1200" dirty="0" smtClean="0">
                  <a:solidFill>
                    <a:schemeClr val="accent1">
                      <a:lumMod val="75000"/>
                    </a:schemeClr>
                  </a:solidFill>
                </a:endParaRPr>
              </a:p>
              <a:p>
                <a:pPr marL="57150" lvl="1" indent="-57150" algn="l" defTabSz="444500">
                  <a:lnSpc>
                    <a:spcPct val="90000"/>
                  </a:lnSpc>
                  <a:spcBef>
                    <a:spcPct val="0"/>
                  </a:spcBef>
                  <a:spcAft>
                    <a:spcPct val="15000"/>
                  </a:spcAft>
                  <a:buChar char="••"/>
                </a:pPr>
                <a:endParaRPr lang="en-GB" sz="1000" kern="1200" dirty="0" smtClean="0">
                  <a:solidFill>
                    <a:schemeClr val="accent1">
                      <a:lumMod val="75000"/>
                    </a:schemeClr>
                  </a:solidFill>
                </a:endParaRPr>
              </a:p>
            </p:txBody>
          </p:sp>
        </p:grpSp>
        <p:grpSp>
          <p:nvGrpSpPr>
            <p:cNvPr id="22" name="Group 21"/>
            <p:cNvGrpSpPr/>
            <p:nvPr/>
          </p:nvGrpSpPr>
          <p:grpSpPr>
            <a:xfrm>
              <a:off x="2627276" y="4293097"/>
              <a:ext cx="2304256" cy="864096"/>
              <a:chOff x="1764723" y="4425104"/>
              <a:chExt cx="1625402" cy="975241"/>
            </a:xfrm>
          </p:grpSpPr>
          <p:sp>
            <p:nvSpPr>
              <p:cNvPr id="24" name="Rounded Rectangle 23"/>
              <p:cNvSpPr/>
              <p:nvPr/>
            </p:nvSpPr>
            <p:spPr>
              <a:xfrm>
                <a:off x="1764723" y="4425104"/>
                <a:ext cx="1625402" cy="975241"/>
              </a:xfrm>
              <a:prstGeom prst="roundRect">
                <a:avLst>
                  <a:gd name="adj" fmla="val 10000"/>
                </a:avLst>
              </a:prstGeom>
            </p:spPr>
            <p:style>
              <a:lnRef idx="2">
                <a:schemeClr val="accent3">
                  <a:alpha val="9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6" name="Rounded Rectangle 4"/>
              <p:cNvSpPr/>
              <p:nvPr/>
            </p:nvSpPr>
            <p:spPr>
              <a:xfrm>
                <a:off x="1793287" y="4453668"/>
                <a:ext cx="1568274" cy="91811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t" anchorCtr="0">
                <a:noAutofit/>
              </a:bodyPr>
              <a:lstStyle/>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GP Consultations</a:t>
                </a:r>
              </a:p>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GP Disease Registers</a:t>
                </a:r>
              </a:p>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Community Prescriptions</a:t>
                </a:r>
              </a:p>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Dental Treatments</a:t>
                </a:r>
              </a:p>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Surveillance of Communicable Disease</a:t>
                </a:r>
              </a:p>
            </p:txBody>
          </p:sp>
        </p:grpSp>
        <p:grpSp>
          <p:nvGrpSpPr>
            <p:cNvPr id="27" name="Group 26"/>
            <p:cNvGrpSpPr/>
            <p:nvPr/>
          </p:nvGrpSpPr>
          <p:grpSpPr>
            <a:xfrm>
              <a:off x="755068" y="5589240"/>
              <a:ext cx="2772308" cy="1080120"/>
              <a:chOff x="251514" y="3456387"/>
              <a:chExt cx="1640282" cy="975241"/>
            </a:xfrm>
          </p:grpSpPr>
          <p:sp>
            <p:nvSpPr>
              <p:cNvPr id="28" name="Rounded Rectangle 27"/>
              <p:cNvSpPr/>
              <p:nvPr/>
            </p:nvSpPr>
            <p:spPr>
              <a:xfrm>
                <a:off x="251514" y="3456387"/>
                <a:ext cx="1625402" cy="975241"/>
              </a:xfrm>
              <a:prstGeom prst="roundRect">
                <a:avLst>
                  <a:gd name="adj" fmla="val 10000"/>
                </a:avLst>
              </a:prstGeom>
            </p:spPr>
            <p:style>
              <a:lnRef idx="2">
                <a:schemeClr val="accent3">
                  <a:alpha val="90000"/>
                  <a:hueOff val="0"/>
                  <a:satOff val="0"/>
                  <a:lumOff val="0"/>
                  <a:alphaOff val="-20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9" name="Rounded Rectangle 4"/>
              <p:cNvSpPr/>
              <p:nvPr/>
            </p:nvSpPr>
            <p:spPr>
              <a:xfrm>
                <a:off x="323522" y="3495191"/>
                <a:ext cx="1568274" cy="91811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t" anchorCtr="0">
                <a:noAutofit/>
              </a:bodyPr>
              <a:lstStyle/>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General and Psychiatric Hospital Stays</a:t>
                </a:r>
              </a:p>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Outpatient Appointments</a:t>
                </a:r>
              </a:p>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Intensive Care/High Dependency Unit Stays</a:t>
                </a:r>
              </a:p>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Unscheduled Care</a:t>
                </a:r>
              </a:p>
              <a:p>
                <a:pPr marL="57150" lvl="1" indent="-57150" algn="l" defTabSz="444500">
                  <a:lnSpc>
                    <a:spcPct val="90000"/>
                  </a:lnSpc>
                  <a:spcBef>
                    <a:spcPct val="0"/>
                  </a:spcBef>
                  <a:spcAft>
                    <a:spcPct val="15000"/>
                  </a:spcAft>
                  <a:buChar char="••"/>
                </a:pPr>
                <a:r>
                  <a:rPr lang="en-GB" sz="1000" dirty="0" smtClean="0">
                    <a:solidFill>
                      <a:schemeClr val="accent1">
                        <a:lumMod val="75000"/>
                      </a:schemeClr>
                    </a:solidFill>
                  </a:rPr>
                  <a:t>   Birth Records</a:t>
                </a:r>
              </a:p>
              <a:p>
                <a:pPr marL="57150" lvl="1" indent="-57150" algn="l" defTabSz="444500">
                  <a:lnSpc>
                    <a:spcPct val="90000"/>
                  </a:lnSpc>
                  <a:spcBef>
                    <a:spcPct val="0"/>
                  </a:spcBef>
                  <a:spcAft>
                    <a:spcPct val="15000"/>
                  </a:spcAft>
                  <a:buChar char="••"/>
                </a:pPr>
                <a:r>
                  <a:rPr lang="en-GB" sz="1000" kern="1200" dirty="0" smtClean="0">
                    <a:solidFill>
                      <a:schemeClr val="accent1">
                        <a:lumMod val="75000"/>
                      </a:schemeClr>
                    </a:solidFill>
                  </a:rPr>
                  <a:t>   Maternity and Neonatal Care</a:t>
                </a:r>
              </a:p>
            </p:txBody>
          </p:sp>
        </p:grpSp>
      </p:gr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215516" y="80628"/>
            <a:ext cx="8712968" cy="584775"/>
          </a:xfrm>
          <a:prstGeom prst="rect">
            <a:avLst/>
          </a:prstGeom>
          <a:noFill/>
        </p:spPr>
        <p:txBody>
          <a:bodyPr wrap="square" rtlCol="0">
            <a:spAutoFit/>
          </a:bodyPr>
          <a:lstStyle/>
          <a:p>
            <a:pPr algn="ctr"/>
            <a:r>
              <a:rPr lang="en-GB" sz="3200" b="1" dirty="0" smtClean="0">
                <a:solidFill>
                  <a:schemeClr val="tx2">
                    <a:lumMod val="60000"/>
                    <a:lumOff val="40000"/>
                  </a:schemeClr>
                </a:solidFill>
              </a:rPr>
              <a:t>Main deviations </a:t>
            </a:r>
            <a:r>
              <a:rPr lang="en-GB" sz="3200" b="1" dirty="0" smtClean="0">
                <a:solidFill>
                  <a:schemeClr val="tx2">
                    <a:lumMod val="60000"/>
                    <a:lumOff val="40000"/>
                  </a:schemeClr>
                </a:solidFill>
              </a:rPr>
              <a:t>from GBD 2013</a:t>
            </a: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4" name="Content Placeholder 2"/>
          <p:cNvSpPr txBox="1">
            <a:spLocks/>
          </p:cNvSpPr>
          <p:nvPr/>
        </p:nvSpPr>
        <p:spPr>
          <a:xfrm>
            <a:off x="251520" y="1160748"/>
            <a:ext cx="8892480" cy="5147679"/>
          </a:xfrm>
          <a:prstGeom prst="rect">
            <a:avLst/>
          </a:prstGeom>
        </p:spPr>
        <p:txBody>
          <a:bodyPr vert="horz" lIns="91440" tIns="45720" rIns="91440" bIns="45720" rtlCol="0">
            <a:normAutofit/>
          </a:bodyPr>
          <a:lstStyle/>
          <a:p>
            <a:pPr marL="541338" indent="-541338">
              <a:buFont typeface="Arial" pitchFamily="34" charset="0"/>
              <a:buChar char="•"/>
            </a:pPr>
            <a:r>
              <a:rPr lang="en-GB" sz="2400" dirty="0" smtClean="0">
                <a:solidFill>
                  <a:schemeClr val="tx2"/>
                </a:solidFill>
              </a:rPr>
              <a:t>Reliance on severity distributions to capture health state prevalence</a:t>
            </a:r>
          </a:p>
          <a:p>
            <a:pPr marL="541338" indent="-541338"/>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Use of EHRs are usually indicative of symptomatic population</a:t>
            </a:r>
          </a:p>
          <a:p>
            <a:pPr marL="998538" lvl="1" indent="-541338">
              <a:buFont typeface="Wingdings" pitchFamily="2" charset="2"/>
              <a:buChar char="§"/>
            </a:pPr>
            <a:r>
              <a:rPr lang="en-GB" sz="2000" dirty="0" smtClean="0">
                <a:solidFill>
                  <a:schemeClr val="tx2"/>
                </a:solidFill>
              </a:rPr>
              <a:t>Rescaling of some severity distributions to remove the asymptomatic health state</a:t>
            </a:r>
          </a:p>
          <a:p>
            <a:pPr marL="998538" lvl="1" indent="-541338">
              <a:buFont typeface="Wingdings" pitchFamily="2" charset="2"/>
              <a:buChar char="§"/>
            </a:pPr>
            <a:r>
              <a:rPr lang="en-GB" sz="2000" dirty="0" smtClean="0">
                <a:solidFill>
                  <a:schemeClr val="tx2"/>
                </a:solidFill>
              </a:rPr>
              <a:t>YLD still comparable, but not prevalence</a:t>
            </a:r>
          </a:p>
          <a:p>
            <a:pPr marL="541338" indent="-541338"/>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Health Impairments estimated for Scotland</a:t>
            </a:r>
          </a:p>
          <a:p>
            <a:pPr marL="998538" lvl="1" indent="-541338">
              <a:buFont typeface="Wingdings" pitchFamily="2" charset="2"/>
              <a:buChar char="§"/>
            </a:pPr>
            <a:r>
              <a:rPr lang="en-GB" sz="2000" dirty="0" smtClean="0">
                <a:solidFill>
                  <a:schemeClr val="tx2"/>
                </a:solidFill>
              </a:rPr>
              <a:t>Heart Failure (clinical history of EHRs)</a:t>
            </a:r>
          </a:p>
          <a:p>
            <a:pPr marL="998538" lvl="1" indent="-541338">
              <a:buFont typeface="Wingdings" pitchFamily="2" charset="2"/>
              <a:buChar char="§"/>
            </a:pPr>
            <a:r>
              <a:rPr lang="en-GB" sz="2000" dirty="0" smtClean="0">
                <a:solidFill>
                  <a:schemeClr val="tx2"/>
                </a:solidFill>
              </a:rPr>
              <a:t>Epilepsy (clinical history of EHRs)</a:t>
            </a:r>
          </a:p>
          <a:p>
            <a:pPr marL="998538" lvl="1" indent="-541338">
              <a:buFont typeface="Wingdings" pitchFamily="2" charset="2"/>
              <a:buChar char="§"/>
            </a:pPr>
            <a:r>
              <a:rPr lang="en-GB" sz="2000" dirty="0" smtClean="0">
                <a:solidFill>
                  <a:schemeClr val="tx2"/>
                </a:solidFill>
              </a:rPr>
              <a:t>Intellectual Disability (Learning Disability Statistics Scotland)</a:t>
            </a:r>
          </a:p>
          <a:p>
            <a:pPr marL="998538" lvl="1" indent="-541338">
              <a:buFont typeface="Wingdings" pitchFamily="2" charset="2"/>
              <a:buChar char="§"/>
            </a:pPr>
            <a:r>
              <a:rPr lang="en-GB" sz="2000" dirty="0" smtClean="0">
                <a:solidFill>
                  <a:schemeClr val="tx2"/>
                </a:solidFill>
              </a:rPr>
              <a:t>Anaemia (clinical history of EHRs)</a:t>
            </a:r>
          </a:p>
          <a:p>
            <a:pPr marL="998538" lvl="1" indent="-541338">
              <a:buFont typeface="Wingdings" pitchFamily="2" charset="2"/>
              <a:buChar char="§"/>
            </a:pPr>
            <a:r>
              <a:rPr lang="en-GB" sz="2000" dirty="0" smtClean="0">
                <a:solidFill>
                  <a:schemeClr val="tx2"/>
                </a:solidFill>
              </a:rPr>
              <a:t>Infertility (clinical history of EHRs)</a:t>
            </a:r>
          </a:p>
          <a:p>
            <a:pPr marL="998538" lvl="1" indent="-541338">
              <a:buFont typeface="Wingdings" pitchFamily="2" charset="2"/>
              <a:buChar char="§"/>
            </a:pPr>
            <a:r>
              <a:rPr lang="en-GB" sz="2000" dirty="0" smtClean="0">
                <a:solidFill>
                  <a:schemeClr val="tx2"/>
                </a:solidFill>
              </a:rPr>
              <a:t>Vision and Hearing Loss (clinical history of EHRs)</a:t>
            </a:r>
          </a:p>
          <a:p>
            <a:pPr marL="541338" indent="-541338">
              <a:buFont typeface="Arial" pitchFamily="34" charset="0"/>
              <a:buChar char="•"/>
            </a:pPr>
            <a:endParaRPr lang="en-GB" altLang="en-US" sz="2000" dirty="0" smtClean="0">
              <a:solidFill>
                <a:schemeClr val="tx2"/>
              </a:solidFill>
            </a:endParaRPr>
          </a:p>
          <a:p>
            <a:pPr marL="1455738" lvl="2" indent="-1455738">
              <a:buFont typeface="Wingdings" pitchFamily="2" charset="2"/>
              <a:buChar char="§"/>
              <a:tabLst>
                <a:tab pos="622300" algn="l"/>
              </a:tabLst>
            </a:pPr>
            <a:endParaRPr kumimoji="0" lang="en-GB" altLang="en-US" sz="2000" b="0" i="0" u="none" strike="noStrike" kern="1200" cap="none" spc="0" normalizeH="0" baseline="0" noProof="0" dirty="0" smtClean="0">
              <a:ln>
                <a:noFill/>
              </a:ln>
              <a:solidFill>
                <a:schemeClr val="tx2"/>
              </a:solidFill>
              <a:effectLst/>
              <a:uLnTx/>
              <a:uFillTx/>
              <a:latin typeface="+mn-lt"/>
              <a:ea typeface="+mn-ea"/>
              <a:cs typeface="+mn-cs"/>
            </a:endParaRPr>
          </a:p>
          <a:p>
            <a:pPr marL="457200" marR="0" lvl="1"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altLang="en-US" sz="20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215516" y="80628"/>
            <a:ext cx="8712968" cy="584775"/>
          </a:xfrm>
          <a:prstGeom prst="rect">
            <a:avLst/>
          </a:prstGeom>
          <a:noFill/>
        </p:spPr>
        <p:txBody>
          <a:bodyPr wrap="square" rtlCol="0">
            <a:spAutoFit/>
          </a:bodyPr>
          <a:lstStyle/>
          <a:p>
            <a:pPr algn="ctr"/>
            <a:r>
              <a:rPr lang="en-GB" sz="3200" b="1" dirty="0" smtClean="0">
                <a:solidFill>
                  <a:schemeClr val="tx2">
                    <a:lumMod val="60000"/>
                    <a:lumOff val="40000"/>
                  </a:schemeClr>
                </a:solidFill>
              </a:rPr>
              <a:t>Preparation</a:t>
            </a: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4" name="Content Placeholder 2"/>
          <p:cNvSpPr txBox="1">
            <a:spLocks/>
          </p:cNvSpPr>
          <p:nvPr/>
        </p:nvSpPr>
        <p:spPr>
          <a:xfrm>
            <a:off x="251520" y="1160748"/>
            <a:ext cx="8892480" cy="5697252"/>
          </a:xfrm>
          <a:prstGeom prst="rect">
            <a:avLst/>
          </a:prstGeom>
        </p:spPr>
        <p:txBody>
          <a:bodyPr vert="horz" lIns="91440" tIns="45720" rIns="91440" bIns="45720" rtlCol="0">
            <a:normAutofit/>
          </a:bodyPr>
          <a:lstStyle/>
          <a:p>
            <a:pPr marL="541338" indent="-541338">
              <a:buFont typeface="Arial" pitchFamily="34" charset="0"/>
              <a:buChar char="•"/>
            </a:pPr>
            <a:r>
              <a:rPr lang="en-GB" sz="2400" dirty="0" smtClean="0">
                <a:solidFill>
                  <a:schemeClr val="tx2"/>
                </a:solidFill>
              </a:rPr>
              <a:t>Examination of coding systems for structured data</a:t>
            </a:r>
          </a:p>
          <a:p>
            <a:pPr marL="998538" lvl="1" indent="-541338">
              <a:buFont typeface="Wingdings" pitchFamily="2" charset="2"/>
              <a:buChar char="§"/>
            </a:pPr>
            <a:r>
              <a:rPr lang="en-GB" sz="2000" dirty="0" smtClean="0">
                <a:solidFill>
                  <a:schemeClr val="tx2"/>
                </a:solidFill>
              </a:rPr>
              <a:t>ICD 9, 10, O, O2, O3</a:t>
            </a:r>
          </a:p>
          <a:p>
            <a:pPr marL="998538" lvl="1" indent="-541338">
              <a:buFont typeface="Wingdings" pitchFamily="2" charset="2"/>
              <a:buChar char="§"/>
            </a:pPr>
            <a:r>
              <a:rPr lang="en-GB" sz="2000" dirty="0" smtClean="0">
                <a:solidFill>
                  <a:schemeClr val="tx2"/>
                </a:solidFill>
              </a:rPr>
              <a:t>OPCS-4</a:t>
            </a:r>
          </a:p>
          <a:p>
            <a:pPr marL="998538" lvl="1" indent="-541338">
              <a:buFont typeface="Wingdings" pitchFamily="2" charset="2"/>
              <a:buChar char="§"/>
            </a:pPr>
            <a:r>
              <a:rPr lang="en-GB" sz="2000" dirty="0" smtClean="0">
                <a:solidFill>
                  <a:schemeClr val="tx2"/>
                </a:solidFill>
              </a:rPr>
              <a:t>READ codes</a:t>
            </a:r>
          </a:p>
          <a:p>
            <a:pPr marL="998538" lvl="1" indent="-541338">
              <a:buFont typeface="Wingdings" pitchFamily="2" charset="2"/>
              <a:buChar char="§"/>
            </a:pPr>
            <a:r>
              <a:rPr lang="en-GB" sz="2000" dirty="0" smtClean="0">
                <a:solidFill>
                  <a:schemeClr val="tx2"/>
                </a:solidFill>
              </a:rPr>
              <a:t>British National Formulary</a:t>
            </a:r>
          </a:p>
          <a:p>
            <a:pPr marL="998538" lvl="1" indent="-541338">
              <a:buFont typeface="Wingdings" pitchFamily="2" charset="2"/>
              <a:buChar char="§"/>
            </a:pPr>
            <a:r>
              <a:rPr lang="en-GB" sz="2000" dirty="0" smtClean="0">
                <a:solidFill>
                  <a:schemeClr val="tx2"/>
                </a:solidFill>
              </a:rPr>
              <a:t>Bespoke systems (Statement of Dental Treatment, Surveys </a:t>
            </a:r>
            <a:r>
              <a:rPr lang="en-GB" sz="2000" i="1" dirty="0" smtClean="0">
                <a:solidFill>
                  <a:schemeClr val="tx2"/>
                </a:solidFill>
              </a:rPr>
              <a:t>etc.</a:t>
            </a:r>
            <a:r>
              <a:rPr lang="en-GB" sz="2000" dirty="0" smtClean="0">
                <a:solidFill>
                  <a:schemeClr val="tx2"/>
                </a:solidFill>
              </a:rPr>
              <a:t>)</a:t>
            </a:r>
            <a:endParaRPr lang="en-GB" sz="2400" dirty="0" smtClean="0">
              <a:solidFill>
                <a:schemeClr val="tx2"/>
              </a:solidFill>
            </a:endParaRPr>
          </a:p>
          <a:p>
            <a:pPr marL="541338" indent="-541338"/>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Primary clinical expert review of conditions and health states</a:t>
            </a: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Data access and permissions for data linkage</a:t>
            </a: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Creation of master file with the ability to exhaustively search for a defined condition across several datasets for each patient</a:t>
            </a: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Coding of analytical programs to analyse and output estimates</a:t>
            </a:r>
          </a:p>
          <a:p>
            <a:pPr marL="541338" indent="-541338">
              <a:buFont typeface="Arial" pitchFamily="34" charset="0"/>
              <a:buChar char="•"/>
            </a:pPr>
            <a:endParaRPr lang="en-GB" sz="2400" dirty="0" smtClean="0">
              <a:solidFill>
                <a:schemeClr val="tx2"/>
              </a:solidFill>
            </a:endParaRPr>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215516" y="80628"/>
            <a:ext cx="8712968" cy="584775"/>
          </a:xfrm>
          <a:prstGeom prst="rect">
            <a:avLst/>
          </a:prstGeom>
          <a:noFill/>
        </p:spPr>
        <p:txBody>
          <a:bodyPr wrap="square" rtlCol="0">
            <a:spAutoFit/>
          </a:bodyPr>
          <a:lstStyle/>
          <a:p>
            <a:pPr algn="ctr"/>
            <a:r>
              <a:rPr lang="en-GB" sz="3200" b="1" dirty="0" smtClean="0">
                <a:solidFill>
                  <a:schemeClr val="tx2">
                    <a:lumMod val="60000"/>
                    <a:lumOff val="40000"/>
                  </a:schemeClr>
                </a:solidFill>
              </a:rPr>
              <a:t>Estimating Prevalence</a:t>
            </a: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4" name="Content Placeholder 2"/>
          <p:cNvSpPr txBox="1">
            <a:spLocks/>
          </p:cNvSpPr>
          <p:nvPr/>
        </p:nvSpPr>
        <p:spPr>
          <a:xfrm>
            <a:off x="251520" y="1160748"/>
            <a:ext cx="8892480" cy="5697252"/>
          </a:xfrm>
          <a:prstGeom prst="rect">
            <a:avLst/>
          </a:prstGeom>
        </p:spPr>
        <p:txBody>
          <a:bodyPr vert="horz" lIns="91440" tIns="45720" rIns="91440" bIns="45720" rtlCol="0">
            <a:normAutofit/>
          </a:bodyPr>
          <a:lstStyle/>
          <a:p>
            <a:pPr marL="541338" indent="-541338">
              <a:buFont typeface="Arial" pitchFamily="34" charset="0"/>
              <a:buChar char="•"/>
            </a:pPr>
            <a:r>
              <a:rPr lang="en-GB" sz="2400" dirty="0" smtClean="0">
                <a:solidFill>
                  <a:schemeClr val="tx2"/>
                </a:solidFill>
              </a:rPr>
              <a:t>Allocation to disease list are based upon code lists</a:t>
            </a: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Prevalence </a:t>
            </a:r>
            <a:r>
              <a:rPr lang="en-GB" sz="2400" dirty="0" err="1" smtClean="0">
                <a:solidFill>
                  <a:schemeClr val="tx2"/>
                </a:solidFill>
              </a:rPr>
              <a:t>lookback</a:t>
            </a:r>
            <a:r>
              <a:rPr lang="en-GB" sz="2400" dirty="0" smtClean="0">
                <a:solidFill>
                  <a:schemeClr val="tx2"/>
                </a:solidFill>
              </a:rPr>
              <a:t> period on historical EHRs</a:t>
            </a:r>
          </a:p>
          <a:p>
            <a:pPr marL="998538" lvl="1" indent="-541338">
              <a:buFont typeface="Wingdings" pitchFamily="2" charset="2"/>
              <a:buChar char="§"/>
            </a:pPr>
            <a:r>
              <a:rPr lang="en-GB" sz="2000" dirty="0" smtClean="0">
                <a:solidFill>
                  <a:schemeClr val="tx2"/>
                </a:solidFill>
              </a:rPr>
              <a:t>1-20 years</a:t>
            </a:r>
          </a:p>
          <a:p>
            <a:pPr marL="998538" lvl="1"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Removal of deaths and patients that have migrated</a:t>
            </a: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Exclusion of incoherent/miscoded records </a:t>
            </a:r>
            <a:r>
              <a:rPr lang="en-GB" sz="2400" i="1" dirty="0" smtClean="0">
                <a:solidFill>
                  <a:schemeClr val="tx2"/>
                </a:solidFill>
              </a:rPr>
              <a:t>e.g.</a:t>
            </a:r>
            <a:endParaRPr lang="en-GB" sz="2400" dirty="0" smtClean="0">
              <a:solidFill>
                <a:schemeClr val="tx2"/>
              </a:solidFill>
            </a:endParaRPr>
          </a:p>
          <a:p>
            <a:pPr marL="998538" lvl="1" indent="-541338">
              <a:buFont typeface="Wingdings" pitchFamily="2" charset="2"/>
              <a:buChar char="§"/>
            </a:pPr>
            <a:r>
              <a:rPr lang="en-GB" sz="2000" dirty="0" smtClean="0">
                <a:solidFill>
                  <a:schemeClr val="tx2"/>
                </a:solidFill>
              </a:rPr>
              <a:t>Males coded under “Female Infertility”</a:t>
            </a:r>
          </a:p>
          <a:p>
            <a:pPr marL="998538" lvl="1" indent="-541338">
              <a:buFont typeface="Wingdings" pitchFamily="2" charset="2"/>
              <a:buChar char="§"/>
            </a:pPr>
            <a:r>
              <a:rPr lang="en-GB" sz="2000" dirty="0" smtClean="0">
                <a:solidFill>
                  <a:schemeClr val="tx2"/>
                </a:solidFill>
              </a:rPr>
              <a:t>Males coded under “Spontaneous Abortion”</a:t>
            </a:r>
          </a:p>
          <a:p>
            <a:pPr marL="998538" lvl="1"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Prospective search of a patient’s clinical history following a subjective diagnosis that falls into an “Other” dump category </a:t>
            </a:r>
          </a:p>
          <a:p>
            <a:pPr marL="998538" lvl="1" indent="-541338">
              <a:buFont typeface="Wingdings" pitchFamily="2" charset="2"/>
              <a:buChar char="§"/>
            </a:pPr>
            <a:r>
              <a:rPr lang="en-GB" sz="2000" dirty="0" smtClean="0">
                <a:solidFill>
                  <a:schemeClr val="tx2"/>
                </a:solidFill>
              </a:rPr>
              <a:t>Confirms if a timely diagnosis to a target cause has been made</a:t>
            </a:r>
          </a:p>
          <a:p>
            <a:pPr marL="998538" lvl="1" indent="-541338">
              <a:buFont typeface="Wingdings" pitchFamily="2" charset="2"/>
              <a:buChar char="§"/>
            </a:pPr>
            <a:r>
              <a:rPr lang="en-GB" sz="2000" dirty="0" smtClean="0">
                <a:solidFill>
                  <a:schemeClr val="tx2"/>
                </a:solidFill>
              </a:rPr>
              <a:t>Avoids over estimation of YLD</a:t>
            </a:r>
          </a:p>
          <a:p>
            <a:pPr marL="998538" lvl="1" indent="-541338"/>
            <a:endParaRPr lang="en-GB" sz="2000" dirty="0" smtClean="0">
              <a:solidFill>
                <a:schemeClr val="tx2"/>
              </a:solidFill>
            </a:endParaRP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endParaRPr lang="en-GB" sz="2400" dirty="0" smtClean="0">
              <a:solidFill>
                <a:schemeClr val="tx2"/>
              </a:solidFill>
            </a:endParaRP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215516" y="80628"/>
            <a:ext cx="8712968" cy="2185214"/>
          </a:xfrm>
          <a:prstGeom prst="rect">
            <a:avLst/>
          </a:prstGeom>
          <a:noFill/>
        </p:spPr>
        <p:txBody>
          <a:bodyPr wrap="square" rtlCol="0">
            <a:spAutoFit/>
          </a:bodyPr>
          <a:lstStyle/>
          <a:p>
            <a:pPr algn="ctr"/>
            <a:r>
              <a:rPr lang="en-GB" sz="3200" b="1" dirty="0" smtClean="0">
                <a:solidFill>
                  <a:schemeClr val="tx2">
                    <a:lumMod val="60000"/>
                    <a:lumOff val="40000"/>
                  </a:schemeClr>
                </a:solidFill>
              </a:rPr>
              <a:t>Disease Models</a:t>
            </a:r>
            <a:endParaRPr lang="en-GB" sz="3200" b="1" dirty="0">
              <a:solidFill>
                <a:schemeClr val="tx2">
                  <a:lumMod val="60000"/>
                  <a:lumOff val="40000"/>
                </a:schemeClr>
              </a:solidFill>
            </a:endParaRPr>
          </a:p>
          <a:p>
            <a:pPr algn="ctr"/>
            <a:endParaRPr lang="en-GB" sz="4000" b="1" dirty="0" smtClean="0">
              <a:solidFill>
                <a:schemeClr val="tx2"/>
              </a:solidFill>
            </a:endParaRPr>
          </a:p>
          <a:p>
            <a:endParaRPr lang="en-GB" sz="3200" b="1" dirty="0">
              <a:solidFill>
                <a:schemeClr val="tx2"/>
              </a:solidFill>
            </a:endParaRPr>
          </a:p>
          <a:p>
            <a:endParaRPr lang="en-GB" sz="3200" b="1" dirty="0" smtClean="0">
              <a:solidFill>
                <a:schemeClr val="tx2"/>
              </a:solidFill>
            </a:endParaRP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4" name="Content Placeholder 2"/>
          <p:cNvSpPr txBox="1">
            <a:spLocks/>
          </p:cNvSpPr>
          <p:nvPr/>
        </p:nvSpPr>
        <p:spPr>
          <a:xfrm>
            <a:off x="251520" y="1160748"/>
            <a:ext cx="8892480" cy="5697252"/>
          </a:xfrm>
          <a:prstGeom prst="rect">
            <a:avLst/>
          </a:prstGeom>
        </p:spPr>
        <p:txBody>
          <a:bodyPr vert="horz" lIns="91440" tIns="45720" rIns="91440" bIns="45720" rtlCol="0">
            <a:normAutofit/>
          </a:bodyPr>
          <a:lstStyle/>
          <a:p>
            <a:pPr marL="541338" indent="-541338">
              <a:buFont typeface="Arial" pitchFamily="34" charset="0"/>
              <a:buChar char="•"/>
            </a:pPr>
            <a:r>
              <a:rPr lang="en-GB" sz="2400" dirty="0" smtClean="0">
                <a:solidFill>
                  <a:schemeClr val="tx2"/>
                </a:solidFill>
              </a:rPr>
              <a:t>Time-related disability: Acute stage</a:t>
            </a:r>
          </a:p>
          <a:p>
            <a:pPr marL="998538" lvl="1" indent="-541338">
              <a:buFont typeface="Wingdings" pitchFamily="2" charset="2"/>
              <a:buChar char="§"/>
            </a:pPr>
            <a:r>
              <a:rPr lang="en-GB" sz="2000" dirty="0" smtClean="0">
                <a:solidFill>
                  <a:schemeClr val="tx2"/>
                </a:solidFill>
              </a:rPr>
              <a:t>Appendicitis</a:t>
            </a:r>
          </a:p>
          <a:p>
            <a:pPr marL="541338" indent="-541338"/>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Long-term disability: Chronic stage</a:t>
            </a:r>
          </a:p>
          <a:p>
            <a:pPr marL="998538" lvl="1" indent="-541338">
              <a:buFont typeface="Wingdings" pitchFamily="2" charset="2"/>
              <a:buChar char="§"/>
            </a:pPr>
            <a:r>
              <a:rPr lang="en-GB" sz="2000" dirty="0" smtClean="0">
                <a:solidFill>
                  <a:schemeClr val="tx2"/>
                </a:solidFill>
              </a:rPr>
              <a:t>Musculoskeletal Disorders</a:t>
            </a:r>
          </a:p>
          <a:p>
            <a:pPr marL="998538" lvl="1"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Hybrid: Acute and Chronic stage</a:t>
            </a:r>
          </a:p>
          <a:p>
            <a:pPr marL="998538" lvl="1" indent="-541338">
              <a:buFont typeface="Wingdings" pitchFamily="2" charset="2"/>
              <a:buChar char="§"/>
            </a:pPr>
            <a:r>
              <a:rPr lang="en-GB" sz="2000" dirty="0" smtClean="0">
                <a:solidFill>
                  <a:schemeClr val="tx2"/>
                </a:solidFill>
              </a:rPr>
              <a:t>Stroke</a:t>
            </a:r>
          </a:p>
          <a:p>
            <a:pPr marL="998538" lvl="1" indent="-541338">
              <a:buFont typeface="Wingdings" pitchFamily="2" charset="2"/>
              <a:buChar char="§"/>
            </a:pPr>
            <a:r>
              <a:rPr lang="en-GB" sz="2000" dirty="0" smtClean="0">
                <a:solidFill>
                  <a:schemeClr val="tx2"/>
                </a:solidFill>
              </a:rPr>
              <a:t>Injuries (Long and short-term)</a:t>
            </a:r>
            <a:endParaRPr lang="en-GB" sz="2000" dirty="0" smtClean="0">
              <a:solidFill>
                <a:schemeClr val="tx2"/>
              </a:solidFill>
            </a:endParaRPr>
          </a:p>
          <a:p>
            <a:pPr marL="998538" lvl="1"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Using EHRs beneficial under hybrid model as disability can be adjusted by constructing patient pathways through health</a:t>
            </a: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Willingness to make more use of the hybrid model amongst clinicians</a:t>
            </a:r>
          </a:p>
          <a:p>
            <a:pPr marL="998538" lvl="1" indent="-541338">
              <a:buFont typeface="Wingdings" pitchFamily="2" charset="2"/>
              <a:buChar char="§"/>
            </a:pPr>
            <a:r>
              <a:rPr lang="en-GB" sz="2000" dirty="0" smtClean="0">
                <a:solidFill>
                  <a:schemeClr val="tx2"/>
                </a:solidFill>
              </a:rPr>
              <a:t>Pancreatitis (lack of DWs for acute and chronic condition)</a:t>
            </a:r>
          </a:p>
          <a:p>
            <a:pPr marL="541338" indent="-541338">
              <a:buFont typeface="Arial" pitchFamily="34" charset="0"/>
              <a:buChar char="•"/>
            </a:pPr>
            <a:endParaRPr lang="en-GB" sz="2400" dirty="0" smtClean="0">
              <a:solidFill>
                <a:schemeClr val="tx2"/>
              </a:solidFill>
            </a:endParaRPr>
          </a:p>
          <a:p>
            <a:pPr marL="998538" lvl="1" indent="-541338"/>
            <a:endParaRPr lang="en-GB" sz="2000" dirty="0" smtClean="0">
              <a:solidFill>
                <a:schemeClr val="tx2"/>
              </a:solidFill>
            </a:endParaRPr>
          </a:p>
          <a:p>
            <a:pPr marL="1455738" lvl="2" indent="-541338">
              <a:buFont typeface="Wingdings" pitchFamily="2" charset="2"/>
              <a:buChar char="§"/>
            </a:pPr>
            <a:endParaRPr lang="en-GB" altLang="en-US" sz="2000" dirty="0" smtClean="0">
              <a:solidFill>
                <a:schemeClr val="tx2"/>
              </a:solidFill>
            </a:endParaRPr>
          </a:p>
          <a:p>
            <a:pPr marL="1455738" lvl="2" indent="-1455738">
              <a:buFont typeface="Wingdings" pitchFamily="2" charset="2"/>
              <a:buChar char="§"/>
              <a:tabLst>
                <a:tab pos="622300" algn="l"/>
              </a:tabLst>
            </a:pPr>
            <a:endParaRPr kumimoji="0" lang="en-GB" altLang="en-US" sz="2000" b="0" i="0" u="none" strike="noStrike" kern="1200" cap="none" spc="0" normalizeH="0" baseline="0" noProof="0" dirty="0" smtClean="0">
              <a:ln>
                <a:noFill/>
              </a:ln>
              <a:solidFill>
                <a:schemeClr val="tx2"/>
              </a:solidFill>
              <a:effectLst/>
              <a:uLnTx/>
              <a:uFillTx/>
              <a:latin typeface="+mn-lt"/>
              <a:ea typeface="+mn-ea"/>
              <a:cs typeface="+mn-cs"/>
            </a:endParaRPr>
          </a:p>
          <a:p>
            <a:pPr marL="457200" marR="0" lvl="1"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altLang="en-US" sz="20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755576" y="872716"/>
            <a:ext cx="8136904" cy="1584176"/>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215516" y="80628"/>
            <a:ext cx="8712968" cy="584775"/>
          </a:xfrm>
          <a:prstGeom prst="rect">
            <a:avLst/>
          </a:prstGeom>
          <a:noFill/>
        </p:spPr>
        <p:txBody>
          <a:bodyPr wrap="square" rtlCol="0">
            <a:spAutoFit/>
          </a:bodyPr>
          <a:lstStyle/>
          <a:p>
            <a:pPr algn="ctr"/>
            <a:r>
              <a:rPr lang="en-GB" sz="3200" b="1" dirty="0" smtClean="0">
                <a:solidFill>
                  <a:schemeClr val="tx2">
                    <a:lumMod val="60000"/>
                    <a:lumOff val="40000"/>
                  </a:schemeClr>
                </a:solidFill>
              </a:rPr>
              <a:t>Injury-Specific Model</a:t>
            </a: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4" name="Content Placeholder 2"/>
          <p:cNvSpPr txBox="1">
            <a:spLocks/>
          </p:cNvSpPr>
          <p:nvPr/>
        </p:nvSpPr>
        <p:spPr>
          <a:xfrm>
            <a:off x="251520" y="1160748"/>
            <a:ext cx="8892480" cy="5697252"/>
          </a:xfrm>
          <a:prstGeom prst="rect">
            <a:avLst/>
          </a:prstGeom>
        </p:spPr>
        <p:txBody>
          <a:bodyPr vert="horz" lIns="91440" tIns="45720" rIns="91440" bIns="45720" rtlCol="0">
            <a:normAutofit/>
          </a:bodyPr>
          <a:lstStyle/>
          <a:p>
            <a:pPr marL="541338" indent="-541338"/>
            <a:r>
              <a:rPr lang="en-GB" sz="2400" b="1" dirty="0" smtClean="0">
                <a:solidFill>
                  <a:schemeClr val="tx2"/>
                </a:solidFill>
              </a:rPr>
              <a:t>	</a:t>
            </a:r>
          </a:p>
          <a:p>
            <a:pPr marL="541338" indent="-541338"/>
            <a:r>
              <a:rPr lang="en-GB" sz="2400" b="1" dirty="0" smtClean="0">
                <a:solidFill>
                  <a:schemeClr val="tx2"/>
                </a:solidFill>
              </a:rPr>
              <a:t>	</a:t>
            </a:r>
            <a:r>
              <a:rPr lang="en-GB" sz="2400" b="1" dirty="0" smtClean="0">
                <a:solidFill>
                  <a:schemeClr val="tx2">
                    <a:lumMod val="60000"/>
                    <a:lumOff val="40000"/>
                  </a:schemeClr>
                </a:solidFill>
              </a:rPr>
              <a:t>YLD = [Incidence x DW</a:t>
            </a:r>
            <a:r>
              <a:rPr lang="en-GB" sz="2400" b="1" baseline="-25000" dirty="0" smtClean="0">
                <a:solidFill>
                  <a:schemeClr val="tx2">
                    <a:lumMod val="60000"/>
                    <a:lumOff val="40000"/>
                  </a:schemeClr>
                </a:solidFill>
              </a:rPr>
              <a:t>ST</a:t>
            </a:r>
            <a:r>
              <a:rPr lang="en-GB" sz="2400" b="1" dirty="0" smtClean="0">
                <a:solidFill>
                  <a:schemeClr val="tx2">
                    <a:lumMod val="60000"/>
                    <a:lumOff val="40000"/>
                  </a:schemeClr>
                </a:solidFill>
              </a:rPr>
              <a:t> ]+ [Prevalence x P(</a:t>
            </a:r>
            <a:r>
              <a:rPr lang="en-GB" sz="2400" b="1" i="1" dirty="0" smtClean="0">
                <a:solidFill>
                  <a:schemeClr val="tx2">
                    <a:lumMod val="60000"/>
                    <a:lumOff val="40000"/>
                  </a:schemeClr>
                </a:solidFill>
              </a:rPr>
              <a:t>LT outcome</a:t>
            </a:r>
            <a:r>
              <a:rPr lang="en-GB" sz="2400" b="1" dirty="0" smtClean="0">
                <a:solidFill>
                  <a:schemeClr val="tx2">
                    <a:lumMod val="60000"/>
                    <a:lumOff val="40000"/>
                  </a:schemeClr>
                </a:solidFill>
              </a:rPr>
              <a:t>) x DW</a:t>
            </a:r>
            <a:r>
              <a:rPr lang="en-GB" sz="2400" b="1" baseline="-25000" dirty="0" smtClean="0">
                <a:solidFill>
                  <a:schemeClr val="tx2">
                    <a:lumMod val="60000"/>
                    <a:lumOff val="40000"/>
                  </a:schemeClr>
                </a:solidFill>
              </a:rPr>
              <a:t>LT</a:t>
            </a:r>
            <a:r>
              <a:rPr lang="en-GB" sz="2400" dirty="0" smtClean="0">
                <a:solidFill>
                  <a:schemeClr val="tx2">
                    <a:lumMod val="60000"/>
                    <a:lumOff val="40000"/>
                  </a:schemeClr>
                </a:solidFill>
              </a:rPr>
              <a:t>]</a:t>
            </a:r>
            <a:endParaRPr lang="en-GB" sz="2400" dirty="0" smtClean="0">
              <a:solidFill>
                <a:schemeClr val="tx2">
                  <a:lumMod val="60000"/>
                  <a:lumOff val="40000"/>
                </a:schemeClr>
              </a:solidFill>
            </a:endParaRPr>
          </a:p>
          <a:p>
            <a:pPr marL="541338" indent="-541338"/>
            <a:r>
              <a:rPr lang="en-GB" sz="2400" b="1" dirty="0" smtClean="0">
                <a:solidFill>
                  <a:schemeClr val="tx2"/>
                </a:solidFill>
              </a:rPr>
              <a:t>	</a:t>
            </a:r>
            <a:r>
              <a:rPr lang="en-GB" sz="1200" b="1" dirty="0" smtClean="0">
                <a:solidFill>
                  <a:schemeClr val="tx2"/>
                </a:solidFill>
              </a:rPr>
              <a:t>ST – Short-term; LT – Long-term</a:t>
            </a:r>
          </a:p>
          <a:p>
            <a:pPr marL="541338" indent="-541338"/>
            <a:endParaRPr lang="en-GB" sz="2400" dirty="0" smtClean="0">
              <a:solidFill>
                <a:schemeClr val="tx2"/>
              </a:solidFill>
            </a:endParaRPr>
          </a:p>
          <a:p>
            <a:pPr marL="541338" indent="-541338">
              <a:buFont typeface="Arial" pitchFamily="34" charset="0"/>
              <a:buChar char="•"/>
            </a:pPr>
            <a:endParaRPr lang="en-GB" dirty="0" smtClean="0">
              <a:solidFill>
                <a:schemeClr val="tx2"/>
              </a:solidFill>
            </a:endParaRPr>
          </a:p>
          <a:p>
            <a:pPr marL="541338" indent="-541338">
              <a:buFont typeface="Arial" pitchFamily="34" charset="0"/>
              <a:buChar char="•"/>
            </a:pPr>
            <a:r>
              <a:rPr lang="en-GB" sz="2400" dirty="0" smtClean="0">
                <a:solidFill>
                  <a:schemeClr val="tx2"/>
                </a:solidFill>
              </a:rPr>
              <a:t>Linkage of accident and emergency attendances </a:t>
            </a:r>
            <a:r>
              <a:rPr lang="en-GB" sz="2400" dirty="0" smtClean="0">
                <a:solidFill>
                  <a:schemeClr val="tx2"/>
                </a:solidFill>
              </a:rPr>
              <a:t>to </a:t>
            </a:r>
            <a:r>
              <a:rPr lang="en-GB" sz="2400" dirty="0" smtClean="0">
                <a:solidFill>
                  <a:schemeClr val="tx2"/>
                </a:solidFill>
              </a:rPr>
              <a:t>inpatient/day </a:t>
            </a:r>
            <a:r>
              <a:rPr lang="en-GB" sz="2400" dirty="0" smtClean="0">
                <a:solidFill>
                  <a:schemeClr val="tx2"/>
                </a:solidFill>
              </a:rPr>
              <a:t>case </a:t>
            </a:r>
            <a:r>
              <a:rPr lang="en-GB" sz="2400" dirty="0" smtClean="0">
                <a:solidFill>
                  <a:schemeClr val="tx2"/>
                </a:solidFill>
              </a:rPr>
              <a:t>hospital </a:t>
            </a:r>
            <a:r>
              <a:rPr lang="en-GB" sz="2400" dirty="0" smtClean="0">
                <a:solidFill>
                  <a:schemeClr val="tx2"/>
                </a:solidFill>
              </a:rPr>
              <a:t>datasets </a:t>
            </a:r>
            <a:r>
              <a:rPr lang="en-GB" sz="2400" dirty="0" smtClean="0">
                <a:solidFill>
                  <a:schemeClr val="tx2"/>
                </a:solidFill>
              </a:rPr>
              <a:t>for injury follow-up</a:t>
            </a:r>
            <a:endParaRPr lang="en-GB" sz="2400" dirty="0" smtClean="0">
              <a:solidFill>
                <a:schemeClr val="tx2"/>
              </a:solidFill>
            </a:endParaRP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Each injury assigned an element long-term health loss, rather than randomly simulating whether or not each injury should be assigned </a:t>
            </a:r>
            <a:r>
              <a:rPr lang="en-GB" sz="2400" dirty="0" smtClean="0">
                <a:solidFill>
                  <a:schemeClr val="tx2"/>
                </a:solidFill>
              </a:rPr>
              <a:t>long-term </a:t>
            </a:r>
            <a:r>
              <a:rPr lang="en-GB" sz="2400" dirty="0" smtClean="0">
                <a:solidFill>
                  <a:schemeClr val="tx2"/>
                </a:solidFill>
              </a:rPr>
              <a:t>health loss</a:t>
            </a: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Outpatient data doesn’t have </a:t>
            </a:r>
            <a:r>
              <a:rPr lang="en-GB" sz="2400" dirty="0" smtClean="0">
                <a:solidFill>
                  <a:schemeClr val="tx2"/>
                </a:solidFill>
              </a:rPr>
              <a:t>sufficient clinical </a:t>
            </a:r>
            <a:r>
              <a:rPr lang="en-GB" sz="2400" dirty="0" smtClean="0">
                <a:solidFill>
                  <a:schemeClr val="tx2"/>
                </a:solidFill>
              </a:rPr>
              <a:t>coding</a:t>
            </a:r>
          </a:p>
          <a:p>
            <a:pPr marL="998538" lvl="1" indent="-541338">
              <a:buFont typeface="Wingdings" pitchFamily="2" charset="2"/>
              <a:buChar char="§"/>
            </a:pPr>
            <a:r>
              <a:rPr lang="en-GB" sz="2000" dirty="0" smtClean="0">
                <a:solidFill>
                  <a:schemeClr val="tx2"/>
                </a:solidFill>
              </a:rPr>
              <a:t>Patients without an inpatient stay follow outpatient probability</a:t>
            </a:r>
          </a:p>
          <a:p>
            <a:pPr marL="541338" indent="-541338">
              <a:buFont typeface="Arial" pitchFamily="34" charset="0"/>
              <a:buChar char="•"/>
            </a:pPr>
            <a:endParaRPr lang="en-GB" sz="2400" dirty="0" smtClean="0">
              <a:solidFill>
                <a:schemeClr val="tx2"/>
              </a:solidFill>
            </a:endParaRPr>
          </a:p>
        </p:txBody>
      </p:sp>
      <p:sp>
        <p:nvSpPr>
          <p:cNvPr id="11" name="Left Brace 10"/>
          <p:cNvSpPr/>
          <p:nvPr/>
        </p:nvSpPr>
        <p:spPr>
          <a:xfrm rot="5400000">
            <a:off x="2771808" y="260656"/>
            <a:ext cx="144000" cy="230425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Left Brace 11"/>
          <p:cNvSpPr/>
          <p:nvPr/>
        </p:nvSpPr>
        <p:spPr>
          <a:xfrm rot="5400000">
            <a:off x="6480212" y="-819472"/>
            <a:ext cx="144016" cy="446449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TextBox 14"/>
          <p:cNvSpPr txBox="1"/>
          <p:nvPr/>
        </p:nvSpPr>
        <p:spPr>
          <a:xfrm>
            <a:off x="1655676" y="908720"/>
            <a:ext cx="2376264" cy="369332"/>
          </a:xfrm>
          <a:prstGeom prst="rect">
            <a:avLst/>
          </a:prstGeom>
          <a:noFill/>
        </p:spPr>
        <p:txBody>
          <a:bodyPr wrap="square" rtlCol="0">
            <a:spAutoFit/>
          </a:bodyPr>
          <a:lstStyle/>
          <a:p>
            <a:r>
              <a:rPr lang="en-GB" b="1" dirty="0" smtClean="0">
                <a:solidFill>
                  <a:schemeClr val="tx2"/>
                </a:solidFill>
              </a:rPr>
              <a:t>Short-term Health Loss</a:t>
            </a:r>
            <a:endParaRPr lang="en-GB" b="1" dirty="0">
              <a:solidFill>
                <a:schemeClr val="tx2"/>
              </a:solidFill>
            </a:endParaRPr>
          </a:p>
        </p:txBody>
      </p:sp>
      <p:sp>
        <p:nvSpPr>
          <p:cNvPr id="16" name="TextBox 15"/>
          <p:cNvSpPr txBox="1"/>
          <p:nvPr/>
        </p:nvSpPr>
        <p:spPr>
          <a:xfrm>
            <a:off x="5364088" y="908720"/>
            <a:ext cx="2376264" cy="369332"/>
          </a:xfrm>
          <a:prstGeom prst="rect">
            <a:avLst/>
          </a:prstGeom>
          <a:noFill/>
        </p:spPr>
        <p:txBody>
          <a:bodyPr wrap="square" rtlCol="0">
            <a:spAutoFit/>
          </a:bodyPr>
          <a:lstStyle/>
          <a:p>
            <a:r>
              <a:rPr lang="en-GB" b="1" dirty="0" smtClean="0">
                <a:solidFill>
                  <a:schemeClr val="tx2"/>
                </a:solidFill>
              </a:rPr>
              <a:t>Long-term Health Loss</a:t>
            </a:r>
            <a:endParaRPr lang="en-GB" b="1" dirty="0">
              <a:solidFill>
                <a:schemeClr val="tx2"/>
              </a:solidFill>
            </a:endParaRPr>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215516" y="80628"/>
            <a:ext cx="8712968" cy="584775"/>
          </a:xfrm>
          <a:prstGeom prst="rect">
            <a:avLst/>
          </a:prstGeom>
          <a:noFill/>
        </p:spPr>
        <p:txBody>
          <a:bodyPr wrap="square" rtlCol="0">
            <a:spAutoFit/>
          </a:bodyPr>
          <a:lstStyle/>
          <a:p>
            <a:pPr algn="ctr"/>
            <a:r>
              <a:rPr lang="en-GB" sz="3200" b="1" dirty="0" smtClean="0">
                <a:solidFill>
                  <a:schemeClr val="tx2">
                    <a:lumMod val="60000"/>
                    <a:lumOff val="40000"/>
                  </a:schemeClr>
                </a:solidFill>
              </a:rPr>
              <a:t>Adjusting for “Uncertainty”</a:t>
            </a: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4" name="Content Placeholder 2"/>
          <p:cNvSpPr txBox="1">
            <a:spLocks/>
          </p:cNvSpPr>
          <p:nvPr/>
        </p:nvSpPr>
        <p:spPr>
          <a:xfrm>
            <a:off x="251520" y="1160748"/>
            <a:ext cx="8892480" cy="5697252"/>
          </a:xfrm>
          <a:prstGeom prst="rect">
            <a:avLst/>
          </a:prstGeom>
        </p:spPr>
        <p:txBody>
          <a:bodyPr vert="horz" lIns="91440" tIns="45720" rIns="91440" bIns="45720" rtlCol="0">
            <a:normAutofit/>
          </a:bodyPr>
          <a:lstStyle/>
          <a:p>
            <a:pPr marL="541338" indent="-541338">
              <a:buFont typeface="Arial" pitchFamily="34" charset="0"/>
              <a:buChar char="•"/>
            </a:pPr>
            <a:r>
              <a:rPr lang="en-GB" sz="2400" dirty="0" smtClean="0">
                <a:solidFill>
                  <a:schemeClr val="tx2"/>
                </a:solidFill>
              </a:rPr>
              <a:t>Recognition that there are some conditions that can’t be fully captured using EHRs </a:t>
            </a:r>
            <a:r>
              <a:rPr lang="en-GB" sz="2400" i="1" dirty="0" smtClean="0">
                <a:solidFill>
                  <a:schemeClr val="tx2"/>
                </a:solidFill>
              </a:rPr>
              <a:t>e.g.</a:t>
            </a:r>
            <a:endParaRPr lang="en-GB" sz="2400" dirty="0" smtClean="0">
              <a:solidFill>
                <a:schemeClr val="tx2"/>
              </a:solidFill>
            </a:endParaRPr>
          </a:p>
          <a:p>
            <a:pPr marL="1455738" lvl="2" indent="-541338">
              <a:buFont typeface="Wingdings" pitchFamily="2" charset="2"/>
              <a:buChar char="§"/>
            </a:pPr>
            <a:r>
              <a:rPr lang="en-GB" sz="2000" dirty="0" smtClean="0">
                <a:solidFill>
                  <a:schemeClr val="tx2"/>
                </a:solidFill>
              </a:rPr>
              <a:t>Alzheimer's disease and other dementias</a:t>
            </a:r>
          </a:p>
          <a:p>
            <a:pPr marL="1455738" lvl="2" indent="-541338">
              <a:buFont typeface="Wingdings" pitchFamily="2" charset="2"/>
              <a:buChar char="§"/>
            </a:pPr>
            <a:r>
              <a:rPr lang="en-GB" sz="2000" dirty="0" smtClean="0">
                <a:solidFill>
                  <a:schemeClr val="tx2"/>
                </a:solidFill>
              </a:rPr>
              <a:t>Low back and neck pain</a:t>
            </a:r>
          </a:p>
          <a:p>
            <a:pPr marL="541338" indent="-541338"/>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EHR estimates to be corrected using a prior distribution to describe the gap between the EHR estimate and expert opinion or published information</a:t>
            </a: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Simulation methods applied to output prior-informed estimates</a:t>
            </a: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r>
              <a:rPr lang="en-GB" sz="2400" dirty="0" smtClean="0">
                <a:solidFill>
                  <a:schemeClr val="tx2"/>
                </a:solidFill>
              </a:rPr>
              <a:t>Prior distribution selection, unadjusted and adjusted prevalence estimates will be published </a:t>
            </a:r>
            <a:r>
              <a:rPr lang="en-GB" sz="2400" dirty="0" smtClean="0">
                <a:solidFill>
                  <a:schemeClr val="tx2"/>
                </a:solidFill>
              </a:rPr>
              <a:t>for transparency</a:t>
            </a:r>
            <a:endParaRPr lang="en-GB" sz="2400" dirty="0" smtClean="0">
              <a:solidFill>
                <a:schemeClr val="tx2"/>
              </a:solidFill>
            </a:endParaRPr>
          </a:p>
          <a:p>
            <a:pPr marL="541338" indent="-541338">
              <a:buFont typeface="Arial" pitchFamily="34" charset="0"/>
              <a:buChar char="•"/>
            </a:pPr>
            <a:endParaRPr lang="en-GB" sz="2400" dirty="0" smtClean="0">
              <a:solidFill>
                <a:schemeClr val="tx2"/>
              </a:solidFill>
            </a:endParaRPr>
          </a:p>
          <a:p>
            <a:pPr marL="541338" indent="-541338">
              <a:buFont typeface="Arial" pitchFamily="34" charset="0"/>
              <a:buChar char="•"/>
            </a:pPr>
            <a:endParaRPr lang="en-GB" sz="2400" dirty="0" smtClean="0">
              <a:solidFill>
                <a:schemeClr val="tx2"/>
              </a:solidFill>
            </a:endParaRPr>
          </a:p>
        </p:txBody>
      </p:sp>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2252</TotalTime>
  <Words>1513</Words>
  <Application>Microsoft Office PowerPoint</Application>
  <PresentationFormat>On-screen Show (4:3)</PresentationFormat>
  <Paragraphs>307</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NHS NSS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Grant Wyper</dc:creator>
  <cp:lastModifiedBy>Grant Wyper</cp:lastModifiedBy>
  <cp:revision>196</cp:revision>
  <dcterms:created xsi:type="dcterms:W3CDTF">2016-06-09T08:05:39Z</dcterms:created>
  <dcterms:modified xsi:type="dcterms:W3CDTF">2016-09-14T15:58:47Z</dcterms:modified>
</cp:coreProperties>
</file>