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6" r:id="rId3"/>
    <p:sldId id="301" r:id="rId4"/>
    <p:sldId id="299" r:id="rId5"/>
    <p:sldId id="304" r:id="rId6"/>
    <p:sldId id="313" r:id="rId7"/>
    <p:sldId id="322" r:id="rId8"/>
    <p:sldId id="323" r:id="rId9"/>
    <p:sldId id="280" r:id="rId10"/>
    <p:sldId id="307" r:id="rId11"/>
    <p:sldId id="314" r:id="rId12"/>
    <p:sldId id="316" r:id="rId13"/>
    <p:sldId id="317" r:id="rId14"/>
    <p:sldId id="318" r:id="rId15"/>
    <p:sldId id="319" r:id="rId16"/>
    <p:sldId id="320" r:id="rId17"/>
    <p:sldId id="32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0B4"/>
    <a:srgbClr val="4101B3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5192" autoAdjust="0"/>
  </p:normalViewPr>
  <p:slideViewPr>
    <p:cSldViewPr>
      <p:cViewPr>
        <p:scale>
          <a:sx n="100" d="100"/>
          <a:sy n="100" d="100"/>
        </p:scale>
        <p:origin x="-696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D6F20-C3C8-4825-9A8C-578D8492FD9F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3AED2-1E45-4A7C-ADE3-3DDEF5A475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49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Grootste_en_kleinste_element" TargetMode="External"/><Relationship Id="rId7" Type="http://schemas.openxmlformats.org/officeDocument/2006/relationships/hyperlink" Target="http://nl.wikipedia.org/wiki/John_Tukey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nl.wikipedia.org/wiki/1977" TargetMode="External"/><Relationship Id="rId5" Type="http://schemas.openxmlformats.org/officeDocument/2006/relationships/hyperlink" Target="http://nl.wikipedia.org/wiki/Mediaan_(statistiek)" TargetMode="External"/><Relationship Id="rId4" Type="http://schemas.openxmlformats.org/officeDocument/2006/relationships/hyperlink" Target="http://nl.wikipedia.org/wiki/Kwartie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err="1" smtClean="0"/>
              <a:t>snorredoos</a:t>
            </a:r>
            <a:r>
              <a:rPr lang="nl-NL" dirty="0" smtClean="0"/>
              <a:t>, of </a:t>
            </a:r>
            <a:r>
              <a:rPr lang="nl-NL" b="1" dirty="0" smtClean="0"/>
              <a:t>doosdiagram</a:t>
            </a:r>
          </a:p>
          <a:p>
            <a:endParaRPr lang="en-US" dirty="0" smtClean="0"/>
          </a:p>
          <a:p>
            <a:r>
              <a:rPr lang="nl-NL" dirty="0" smtClean="0"/>
              <a:t>Deze vijf-getallensamenvatting bestaat uit het </a:t>
            </a:r>
            <a:r>
              <a:rPr lang="nl-NL" dirty="0" smtClean="0">
                <a:hlinkClick r:id="rId3" tooltip="Grootste en kleinste element"/>
              </a:rPr>
              <a:t>minimum</a:t>
            </a:r>
            <a:r>
              <a:rPr lang="nl-NL" dirty="0" smtClean="0"/>
              <a:t>, het eerste </a:t>
            </a:r>
            <a:r>
              <a:rPr lang="nl-NL" dirty="0" smtClean="0">
                <a:hlinkClick r:id="rId4" tooltip="Kwartiel"/>
              </a:rPr>
              <a:t>kwartiel</a:t>
            </a:r>
            <a:r>
              <a:rPr lang="nl-NL" dirty="0" smtClean="0"/>
              <a:t>, de </a:t>
            </a:r>
            <a:r>
              <a:rPr lang="nl-NL" dirty="0" smtClean="0">
                <a:hlinkClick r:id="rId5" tooltip="Mediaan (statistiek)"/>
              </a:rPr>
              <a:t>mediaan</a:t>
            </a:r>
            <a:r>
              <a:rPr lang="nl-NL" dirty="0" smtClean="0"/>
              <a:t> (of tweede kwartiel), het derde kwartiel en het </a:t>
            </a:r>
            <a:r>
              <a:rPr lang="nl-NL" dirty="0" smtClean="0">
                <a:hlinkClick r:id="rId3" tooltip="Grootste en kleinste element"/>
              </a:rPr>
              <a:t>maximum</a:t>
            </a:r>
            <a:r>
              <a:rPr lang="nl-NL" dirty="0" smtClean="0"/>
              <a:t> van de waargenomen data. Een </a:t>
            </a:r>
            <a:r>
              <a:rPr lang="nl-NL" dirty="0" err="1" smtClean="0"/>
              <a:t>boxplot</a:t>
            </a:r>
            <a:r>
              <a:rPr lang="nl-NL" dirty="0" smtClean="0"/>
              <a:t> is daarmee een weliswaar sterk vereenvoudigde, maar zeer bruikbare, voorstelling van de verdeling van de data. De </a:t>
            </a:r>
            <a:r>
              <a:rPr lang="nl-NL" dirty="0" err="1" smtClean="0"/>
              <a:t>boxplot</a:t>
            </a:r>
            <a:r>
              <a:rPr lang="nl-NL" dirty="0" smtClean="0"/>
              <a:t> is in </a:t>
            </a:r>
            <a:r>
              <a:rPr lang="nl-NL" dirty="0" smtClean="0">
                <a:hlinkClick r:id="rId6" tooltip="1977"/>
              </a:rPr>
              <a:t>1977</a:t>
            </a:r>
            <a:r>
              <a:rPr lang="nl-NL" dirty="0" smtClean="0"/>
              <a:t> geïntroduceerd door de wiskundige </a:t>
            </a:r>
            <a:r>
              <a:rPr lang="nl-NL" dirty="0" smtClean="0">
                <a:hlinkClick r:id="rId7" tooltip="John Tukey"/>
              </a:rPr>
              <a:t>John </a:t>
            </a:r>
            <a:r>
              <a:rPr lang="nl-NL" dirty="0" err="1" smtClean="0">
                <a:hlinkClick r:id="rId7" tooltip="John Tukey"/>
              </a:rPr>
              <a:t>Tukey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3AED2-1E45-4A7C-ADE3-3DDEF5A4758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71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6" descr="Placeholder_Color"/>
          <p:cNvSpPr/>
          <p:nvPr/>
        </p:nvSpPr>
        <p:spPr bwMode="auto">
          <a:xfrm>
            <a:off x="4572000" y="0"/>
            <a:ext cx="4586400" cy="6872400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78" name="sSlide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fld id="{AA498AEB-6BCF-4D6A-84F1-D76697ED86EC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3090" name="sImage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subtitle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307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fld id="{1F372FAB-116C-4C33-92AA-C3E74F423BF0}" type="datetimeFigureOut">
              <a:rPr lang="nl-NL" noProof="0" smtClean="0"/>
              <a:t>15-9-2016</a:t>
            </a:fld>
            <a:endParaRPr lang="nl-NL" noProof="0" dirty="0"/>
          </a:p>
        </p:txBody>
      </p:sp>
      <p:sp>
        <p:nvSpPr>
          <p:cNvPr id="3077" name="sFooter"/>
          <p:cNvSpPr>
            <a:spLocks noGrp="1" noChangeArrowheads="1"/>
          </p:cNvSpPr>
          <p:nvPr>
            <p:ph type="ftr" sz="quarter" idx="3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endParaRPr lang="nl-NL" noProof="0" dirty="0"/>
          </a:p>
        </p:txBody>
      </p:sp>
      <p:pic>
        <p:nvPicPr>
          <p:cNvPr id="3089" name="sLogo" descr="Placeholder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text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styles</a:t>
            </a:r>
            <a:endParaRPr lang="nl-NL" noProof="0" dirty="0" smtClean="0"/>
          </a:p>
          <a:p>
            <a:pPr lvl="1"/>
            <a:r>
              <a:rPr lang="nl-NL" noProof="0" dirty="0" smtClean="0"/>
              <a:t>Second level</a:t>
            </a:r>
          </a:p>
          <a:p>
            <a:pPr lvl="2"/>
            <a:r>
              <a:rPr lang="nl-NL" noProof="0" dirty="0" err="1" smtClean="0"/>
              <a:t>Third</a:t>
            </a:r>
            <a:r>
              <a:rPr lang="nl-NL" noProof="0" dirty="0" smtClean="0"/>
              <a:t> level</a:t>
            </a:r>
          </a:p>
          <a:p>
            <a:pPr lvl="3"/>
            <a:r>
              <a:rPr lang="nl-NL" noProof="0" dirty="0" err="1" smtClean="0"/>
              <a:t>Fourth</a:t>
            </a:r>
            <a:r>
              <a:rPr lang="nl-NL" noProof="0" dirty="0" smtClean="0"/>
              <a:t> level</a:t>
            </a:r>
          </a:p>
          <a:p>
            <a:pPr lvl="4"/>
            <a:r>
              <a:rPr lang="nl-NL" noProof="0" dirty="0" err="1" smtClean="0"/>
              <a:t>Fifth</a:t>
            </a:r>
            <a:r>
              <a:rPr lang="nl-NL" noProof="0" dirty="0" smtClean="0"/>
              <a:t> level</a:t>
            </a:r>
            <a:endParaRPr lang="nl-N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372FAB-116C-4C33-92AA-C3E74F423BF0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98AEB-6BCF-4D6A-84F1-D76697ED86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990600"/>
            <a:ext cx="8172450" cy="4445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372FAB-116C-4C33-92AA-C3E74F423BF0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98AEB-6BCF-4D6A-84F1-D76697ED86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372FAB-116C-4C33-92AA-C3E74F423BF0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98AEB-6BCF-4D6A-84F1-D76697ED86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5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0" descr="Placeholder_Color_Down"/>
          <p:cNvSpPr/>
          <p:nvPr/>
        </p:nvSpPr>
        <p:spPr bwMode="auto">
          <a:xfrm>
            <a:off x="0" y="6325200"/>
            <a:ext cx="9169200" cy="532800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hthoek 9" descr="Placeholder_Color_Up"/>
          <p:cNvSpPr/>
          <p:nvPr/>
        </p:nvSpPr>
        <p:spPr bwMode="auto">
          <a:xfrm>
            <a:off x="0" y="0"/>
            <a:ext cx="9169200" cy="842963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6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990600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027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676400"/>
            <a:ext cx="817245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1F372FAB-116C-4C33-92AA-C3E74F423BF0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1029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A498AEB-6BCF-4D6A-84F1-D76697ED86EC}" type="slidenum">
              <a:rPr lang="nl-NL" smtClean="0"/>
              <a:t>‹#›</a:t>
            </a:fld>
            <a:endParaRPr 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9750" indent="-2730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04863" indent="-26352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07156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3477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049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3048000"/>
            <a:ext cx="3656012" cy="1223962"/>
          </a:xfrm>
        </p:spPr>
        <p:txBody>
          <a:bodyPr/>
          <a:lstStyle/>
          <a:p>
            <a:r>
              <a:rPr lang="en-US" sz="2000" dirty="0" smtClean="0"/>
              <a:t>Multimorbidity and Bod</a:t>
            </a:r>
            <a:br>
              <a:rPr lang="en-US" sz="2000" dirty="0" smtClean="0"/>
            </a:br>
            <a:r>
              <a:rPr lang="en-US" sz="2000" dirty="0" smtClean="0"/>
              <a:t>A comparison of approaches</a:t>
            </a:r>
            <a:endParaRPr lang="nl-NL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2212" y="4800600"/>
            <a:ext cx="3913187" cy="1508125"/>
          </a:xfrm>
        </p:spPr>
        <p:txBody>
          <a:bodyPr/>
          <a:lstStyle/>
          <a:p>
            <a:r>
              <a:rPr lang="en-US" dirty="0" err="1" smtClean="0"/>
              <a:t>Henk</a:t>
            </a:r>
            <a:r>
              <a:rPr lang="en-US" dirty="0" smtClean="0"/>
              <a:t> </a:t>
            </a:r>
            <a:r>
              <a:rPr lang="en-US" dirty="0" err="1" smtClean="0"/>
              <a:t>Hilderink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01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:\Projecten\S270226 Dutch DALYs 2.0\04 Uitvoering\Werkgebied Marjanne\Figuren 20150220\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9" r="24728"/>
          <a:stretch/>
        </p:blipFill>
        <p:spPr bwMode="auto">
          <a:xfrm>
            <a:off x="381000" y="1600200"/>
            <a:ext cx="5181600" cy="50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172450" cy="444500"/>
          </a:xfrm>
        </p:spPr>
        <p:txBody>
          <a:bodyPr/>
          <a:lstStyle/>
          <a:p>
            <a:r>
              <a:rPr lang="en-US" dirty="0" smtClean="0"/>
              <a:t>Distribution of number of diseases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9" y="1771650"/>
            <a:ext cx="2943225" cy="46783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Method A: total population, independent</a:t>
            </a: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Method B: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total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population, dependent</a:t>
            </a:r>
          </a:p>
          <a:p>
            <a:r>
              <a:rPr lang="en-US" b="1" dirty="0">
                <a:solidFill>
                  <a:srgbClr val="00FFCC"/>
                </a:solidFill>
              </a:rPr>
              <a:t>Method </a:t>
            </a:r>
            <a:r>
              <a:rPr lang="en-US" b="1" dirty="0" smtClean="0">
                <a:solidFill>
                  <a:srgbClr val="00FFCC"/>
                </a:solidFill>
              </a:rPr>
              <a:t>C: sex-age-specific independent</a:t>
            </a:r>
          </a:p>
          <a:p>
            <a:r>
              <a:rPr lang="en-US" b="1" dirty="0">
                <a:solidFill>
                  <a:srgbClr val="1500B4"/>
                </a:solidFill>
              </a:rPr>
              <a:t>Method </a:t>
            </a:r>
            <a:r>
              <a:rPr lang="en-US" b="1" dirty="0" smtClean="0">
                <a:solidFill>
                  <a:srgbClr val="1500B4"/>
                </a:solidFill>
              </a:rPr>
              <a:t>D: </a:t>
            </a:r>
            <a:r>
              <a:rPr lang="en-US" b="1" dirty="0">
                <a:solidFill>
                  <a:srgbClr val="1500B4"/>
                </a:solidFill>
              </a:rPr>
              <a:t>sex-age-specific </a:t>
            </a:r>
            <a:r>
              <a:rPr lang="en-US" b="1" dirty="0" smtClean="0">
                <a:solidFill>
                  <a:srgbClr val="1500B4"/>
                </a:solidFill>
              </a:rPr>
              <a:t>dependent</a:t>
            </a:r>
            <a:endParaRPr lang="en-US" b="1" dirty="0">
              <a:solidFill>
                <a:srgbClr val="1500B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41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Sex-age-specific distribution of number of diseases (method C)</a:t>
            </a:r>
            <a:endParaRPr lang="nl-NL" dirty="0"/>
          </a:p>
        </p:txBody>
      </p:sp>
      <p:pic>
        <p:nvPicPr>
          <p:cNvPr id="5" name="Picture 4" descr="R:\Projecten\S270226 Dutch DALYs 2.0\04 Uitvoering\Werkgebied Marjanne\Figuren 20150220\5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8" r="27735"/>
          <a:stretch/>
        </p:blipFill>
        <p:spPr bwMode="auto">
          <a:xfrm>
            <a:off x="76200" y="1905000"/>
            <a:ext cx="434340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R:\Projecten\S270226 Dutch DALYs 2.0\04 Uitvoering\Concepten\Figures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r="14154"/>
          <a:stretch/>
        </p:blipFill>
        <p:spPr bwMode="auto">
          <a:xfrm>
            <a:off x="4495800" y="1584757"/>
            <a:ext cx="4648200" cy="47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4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number of diseases, by disease</a:t>
            </a:r>
            <a:endParaRPr lang="nl-NL" dirty="0"/>
          </a:p>
        </p:txBody>
      </p:sp>
      <p:pic>
        <p:nvPicPr>
          <p:cNvPr id="4" name="Picture 3" descr="S:\R\plasmanm\Dutch Dalys\R multimorb\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2" r="11010" b="2414"/>
          <a:stretch/>
        </p:blipFill>
        <p:spPr bwMode="auto">
          <a:xfrm>
            <a:off x="2057400" y="1750367"/>
            <a:ext cx="456565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2508250" y="2836217"/>
            <a:ext cx="914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/>
          <p:cNvSpPr/>
          <p:nvPr/>
        </p:nvSpPr>
        <p:spPr>
          <a:xfrm>
            <a:off x="2413000" y="2588567"/>
            <a:ext cx="914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3606907" y="1457235"/>
            <a:ext cx="2311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Method C: Sex-age-specific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2279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Methods for combined disability weights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905000"/>
                <a:ext cx="8172450" cy="4221163"/>
              </a:xfrm>
            </p:spPr>
            <p:txBody>
              <a:bodyPr/>
              <a:lstStyle/>
              <a:p>
                <a:r>
                  <a:rPr lang="en-US" dirty="0" smtClean="0"/>
                  <a:t>Method 1: Additive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l-NL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l-NL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nl-NL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/>
                  <a:t>Method </a:t>
                </a:r>
                <a:r>
                  <a:rPr lang="en-US" dirty="0" smtClean="0"/>
                  <a:t>2: Multiplicative </a:t>
                </a: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=1−</m:t>
                    </m:r>
                    <m:d>
                      <m:dPr>
                        <m:ctrlPr>
                          <a:rPr lang="nl-NL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nl-N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𝐷𝑊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nl-NL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nl-N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𝐷𝑊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nl-NL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Method 3: Maximum	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l-NL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nl-NL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𝐷𝑊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nl-N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𝐷𝑊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905000"/>
                <a:ext cx="8172450" cy="4221163"/>
              </a:xfrm>
              <a:blipFill rotWithShape="1">
                <a:blip r:embed="rId2"/>
                <a:stretch>
                  <a:fillRect l="-1791" t="-202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0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Combined Disability Weights</a:t>
            </a:r>
            <a:endParaRPr lang="nl-NL" dirty="0"/>
          </a:p>
        </p:txBody>
      </p:sp>
      <p:pic>
        <p:nvPicPr>
          <p:cNvPr id="5" name="Picture 4" descr="S:\R\plasmanm\Dutch Dalys\R multimorb\1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6" r="21899" b="8576"/>
          <a:stretch/>
        </p:blipFill>
        <p:spPr bwMode="auto">
          <a:xfrm>
            <a:off x="1981200" y="1524001"/>
            <a:ext cx="472440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62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YLD</a:t>
            </a:r>
            <a:endParaRPr lang="nl-NL" dirty="0"/>
          </a:p>
        </p:txBody>
      </p:sp>
      <p:pic>
        <p:nvPicPr>
          <p:cNvPr id="3" name="Picture 2" descr="R:\Projecten\S270226 Dutch DALYs 2.0\04 Uitvoering\Werkgebied Marjanne\Figuren 20150220\6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9"/>
          <a:stretch/>
        </p:blipFill>
        <p:spPr bwMode="auto">
          <a:xfrm>
            <a:off x="533400" y="1447800"/>
            <a:ext cx="5943600" cy="495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371600" y="2203450"/>
            <a:ext cx="35052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648200" y="2203450"/>
            <a:ext cx="879904" cy="844550"/>
            <a:chOff x="4648200" y="2203450"/>
            <a:chExt cx="879904" cy="84455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648200" y="2203450"/>
              <a:ext cx="0" cy="844550"/>
            </a:xfrm>
            <a:prstGeom prst="straightConnector1">
              <a:avLst/>
            </a:prstGeom>
            <a:ln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695825" y="2441059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-26%</a:t>
              </a:r>
              <a:endParaRPr lang="nl-NL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Content Placeholder 3"/>
          <p:cNvSpPr txBox="1">
            <a:spLocks/>
          </p:cNvSpPr>
          <p:nvPr/>
        </p:nvSpPr>
        <p:spPr>
          <a:xfrm>
            <a:off x="6019800" y="4343400"/>
            <a:ext cx="2943225" cy="187801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●"/>
              <a:defRPr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97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804863" indent="-263525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071563" indent="-265113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●"/>
              <a:defRPr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3477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18049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621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193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765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200" b="1" kern="0" dirty="0" smtClean="0">
                <a:solidFill>
                  <a:srgbClr val="FF0000"/>
                </a:solidFill>
              </a:rPr>
              <a:t>Method A: total population, independent</a:t>
            </a:r>
          </a:p>
          <a:p>
            <a:r>
              <a:rPr lang="en-US" sz="1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Method B: total population, dependent</a:t>
            </a:r>
          </a:p>
          <a:p>
            <a:r>
              <a:rPr lang="en-US" sz="1200" b="1" kern="0" dirty="0" smtClean="0">
                <a:solidFill>
                  <a:srgbClr val="00FFCC"/>
                </a:solidFill>
              </a:rPr>
              <a:t>Method C: sex-age-specific independent</a:t>
            </a:r>
          </a:p>
          <a:p>
            <a:r>
              <a:rPr lang="en-US" sz="1200" b="1" kern="0" dirty="0" smtClean="0">
                <a:solidFill>
                  <a:srgbClr val="1500B4"/>
                </a:solidFill>
              </a:rPr>
              <a:t>Method D: sex-age-specific dependent</a:t>
            </a:r>
          </a:p>
          <a:p>
            <a:endParaRPr lang="en-US" sz="1200" b="1" kern="0" dirty="0" smtClean="0"/>
          </a:p>
          <a:p>
            <a:endParaRPr lang="en-US" sz="1200" b="1" kern="0" dirty="0" smtClean="0"/>
          </a:p>
          <a:p>
            <a:endParaRPr lang="nl-NL" sz="1200" b="1" kern="0" dirty="0"/>
          </a:p>
        </p:txBody>
      </p:sp>
    </p:spTree>
    <p:extLst>
      <p:ext uri="{BB962C8B-B14F-4D97-AF65-F5344CB8AC3E}">
        <p14:creationId xmlns:p14="http://schemas.microsoft.com/office/powerpoint/2010/main" val="29985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YLD for specific diseases</a:t>
            </a:r>
            <a:endParaRPr lang="nl-NL" dirty="0"/>
          </a:p>
        </p:txBody>
      </p:sp>
      <p:pic>
        <p:nvPicPr>
          <p:cNvPr id="3" name="Picture 2" descr="R:\Projecten\S270226 Dutch DALYs 2.0\04 Uitvoering\Werkgebied Marjanne\Figuren 20150220\15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6" b="9407"/>
          <a:stretch/>
        </p:blipFill>
        <p:spPr bwMode="auto">
          <a:xfrm>
            <a:off x="0" y="1676400"/>
            <a:ext cx="4495800" cy="4616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R:\Projecten\S270226 Dutch DALYs 2.0\04 Uitvoering\Werkgebied Marjanne\Figuren 20150220\16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3885" r="10655" b="10020"/>
          <a:stretch/>
        </p:blipFill>
        <p:spPr bwMode="auto">
          <a:xfrm>
            <a:off x="4572000" y="1828800"/>
            <a:ext cx="4419600" cy="4445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60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Burden of Disease substantially lower when accounting for multimorbidity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This might affect intervention analysis (e.g. CEAs) when done partially (intended effect of interventions might be lower)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Depends on methodology for prevalence and combined disability (but is a step forward compared to VTV2014)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Better understanding of multimorbid conditions on disability (e.g. by looking at specific combinations of diseases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Improving methodology for prevalence of multimorbidity e.g. clustering of more than two diseases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9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Burden of Disease corrected for multimorbidity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In VTV2014 no correction for multimorbidity (implicit assumption of additive)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Partial analysis (prevalence of diseases and multimorbidity separately)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Objective: Improvement of </a:t>
            </a:r>
            <a:r>
              <a:rPr lang="en-US" dirty="0" err="1" smtClean="0"/>
              <a:t>BoD</a:t>
            </a:r>
            <a:r>
              <a:rPr lang="en-US" dirty="0" smtClean="0"/>
              <a:t> </a:t>
            </a:r>
            <a:r>
              <a:rPr lang="en-US" dirty="0" smtClean="0"/>
              <a:t>estimates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Prevalence of Multimorbidity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Severity of Multimorbidity</a:t>
            </a:r>
            <a:endParaRPr lang="en-US" dirty="0" smtClean="0"/>
          </a:p>
          <a:p>
            <a:pPr>
              <a:lnSpc>
                <a:spcPct val="200000"/>
              </a:lnSpc>
            </a:pPr>
            <a:endParaRPr lang="en-US" dirty="0" smtClean="0"/>
          </a:p>
          <a:p>
            <a:pPr>
              <a:lnSpc>
                <a:spcPct val="20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47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C:\Users\hilderih\AppData\Local\Temp\char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33001" y="6042139"/>
            <a:ext cx="2771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(Source: eengezondernederland.nl)</a:t>
            </a:r>
            <a:endParaRPr lang="nl-NL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:\Users\hilderih\AppData\Local\Temp\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5151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3001" y="6042139"/>
            <a:ext cx="2710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(Source: eengezondernederland.nl)</a:t>
            </a:r>
            <a:endParaRPr lang="nl-NL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of prevalence and combined disability weights</a:t>
            </a:r>
            <a:endParaRPr lang="nl-NL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7010400" cy="4174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1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data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5775" y="1844675"/>
            <a:ext cx="3400425" cy="4281488"/>
          </a:xfrm>
        </p:spPr>
        <p:txBody>
          <a:bodyPr/>
          <a:lstStyle/>
          <a:p>
            <a:r>
              <a:rPr lang="en-US" dirty="0" smtClean="0"/>
              <a:t>Sex-age specific prevalence data</a:t>
            </a:r>
          </a:p>
          <a:p>
            <a:r>
              <a:rPr lang="en-US" dirty="0" smtClean="0"/>
              <a:t>Disability weights</a:t>
            </a:r>
          </a:p>
          <a:p>
            <a:r>
              <a:rPr lang="en-US" dirty="0" smtClean="0"/>
              <a:t>25 diseases (out of 56 from VTV selection)</a:t>
            </a:r>
          </a:p>
          <a:p>
            <a:r>
              <a:rPr lang="en-US" dirty="0" smtClean="0"/>
              <a:t>Diverse variation of diseases</a:t>
            </a:r>
          </a:p>
          <a:p>
            <a:endParaRPr lang="nl-NL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20600"/>
              </p:ext>
            </p:extLst>
          </p:nvPr>
        </p:nvGraphicFramePr>
        <p:xfrm>
          <a:off x="3886200" y="-4"/>
          <a:ext cx="5257800" cy="679705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071930"/>
                <a:gridCol w="1094180"/>
                <a:gridCol w="742949"/>
                <a:gridCol w="640081"/>
                <a:gridCol w="708660"/>
              </a:tblGrid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Prevalence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DW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YLD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DALY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accent6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Arthrosis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7.12%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0.103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122,423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123,509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Anxiety disorders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5.77%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0.187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180,220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180,272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Diabetes mellitus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5.00%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0.198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165,150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194,312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Hearing disorders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4.86%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0.109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88,344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 88,344 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Mood disorders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2.31%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0.425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164,025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164,592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Neck and back pain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3.91%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0.236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153,930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154,499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Coronary heart disease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3.62%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0.288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174,090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282,834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Asthma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2.86%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0.080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38,192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39,244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COPD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2.17%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0.314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113,600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177,809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Contact Eczema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1.94%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0.070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 22,720 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22,720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Visual impairments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1.81%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0.137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 41,348 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41,375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Cardiac arrhythmias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1.17%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0.154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 30,142 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48,305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Stroke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1.11%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0.609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 113,147 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191,320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Breast cancer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0.60%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0.265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26,459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88,019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Heart failure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0.85%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0.154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 21,809 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67,660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Intellectual disabilities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0.77%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0.430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 55,599 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56,929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Personality disorders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0.60%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0.273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 27,438 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27,438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Colon cancer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0.36%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0.294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 17,667 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87,177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Prostate cancer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0.40%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0.231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 15,271 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39,403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Dementia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0.48%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0.678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54,744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112,130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Valve problems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0.46%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0.118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9,091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28,346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Skin cancer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0.24%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0.070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2,768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19,446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Lung cancer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0.12%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0.285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5,845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169,120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Parkinson's disease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0.19%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0.497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15,401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>
                          <a:effectLst/>
                        </a:rPr>
                        <a:t> 25,657 </a:t>
                      </a:r>
                      <a:endParaRPr lang="nl-NL" sz="8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Non-Hodgkin's lymphoma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0.13%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0.233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 4,910 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effectLst/>
                        </a:rPr>
                        <a:t> 20,749 </a:t>
                      </a:r>
                      <a:endParaRPr lang="nl-NL" sz="8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1" marR="3705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3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040" y="1219200"/>
            <a:ext cx="8172450" cy="444500"/>
          </a:xfrm>
        </p:spPr>
        <p:txBody>
          <a:bodyPr/>
          <a:lstStyle/>
          <a:p>
            <a:r>
              <a:rPr lang="en-US" dirty="0" smtClean="0"/>
              <a:t>Prevalence of multimorbidity: two diseases</a:t>
            </a:r>
            <a:endParaRPr lang="nl-NL" dirty="0"/>
          </a:p>
        </p:txBody>
      </p:sp>
      <p:sp>
        <p:nvSpPr>
          <p:cNvPr id="5" name="Oval 4"/>
          <p:cNvSpPr/>
          <p:nvPr/>
        </p:nvSpPr>
        <p:spPr>
          <a:xfrm>
            <a:off x="5526962" y="1763183"/>
            <a:ext cx="2209800" cy="21336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2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Disease </a:t>
            </a:r>
          </a:p>
          <a:p>
            <a:pPr algn="ctr"/>
            <a:r>
              <a:rPr lang="en-US" dirty="0" smtClean="0"/>
              <a:t>B</a:t>
            </a:r>
            <a:endParaRPr lang="nl-NL" dirty="0"/>
          </a:p>
        </p:txBody>
      </p:sp>
      <p:sp>
        <p:nvSpPr>
          <p:cNvPr id="6" name="Oval 5"/>
          <p:cNvSpPr/>
          <p:nvPr/>
        </p:nvSpPr>
        <p:spPr>
          <a:xfrm>
            <a:off x="1093825" y="1752600"/>
            <a:ext cx="2209800" cy="2133600"/>
          </a:xfrm>
          <a:prstGeom prst="ellipse">
            <a:avLst/>
          </a:prstGeom>
          <a:solidFill>
            <a:schemeClr val="accent2">
              <a:alpha val="5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Disease 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5680" y="2531017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  <a:latin typeface="Univers 45 Light"/>
              </a:rPr>
              <a:t>∩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475" y="4258733"/>
            <a:ext cx="2039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Prevalence A = 10%</a:t>
            </a:r>
            <a:endParaRPr lang="nl-NL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55562" y="4277783"/>
            <a:ext cx="192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Prevalence B = 5%</a:t>
            </a:r>
            <a:endParaRPr lang="nl-NL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0251" y="4773083"/>
            <a:ext cx="8054550" cy="323109"/>
            <a:chOff x="190251" y="4773083"/>
            <a:chExt cx="8054550" cy="323109"/>
          </a:xfrm>
        </p:grpSpPr>
        <p:sp>
          <p:nvSpPr>
            <p:cNvPr id="10" name="TextBox 9"/>
            <p:cNvSpPr txBox="1"/>
            <p:nvPr/>
          </p:nvSpPr>
          <p:spPr>
            <a:xfrm>
              <a:off x="3207495" y="4788415"/>
              <a:ext cx="2779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Prevalence </a:t>
              </a:r>
              <a:r>
                <a:rPr lang="en-US" sz="1400" dirty="0">
                  <a:solidFill>
                    <a:srgbClr val="C00000"/>
                  </a:solidFill>
                </a:rPr>
                <a:t>A</a:t>
              </a:r>
              <a:r>
                <a:rPr lang="en-US" sz="1400" dirty="0">
                  <a:solidFill>
                    <a:srgbClr val="C00000"/>
                  </a:solidFill>
                  <a:latin typeface="Univers 45 Light"/>
                </a:rPr>
                <a:t>∩</a:t>
              </a:r>
              <a:r>
                <a:rPr lang="en-US" sz="1400" dirty="0" smtClean="0">
                  <a:solidFill>
                    <a:srgbClr val="C00000"/>
                  </a:solidFill>
                </a:rPr>
                <a:t>B = 0.5%</a:t>
              </a:r>
              <a:endParaRPr lang="nl-NL" sz="1400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251" y="4773083"/>
              <a:ext cx="21864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Prevalence A’ = 9.5%</a:t>
              </a:r>
              <a:endParaRPr lang="nl-NL" sz="1400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1968" y="4773083"/>
              <a:ext cx="21528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Prevalence B’ = 4.5%</a:t>
              </a:r>
              <a:endParaRPr lang="nl-NL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5704" y="5410200"/>
            <a:ext cx="8053896" cy="323109"/>
            <a:chOff x="175704" y="5410200"/>
            <a:chExt cx="8053896" cy="323109"/>
          </a:xfrm>
        </p:grpSpPr>
        <p:sp>
          <p:nvSpPr>
            <p:cNvPr id="24" name="TextBox 23"/>
            <p:cNvSpPr txBox="1"/>
            <p:nvPr/>
          </p:nvSpPr>
          <p:spPr>
            <a:xfrm>
              <a:off x="3200400" y="5425532"/>
              <a:ext cx="2779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Prevalence </a:t>
              </a:r>
              <a:r>
                <a:rPr lang="en-US" sz="1400" dirty="0">
                  <a:solidFill>
                    <a:srgbClr val="FF0000"/>
                  </a:solidFill>
                </a:rPr>
                <a:t>A</a:t>
              </a:r>
              <a:r>
                <a:rPr lang="en-US" sz="1400" dirty="0">
                  <a:solidFill>
                    <a:srgbClr val="FF0000"/>
                  </a:solidFill>
                  <a:latin typeface="Univers 45 Light"/>
                </a:rPr>
                <a:t>∩</a:t>
              </a:r>
              <a:r>
                <a:rPr lang="en-US" sz="1400" dirty="0" smtClean="0">
                  <a:solidFill>
                    <a:srgbClr val="FF0000"/>
                  </a:solidFill>
                </a:rPr>
                <a:t>B = 1.5%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704" y="5410200"/>
              <a:ext cx="21864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Prevalence A’ = 8.5%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76767" y="5410200"/>
              <a:ext cx="21528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Prevalence B’ = 3.5%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4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15868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15955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up 2"/>
          <p:cNvGrpSpPr/>
          <p:nvPr/>
        </p:nvGrpSpPr>
        <p:grpSpPr>
          <a:xfrm>
            <a:off x="357528" y="558800"/>
            <a:ext cx="2743200" cy="1676400"/>
            <a:chOff x="357528" y="558800"/>
            <a:chExt cx="2743200" cy="1676400"/>
          </a:xfrm>
        </p:grpSpPr>
        <p:sp>
          <p:nvSpPr>
            <p:cNvPr id="6" name="Oval 5"/>
            <p:cNvSpPr/>
            <p:nvPr/>
          </p:nvSpPr>
          <p:spPr>
            <a:xfrm>
              <a:off x="1424328" y="558800"/>
              <a:ext cx="1676400" cy="1676400"/>
            </a:xfrm>
            <a:prstGeom prst="ellipse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57528" y="558800"/>
              <a:ext cx="1676400" cy="16764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2551" y="1220801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</a:t>
              </a:r>
              <a:endParaRPr lang="nl-NL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85157" y="497378"/>
            <a:ext cx="2243831" cy="2229908"/>
            <a:chOff x="889000" y="3276600"/>
            <a:chExt cx="2243831" cy="2229908"/>
          </a:xfrm>
        </p:grpSpPr>
        <p:sp>
          <p:nvSpPr>
            <p:cNvPr id="8" name="Oval 7"/>
            <p:cNvSpPr/>
            <p:nvPr/>
          </p:nvSpPr>
          <p:spPr>
            <a:xfrm>
              <a:off x="1456431" y="3779308"/>
              <a:ext cx="1676400" cy="16764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l 8"/>
            <p:cNvSpPr/>
            <p:nvPr/>
          </p:nvSpPr>
          <p:spPr>
            <a:xfrm>
              <a:off x="889000" y="3830108"/>
              <a:ext cx="1676400" cy="16764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l 9"/>
            <p:cNvSpPr/>
            <p:nvPr/>
          </p:nvSpPr>
          <p:spPr>
            <a:xfrm>
              <a:off x="1024467" y="3276600"/>
              <a:ext cx="1676400" cy="1676400"/>
            </a:xfrm>
            <a:prstGeom prst="ellipse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47392" y="4298976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ABC</a:t>
              </a:r>
              <a:endParaRPr lang="nl-NL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50113" y="482388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nl-NL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79484" y="44492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nl-NL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93742" y="334381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nl-NL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21623" y="49514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</a:t>
              </a:r>
              <a:endParaRPr lang="nl-NL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85742" y="4052202"/>
              <a:ext cx="439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</a:t>
              </a:r>
              <a:endParaRPr lang="nl-NL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54819" y="3809974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BC</a:t>
              </a:r>
              <a:endParaRPr lang="nl-NL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6129" y="3075341"/>
            <a:ext cx="3894888" cy="3149444"/>
            <a:chOff x="4419600" y="1981200"/>
            <a:chExt cx="4476750" cy="3714750"/>
          </a:xfrm>
        </p:grpSpPr>
        <p:pic>
          <p:nvPicPr>
            <p:cNvPr id="4" name="Picture 3" descr="File:Venn's four ellipse construction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981200"/>
              <a:ext cx="4476750" cy="371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938649" y="3288242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ABC</a:t>
              </a:r>
              <a:endParaRPr lang="nl-NL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67600" y="221824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nl-NL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03005" y="221824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nl-NL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58200" y="352848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nl-NL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00800" y="2526732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</a:t>
              </a:r>
              <a:endParaRPr lang="nl-NL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71474" y="2819400"/>
              <a:ext cx="439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</a:t>
              </a:r>
              <a:endParaRPr lang="nl-NL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18400" y="4114800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BC</a:t>
              </a:r>
              <a:endParaRPr lang="nl-NL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58053" y="3838575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ABCD</a:t>
              </a:r>
              <a:endParaRPr lang="nl-NL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37969" y="359141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nl-NL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25326" y="4067097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</a:t>
              </a:r>
              <a:endParaRPr lang="nl-NL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78592" y="3255976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ABD</a:t>
              </a:r>
              <a:endParaRPr lang="nl-NL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58053" y="5008549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DC</a:t>
              </a:r>
              <a:endParaRPr lang="nl-NL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93697" y="4463403"/>
              <a:ext cx="582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ACD</a:t>
              </a:r>
              <a:endParaRPr lang="nl-NL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41128" y="379441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BCD</a:t>
            </a:r>
            <a:endParaRPr lang="nl-NL" dirty="0"/>
          </a:p>
        </p:txBody>
      </p:sp>
      <p:pic>
        <p:nvPicPr>
          <p:cNvPr id="38" name="Picture 37" descr="File:Symmetrical 5-set Venn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67" y="2039343"/>
            <a:ext cx="4913233" cy="488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1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for Prevalence calculation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76400"/>
            <a:ext cx="8277225" cy="4449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General:</a:t>
            </a:r>
          </a:p>
          <a:p>
            <a:pPr lvl="1"/>
            <a:r>
              <a:rPr lang="en-US" dirty="0" smtClean="0"/>
              <a:t>Combinations up to 5 diseases considered</a:t>
            </a:r>
          </a:p>
          <a:p>
            <a:pPr lvl="1"/>
            <a:r>
              <a:rPr lang="en-US" dirty="0" smtClean="0"/>
              <a:t>More than 5 maximum probability of 1.5 in a million</a:t>
            </a:r>
          </a:p>
          <a:p>
            <a:pPr lvl="1"/>
            <a:r>
              <a:rPr lang="en-US" dirty="0" smtClean="0"/>
              <a:t>With 25 diseases </a:t>
            </a:r>
            <a:r>
              <a:rPr lang="en-US" dirty="0"/>
              <a:t>68.405 unique combinations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Four different methods:</a:t>
            </a:r>
          </a:p>
          <a:p>
            <a:pPr lvl="1"/>
            <a:r>
              <a:rPr lang="en-US" dirty="0" smtClean="0"/>
              <a:t>Method </a:t>
            </a:r>
            <a:r>
              <a:rPr lang="en-US" dirty="0"/>
              <a:t>A: total population, independent</a:t>
            </a:r>
          </a:p>
          <a:p>
            <a:pPr lvl="1"/>
            <a:r>
              <a:rPr lang="en-US" dirty="0"/>
              <a:t>Method B: total population, dependent</a:t>
            </a:r>
          </a:p>
          <a:p>
            <a:pPr lvl="1"/>
            <a:r>
              <a:rPr lang="en-US" dirty="0"/>
              <a:t>Method C: sex-age-specific independent</a:t>
            </a:r>
          </a:p>
          <a:p>
            <a:pPr lvl="1"/>
            <a:r>
              <a:rPr lang="en-US" dirty="0"/>
              <a:t>Method D: sex-age-specific dependent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Dependent (Method B and D): </a:t>
            </a:r>
          </a:p>
          <a:p>
            <a:pPr lvl="1"/>
            <a:r>
              <a:rPr lang="en-US" dirty="0" smtClean="0"/>
              <a:t>making </a:t>
            </a:r>
            <a:r>
              <a:rPr lang="en-US" dirty="0"/>
              <a:t>use of odds ratios (van </a:t>
            </a:r>
            <a:r>
              <a:rPr lang="en-US" dirty="0" err="1" smtClean="0"/>
              <a:t>Oostrom</a:t>
            </a:r>
            <a:r>
              <a:rPr lang="en-US" dirty="0" smtClean="0"/>
              <a:t>) for combinations </a:t>
            </a:r>
            <a:r>
              <a:rPr lang="en-US" dirty="0"/>
              <a:t>of </a:t>
            </a:r>
            <a:r>
              <a:rPr lang="en-US" dirty="0" smtClean="0"/>
              <a:t>only 2 </a:t>
            </a:r>
            <a:r>
              <a:rPr lang="en-US" dirty="0"/>
              <a:t>diseases</a:t>
            </a:r>
          </a:p>
          <a:p>
            <a:pPr lvl="1"/>
            <a:r>
              <a:rPr lang="en-US" dirty="0"/>
              <a:t>ORs are not age-specific (assuming similar OR of 1.3)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69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C:\Program Files\RIVM Powerpoint\Images\DefaultTitleSlideImage.jpg"/>
</p:tagLst>
</file>

<file path=ppt/theme/theme1.xml><?xml version="1.0" encoding="utf-8"?>
<a:theme xmlns:a="http://schemas.openxmlformats.org/drawingml/2006/main" name="Tijdelijk_bestand_Presentatie 01">
  <a:themeElements>
    <a:clrScheme name="Rijksoverheid 1">
      <a:dk1>
        <a:srgbClr val="000000"/>
      </a:dk1>
      <a:lt1>
        <a:srgbClr val="FFFFFF"/>
      </a:lt1>
      <a:dk2>
        <a:srgbClr val="007BC7"/>
      </a:dk2>
      <a:lt2>
        <a:srgbClr val="F092CD"/>
      </a:lt2>
      <a:accent1>
        <a:srgbClr val="39870C"/>
      </a:accent1>
      <a:accent2>
        <a:srgbClr val="76D2B6"/>
      </a:accent2>
      <a:accent3>
        <a:srgbClr val="FFFFFF"/>
      </a:accent3>
      <a:accent4>
        <a:srgbClr val="000000"/>
      </a:accent4>
      <a:accent5>
        <a:srgbClr val="AEC3AA"/>
      </a:accent5>
      <a:accent6>
        <a:srgbClr val="6ABEA5"/>
      </a:accent6>
      <a:hlink>
        <a:srgbClr val="007BC7"/>
      </a:hlink>
      <a:folHlink>
        <a:srgbClr val="8FCAE7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007BC7"/>
        </a:dk2>
        <a:lt2>
          <a:srgbClr val="F092CD"/>
        </a:lt2>
        <a:accent1>
          <a:srgbClr val="39870C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AEC3AA"/>
        </a:accent5>
        <a:accent6>
          <a:srgbClr val="6ABEA5"/>
        </a:accent6>
        <a:hlink>
          <a:srgbClr val="007BC7"/>
        </a:hlink>
        <a:folHlink>
          <a:srgbClr val="8FCA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RIVM Nederlands</Template>
  <TotalTime>13979</TotalTime>
  <Words>734</Words>
  <Application>Microsoft Office PowerPoint</Application>
  <PresentationFormat>On-screen Show (4:3)</PresentationFormat>
  <Paragraphs>239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Tijdelijk_bestand_Presentatie 01</vt:lpstr>
      <vt:lpstr>Multimorbidity and Bod A comparison of approaches</vt:lpstr>
      <vt:lpstr>Burden of Disease corrected for multimorbidity</vt:lpstr>
      <vt:lpstr>PowerPoint Presentation</vt:lpstr>
      <vt:lpstr>PowerPoint Presentation</vt:lpstr>
      <vt:lpstr>Approaches of prevalence and combined disability weights</vt:lpstr>
      <vt:lpstr>Input data</vt:lpstr>
      <vt:lpstr>Prevalence of multimorbidity: two diseases</vt:lpstr>
      <vt:lpstr>PowerPoint Presentation</vt:lpstr>
      <vt:lpstr>Method for Prevalence calculation</vt:lpstr>
      <vt:lpstr>Distribution of number of diseases</vt:lpstr>
      <vt:lpstr>Sex-age-specific distribution of number of diseases (method C)</vt:lpstr>
      <vt:lpstr>Distribution of number of diseases, by disease</vt:lpstr>
      <vt:lpstr>2. Methods for combined disability weights</vt:lpstr>
      <vt:lpstr>Results for Combined Disability Weights</vt:lpstr>
      <vt:lpstr>Results for YLD</vt:lpstr>
      <vt:lpstr>YLD for specific diseases</vt:lpstr>
      <vt:lpstr>Conclusions</vt:lpstr>
    </vt:vector>
  </TitlesOfParts>
  <Company>RIVM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Henk Hilderink</dc:creator>
  <cp:lastModifiedBy>Henk Hilderink</cp:lastModifiedBy>
  <cp:revision>121</cp:revision>
  <dcterms:created xsi:type="dcterms:W3CDTF">2014-07-01T07:16:58Z</dcterms:created>
  <dcterms:modified xsi:type="dcterms:W3CDTF">2016-09-16T06:38:19Z</dcterms:modified>
</cp:coreProperties>
</file>