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278" r:id="rId3"/>
    <p:sldId id="290" r:id="rId4"/>
    <p:sldId id="279" r:id="rId5"/>
    <p:sldId id="298" r:id="rId6"/>
    <p:sldId id="299" r:id="rId7"/>
    <p:sldId id="297" r:id="rId8"/>
    <p:sldId id="274" r:id="rId9"/>
    <p:sldId id="271" r:id="rId10"/>
    <p:sldId id="295" r:id="rId11"/>
    <p:sldId id="293" r:id="rId12"/>
    <p:sldId id="294" r:id="rId13"/>
    <p:sldId id="296" r:id="rId14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77027" autoAdjust="0"/>
  </p:normalViewPr>
  <p:slideViewPr>
    <p:cSldViewPr>
      <p:cViewPr>
        <p:scale>
          <a:sx n="66" d="100"/>
          <a:sy n="66" d="100"/>
        </p:scale>
        <p:origin x="-1278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16"/>
    </p:cViewPr>
  </p:sorterViewPr>
  <p:notesViewPr>
    <p:cSldViewPr>
      <p:cViewPr>
        <p:scale>
          <a:sx n="80" d="100"/>
          <a:sy n="80" d="100"/>
        </p:scale>
        <p:origin x="-1502" y="331"/>
      </p:cViewPr>
      <p:guideLst>
        <p:guide orient="horz" pos="3127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10C29-891C-43B1-B851-F528E1033693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E4CBC-E1F9-4256-9C95-78C418A9C9C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FAFF9-E85D-428B-A34C-F16604D7EADA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08CA6-87A8-4D70-BFE4-4B58FB0A1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Using</a:t>
            </a:r>
            <a:r>
              <a:rPr lang="en-GB" baseline="0" dirty="0" smtClean="0"/>
              <a:t> EHRS to calculate prevalence, we now a have a huge dataset which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allows us to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calculate YLD considering the actual co-morbidities suffered by the hospitalised population.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 Quick win : Could use, for instance, diseases correlation matrix in the long term conditions report. Or we could create our own correlation matrix, based on all (hospitalised) patient records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8CA6-87A8-4D70-BFE4-4B58FB0A1713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Analyses based on primary care data 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Interpretation: Of all people listed as having CHD, 8% have only CHD, 26% have CHD plus one other condition and 67% have CHD plus 2 or more other conditions (based on consultations within the same year).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8CA6-87A8-4D70-BFE4-4B58FB0A1713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Analyses based on primary care data 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Interpretation: 4% of people with Asthma also have diabetes. 39% of people who have suffered a stroke also have hypertension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8CA6-87A8-4D70-BFE4-4B58FB0A1713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8CA6-87A8-4D70-BFE4-4B58FB0A1713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A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bullet The bias correction was achieved through </a:t>
            </a:r>
            <a:r>
              <a:rPr lang="en-A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microsimulation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-based adjustments to the disability weights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A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bullet last sub- bullet - so as </a:t>
            </a:r>
            <a:r>
              <a:rPr lang="en-GB" sz="1200" dirty="0" smtClean="0"/>
              <a:t>to </a:t>
            </a:r>
            <a:r>
              <a:rPr lang="en-GB" sz="1200" dirty="0" smtClean="0"/>
              <a:t>generate </a:t>
            </a:r>
            <a:r>
              <a:rPr lang="en-GB" sz="1200" dirty="0" smtClean="0"/>
              <a:t>uncertainty in the </a:t>
            </a:r>
            <a:r>
              <a:rPr lang="en-GB" sz="1200" dirty="0" err="1" smtClean="0"/>
              <a:t>prevalences</a:t>
            </a:r>
            <a:r>
              <a:rPr lang="en-GB" sz="1200" dirty="0" smtClean="0"/>
              <a:t> and disability weights into comorbidity estimates 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B6D026-74B1-4FAD-A46D-123BE0F8CA1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NZ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N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bullet i.e. diseases (or health states) are independently distributed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NZ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N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bullet – New Zealand used large population health surveys from New Zealand and from Canada to estimate dependent comorbidity for major chronic </a:t>
            </a:r>
            <a:r>
              <a:rPr lang="en-N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diseases. At </a:t>
            </a:r>
            <a:r>
              <a:rPr lang="en-N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most, in older people, failure to adjust for dependent (as opposed to independent) comorbidity will lead to underestimation of the YLD comorbidity adjustment by no more than 8%, according to our study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B6D026-74B1-4FAD-A46D-123BE0F8CA1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 smtClean="0"/>
              <a:t>Broadly following the GBD’s methodological framework when adjusting our baseline (or default) estimates of YLDs for comorbidity bias. Apply the multiplicative independence model </a:t>
            </a:r>
            <a:r>
              <a:rPr lang="en-AU" sz="1200" dirty="0" err="1" smtClean="0"/>
              <a:t>ie</a:t>
            </a:r>
            <a:r>
              <a:rPr lang="en-AU" sz="1200" dirty="0" smtClean="0"/>
              <a:t> </a:t>
            </a:r>
            <a:r>
              <a:rPr lang="en-GB" dirty="0" smtClean="0"/>
              <a:t>Assuming</a:t>
            </a:r>
            <a:r>
              <a:rPr lang="en-GB" baseline="0" dirty="0" smtClean="0"/>
              <a:t> no correlation between diseases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B6D026-74B1-4FAD-A46D-123BE0F8CA1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93E55-90C5-4C34-B551-F4AC0E7919D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93E55-90C5-4C34-B551-F4AC0E7919D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B6D026-74B1-4FAD-A46D-123BE0F8CA1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impact of age in the number of co morbidities is substantial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8CA6-87A8-4D70-BFE4-4B58FB0A1713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Results</a:t>
            </a:r>
            <a:r>
              <a:rPr lang="en-GB" baseline="0" dirty="0" smtClean="0"/>
              <a:t> so far from simulation run only on 1000 individuals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93E55-90C5-4C34-B551-F4AC0E7919D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D8A92-1357-4FA8-A71E-B20F16718C6D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64D-6050-496E-83FB-1D1D0C3D637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pho.org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pho.org.uk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isdscotland.org/Health-Topics/Hospital-Care/Diagnoses/2008_08_14_LTC_full_report.pdf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://www.scotpho.org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isdscotland.org/Health-Topics/Hospital-Care/Diagnoses/2008_08_14_LTC_full_report.pdf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://www.scotpho.org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pho.org.uk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pho.org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pho.org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pho.org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pho.org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cotpho.org.uk/" TargetMode="Externa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pho.org.u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pho.org.u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ottish Public Health Observatory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56132" b="-9111"/>
          <a:stretch>
            <a:fillRect/>
          </a:stretch>
        </p:blipFill>
        <p:spPr bwMode="auto">
          <a:xfrm>
            <a:off x="6732240" y="260648"/>
            <a:ext cx="2160240" cy="10081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049180"/>
            <a:ext cx="9144000" cy="18088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1340768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tx2"/>
                </a:solidFill>
              </a:rPr>
              <a:t>Scottish National Burden of Disease, Injuries </a:t>
            </a:r>
          </a:p>
          <a:p>
            <a:pPr algn="ctr"/>
            <a:r>
              <a:rPr lang="en-GB" sz="4000" b="1" dirty="0" smtClean="0">
                <a:solidFill>
                  <a:schemeClr val="tx2"/>
                </a:solidFill>
              </a:rPr>
              <a:t>and Risk Factors study:</a:t>
            </a:r>
          </a:p>
          <a:p>
            <a:endParaRPr lang="en-GB" sz="4000" b="1" dirty="0" smtClean="0">
              <a:solidFill>
                <a:schemeClr val="tx2"/>
              </a:solidFill>
            </a:endParaRPr>
          </a:p>
          <a:p>
            <a:r>
              <a:rPr lang="en-GB" sz="4000" b="1" dirty="0" smtClean="0">
                <a:solidFill>
                  <a:schemeClr val="tx2"/>
                </a:solidFill>
              </a:rPr>
              <a:t>		</a:t>
            </a:r>
            <a:r>
              <a:rPr lang="en-GB" sz="4000" b="1" dirty="0" err="1" smtClean="0">
                <a:solidFill>
                  <a:schemeClr val="tx2"/>
                </a:solidFill>
              </a:rPr>
              <a:t>Comorbidity</a:t>
            </a:r>
            <a:r>
              <a:rPr lang="en-GB" sz="4000" b="1" dirty="0" smtClean="0">
                <a:solidFill>
                  <a:schemeClr val="tx2"/>
                </a:solidFill>
              </a:rPr>
              <a:t> correction</a:t>
            </a:r>
          </a:p>
          <a:p>
            <a:endParaRPr lang="en-GB" sz="3200" b="1" dirty="0">
              <a:solidFill>
                <a:schemeClr val="tx2"/>
              </a:solidFill>
            </a:endParaRPr>
          </a:p>
          <a:p>
            <a:endParaRPr lang="en-GB" sz="3200" b="1" dirty="0" smtClean="0">
              <a:solidFill>
                <a:schemeClr val="tx2"/>
              </a:solidFill>
            </a:endParaRP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5337212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Ian Grant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Scottish Burden of Disease Study Project Team</a:t>
            </a:r>
          </a:p>
          <a:p>
            <a:r>
              <a:rPr lang="en-GB" sz="2000" dirty="0" err="1" smtClean="0">
                <a:solidFill>
                  <a:schemeClr val="bg1"/>
                </a:solidFill>
              </a:rPr>
              <a:t>ScotPHO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</a:rPr>
              <a:t>colloboration</a:t>
            </a:r>
            <a:r>
              <a:rPr lang="en-GB" sz="2000" dirty="0" smtClean="0">
                <a:solidFill>
                  <a:schemeClr val="bg1"/>
                </a:solidFill>
              </a:rPr>
              <a:t>, Information and Services Division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June 2016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3528" y="332656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Burden of Diseases Technical Workshop Edinburgh September 2016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4544" y="764704"/>
            <a:ext cx="9468544" cy="1143000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SBOD supplementary analyses of comorbidity </a:t>
            </a:r>
            <a:r>
              <a:rPr lang="en-AU" sz="2800" b="1" dirty="0" err="1" smtClean="0"/>
              <a:t>prevalences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445624" cy="45259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AU" sz="2800" dirty="0" smtClean="0"/>
              <a:t>Consider whether and how best to exploit the potential of the Scottish evidence:</a:t>
            </a:r>
          </a:p>
          <a:p>
            <a:pPr>
              <a:buNone/>
            </a:pPr>
            <a:endParaRPr lang="en-AU" sz="1800" dirty="0" smtClean="0"/>
          </a:p>
          <a:p>
            <a:pPr lvl="1"/>
            <a:r>
              <a:rPr lang="en-AU" sz="2000" dirty="0" smtClean="0"/>
              <a:t>Estimating the prevalence of </a:t>
            </a:r>
            <a:r>
              <a:rPr lang="en-AU" sz="2000" dirty="0" err="1" smtClean="0"/>
              <a:t>comorbidities</a:t>
            </a:r>
            <a:r>
              <a:rPr lang="en-AU" sz="2000" dirty="0" smtClean="0"/>
              <a:t>, to the depth of two or three co-present conditions. </a:t>
            </a:r>
          </a:p>
          <a:p>
            <a:pPr lvl="1"/>
            <a:r>
              <a:rPr lang="en-AU" sz="2000" dirty="0" smtClean="0"/>
              <a:t>Assessing the degree to which the comorbidity </a:t>
            </a:r>
            <a:r>
              <a:rPr lang="en-AU" sz="2000" dirty="0" err="1" smtClean="0"/>
              <a:t>prevalences</a:t>
            </a:r>
            <a:r>
              <a:rPr lang="en-AU" sz="2000" dirty="0" smtClean="0"/>
              <a:t> observed in AHS and IHS conform to or depart from the multiplicative independence model. </a:t>
            </a:r>
          </a:p>
          <a:p>
            <a:pPr lvl="1"/>
            <a:r>
              <a:rPr lang="en-AU" sz="2000" dirty="0" smtClean="0"/>
              <a:t>Making a broad assessment of the degree to which the overall adjustment of YLDs for comorbidity bias might be affected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 descr="Scottish Public Health Observatory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56132" b="-9111"/>
          <a:stretch>
            <a:fillRect/>
          </a:stretch>
        </p:blipFill>
        <p:spPr bwMode="auto">
          <a:xfrm>
            <a:off x="6983760" y="0"/>
            <a:ext cx="2160240" cy="10081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229600" cy="56207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Number of co-existing conditions</a:t>
            </a:r>
            <a:endParaRPr lang="en-GB" sz="2800" dirty="0"/>
          </a:p>
        </p:txBody>
      </p:sp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6712"/>
            <a:ext cx="9144000" cy="511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2" descr="Scottish Public Health Observatory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r="56132" b="-9111"/>
          <a:stretch>
            <a:fillRect/>
          </a:stretch>
        </p:blipFill>
        <p:spPr bwMode="auto">
          <a:xfrm>
            <a:off x="6983760" y="0"/>
            <a:ext cx="2160240" cy="100811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3568" y="5877272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 </a:t>
            </a:r>
          </a:p>
          <a:p>
            <a:r>
              <a:rPr lang="en-GB" sz="1200" dirty="0" smtClean="0"/>
              <a:t>Source: Measuring Long-Term Conditions in Scotland, Information Services Division, Edinburgh 2008 </a:t>
            </a:r>
            <a:r>
              <a:rPr lang="en-GB" sz="1200" u="sng" dirty="0" smtClean="0">
                <a:hlinkClick r:id="rId6"/>
              </a:rPr>
              <a:t>https://www.isdscotland.org/Health-Topics/Hospital-Care/Diagnoses/2008_08_14_LTC_full_report.pdf</a:t>
            </a:r>
            <a:endParaRPr lang="en-GB" sz="12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404664"/>
            <a:ext cx="7056784" cy="490066"/>
          </a:xfrm>
        </p:spPr>
        <p:txBody>
          <a:bodyPr>
            <a:noAutofit/>
          </a:bodyPr>
          <a:lstStyle/>
          <a:p>
            <a:r>
              <a:rPr lang="en-GB" sz="3200" dirty="0" smtClean="0"/>
              <a:t>Common combinations of conditions</a:t>
            </a:r>
            <a:endParaRPr lang="en-GB" sz="3200" dirty="0"/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24744"/>
            <a:ext cx="8964488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2" descr="Scottish Public Health Observatory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r="56132" b="-9111"/>
          <a:stretch>
            <a:fillRect/>
          </a:stretch>
        </p:blipFill>
        <p:spPr bwMode="auto">
          <a:xfrm>
            <a:off x="6983760" y="0"/>
            <a:ext cx="2160240" cy="10081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3568" y="5877272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 </a:t>
            </a:r>
          </a:p>
          <a:p>
            <a:r>
              <a:rPr lang="en-GB" sz="1200" dirty="0" smtClean="0"/>
              <a:t>Source: Measuring Long-Term Conditions in Scotland, Information Services Division, Edinburgh 2008 </a:t>
            </a:r>
            <a:r>
              <a:rPr lang="en-GB" sz="1200" u="sng" dirty="0" smtClean="0">
                <a:hlinkClick r:id="rId6"/>
              </a:rPr>
              <a:t>https://www.isdscotland.org/Health-Topics/Hospital-Care/Diagnoses/2008_08_14_LTC_full_report.pdf</a:t>
            </a:r>
            <a:endParaRPr lang="en-GB" sz="12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ottish Public Health Observatory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56132" b="-9111"/>
          <a:stretch>
            <a:fillRect/>
          </a:stretch>
        </p:blipFill>
        <p:spPr bwMode="auto">
          <a:xfrm>
            <a:off x="6983760" y="0"/>
            <a:ext cx="2160240" cy="10081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188640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2"/>
                </a:solidFill>
              </a:rPr>
              <a:t>Discussion</a:t>
            </a:r>
            <a:endParaRPr lang="en-GB" sz="4000" b="1" dirty="0" smtClean="0">
              <a:solidFill>
                <a:schemeClr val="tx2"/>
              </a:solidFill>
            </a:endParaRPr>
          </a:p>
          <a:p>
            <a:endParaRPr lang="en-GB" sz="2000" b="1" dirty="0" smtClean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5949280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Comorbidity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198884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23528" y="1156102"/>
            <a:ext cx="828092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Comorbidity adjustment by means of a simulation presents multiple challenges, for instance: 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which co-morbidities and how many of them are assigned to a person; 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how the disability weights are combined.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GBD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methodology presents a solution to these questions, but is that the best methodology possible?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How can data rich countries use their information to improve the comorbidity adjustment?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51520" y="1052736"/>
            <a:ext cx="8640960" cy="5256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AU" sz="2400" dirty="0" smtClean="0"/>
              <a:t> GBD’s focus on correcting the estimates of cause-specific YLDs and total YLD for the </a:t>
            </a:r>
            <a:r>
              <a:rPr lang="en-AU" sz="2400" b="1" u="sng" dirty="0" smtClean="0"/>
              <a:t>biasing influence</a:t>
            </a:r>
            <a:r>
              <a:rPr lang="en-AU" sz="2400" b="1" dirty="0" smtClean="0"/>
              <a:t> of comorbidity</a:t>
            </a:r>
            <a:r>
              <a:rPr lang="en-AU" sz="2400" dirty="0" smtClean="0"/>
              <a:t>, rather than on analysing patterns of comorbidity per se.</a:t>
            </a:r>
          </a:p>
          <a:p>
            <a:endParaRPr lang="en-AU" sz="1600" dirty="0" smtClean="0"/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AU" sz="2400" dirty="0" smtClean="0"/>
              <a:t> Models comorbidity in a large micro-simulated population and uses this to adjust disability weights in the final estimates</a:t>
            </a:r>
            <a:endParaRPr lang="en-GB" sz="2400" dirty="0" smtClean="0"/>
          </a:p>
          <a:p>
            <a:endParaRPr lang="en-GB" sz="1600" dirty="0" smtClean="0"/>
          </a:p>
          <a:p>
            <a:r>
              <a:rPr lang="en-GB" sz="2400" dirty="0" smtClean="0"/>
              <a:t>	- </a:t>
            </a:r>
            <a:r>
              <a:rPr lang="en-GB" sz="2200" dirty="0" smtClean="0"/>
              <a:t>wherever possible, inputs to the micro-simulation </a:t>
            </a:r>
            <a:r>
              <a:rPr lang="en-GB" sz="2200" dirty="0" smtClean="0"/>
              <a:t>for each 	country</a:t>
            </a:r>
            <a:r>
              <a:rPr lang="en-GB" sz="2200" dirty="0" smtClean="0"/>
              <a:t>, age, sex, year group will be at the level </a:t>
            </a:r>
            <a:r>
              <a:rPr lang="en-GB" sz="2200" dirty="0" smtClean="0"/>
              <a:t>of health </a:t>
            </a:r>
            <a:r>
              <a:rPr lang="en-GB" sz="2200" dirty="0" err="1" smtClean="0"/>
              <a:t>sequelae</a:t>
            </a:r>
            <a:endParaRPr lang="en-GB" sz="2200" dirty="0" smtClean="0"/>
          </a:p>
          <a:p>
            <a:endParaRPr lang="en-GB" sz="1600" dirty="0" smtClean="0"/>
          </a:p>
          <a:p>
            <a:r>
              <a:rPr lang="en-GB" sz="2400" dirty="0" smtClean="0"/>
              <a:t>	</a:t>
            </a:r>
            <a:r>
              <a:rPr lang="en-GB" sz="2200" dirty="0" smtClean="0"/>
              <a:t>- </a:t>
            </a:r>
            <a:r>
              <a:rPr lang="en-AU" sz="2200" dirty="0" smtClean="0"/>
              <a:t>places no upper limit on the number of </a:t>
            </a:r>
            <a:r>
              <a:rPr lang="en-AU" sz="2200" dirty="0" err="1" smtClean="0"/>
              <a:t>comorbid</a:t>
            </a:r>
            <a:r>
              <a:rPr lang="en-AU" sz="2200" dirty="0" smtClean="0"/>
              <a:t> </a:t>
            </a:r>
            <a:r>
              <a:rPr lang="en-AU" sz="2200" dirty="0" smtClean="0"/>
              <a:t>conditions</a:t>
            </a:r>
          </a:p>
          <a:p>
            <a:r>
              <a:rPr lang="en-AU" sz="2200" dirty="0" smtClean="0"/>
              <a:t> </a:t>
            </a:r>
            <a:endParaRPr lang="en-AU" sz="2200" dirty="0" smtClean="0"/>
          </a:p>
          <a:p>
            <a:r>
              <a:rPr lang="en-GB" sz="2200" dirty="0" smtClean="0"/>
              <a:t>	- micro-simulation process </a:t>
            </a:r>
            <a:r>
              <a:rPr lang="en-GB" sz="2200" dirty="0" smtClean="0"/>
              <a:t>repeated (for </a:t>
            </a:r>
            <a:r>
              <a:rPr lang="en-GB" sz="2200" dirty="0" smtClean="0"/>
              <a:t>each </a:t>
            </a:r>
            <a:r>
              <a:rPr lang="en-GB" sz="2200" dirty="0" smtClean="0"/>
              <a:t>country-age-sex-	year) </a:t>
            </a:r>
            <a:r>
              <a:rPr lang="en-GB" sz="2200" dirty="0" smtClean="0"/>
              <a:t>1000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1A7A-880E-4A58-A8A2-4814BBB0B2BD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80528" y="188640"/>
            <a:ext cx="662473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3200" b="1" dirty="0" smtClean="0"/>
              <a:t>Comorbidity in GBD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2" descr="Scottish Public Health Observatory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56132" b="-9111"/>
          <a:stretch>
            <a:fillRect/>
          </a:stretch>
        </p:blipFill>
        <p:spPr bwMode="auto">
          <a:xfrm>
            <a:off x="6983760" y="0"/>
            <a:ext cx="2160240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51520" y="908720"/>
            <a:ext cx="8892480" cy="4968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GB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468560" y="188640"/>
            <a:ext cx="8147248" cy="706090"/>
          </a:xfrm>
        </p:spPr>
        <p:txBody>
          <a:bodyPr>
            <a:normAutofit fontScale="90000"/>
          </a:bodyPr>
          <a:lstStyle/>
          <a:p>
            <a:pPr lvl="0"/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err="1" smtClean="0"/>
              <a:t>Comorbidity</a:t>
            </a:r>
            <a:r>
              <a:rPr lang="en-GB" sz="3600" b="1" dirty="0" smtClean="0"/>
              <a:t> in GBD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400600"/>
          </a:xfrm>
        </p:spPr>
        <p:txBody>
          <a:bodyPr>
            <a:noAutofit/>
          </a:bodyPr>
          <a:lstStyle/>
          <a:p>
            <a:r>
              <a:rPr lang="en-GB" sz="2200" dirty="0" smtClean="0"/>
              <a:t>Model comorbidity assuming independent multiplicative model </a:t>
            </a:r>
            <a:r>
              <a:rPr lang="en-AU" sz="2200" dirty="0" smtClean="0"/>
              <a:t>(</a:t>
            </a:r>
            <a:r>
              <a:rPr lang="en-AU" sz="2200" dirty="0" smtClean="0"/>
              <a:t>i.e. probability of experiencing a combination of </a:t>
            </a:r>
            <a:r>
              <a:rPr lang="en-AU" sz="2200" dirty="0" err="1" smtClean="0"/>
              <a:t>sequelae</a:t>
            </a:r>
            <a:r>
              <a:rPr lang="en-AU" sz="2200" dirty="0" smtClean="0"/>
              <a:t> is simply the product of the probabilities of experiencing each of the constituent </a:t>
            </a:r>
            <a:r>
              <a:rPr lang="en-AU" sz="2200" dirty="0" err="1" smtClean="0"/>
              <a:t>sequelae</a:t>
            </a:r>
            <a:r>
              <a:rPr lang="en-AU" sz="2200" dirty="0" smtClean="0"/>
              <a:t>).</a:t>
            </a:r>
            <a:endParaRPr lang="en-GB" sz="2200" dirty="0" smtClean="0"/>
          </a:p>
          <a:p>
            <a:pPr lvl="1"/>
            <a:endParaRPr lang="en-GB" sz="1000" dirty="0" smtClean="0"/>
          </a:p>
          <a:p>
            <a:r>
              <a:rPr lang="en-GB" sz="2200" dirty="0" smtClean="0"/>
              <a:t>Independent vs. Dependent </a:t>
            </a:r>
            <a:r>
              <a:rPr lang="en-GB" sz="2200" dirty="0" err="1" smtClean="0"/>
              <a:t>comorbidity</a:t>
            </a:r>
            <a:r>
              <a:rPr lang="en-GB" sz="2200" dirty="0" smtClean="0"/>
              <a:t> (i.e. </a:t>
            </a:r>
            <a:r>
              <a:rPr lang="en-NZ" sz="2200" dirty="0" smtClean="0"/>
              <a:t>diseases may ‘cluster’ because of common risk factors, or because one disease is itself a risk factor for other diseases. </a:t>
            </a:r>
            <a:endParaRPr lang="en-GB" sz="2200" dirty="0" smtClean="0"/>
          </a:p>
          <a:p>
            <a:pPr lvl="1"/>
            <a:r>
              <a:rPr lang="en-GB" sz="2200" dirty="0" smtClean="0"/>
              <a:t>GBD tested independence assumption using US Medical Expenditure Panel Survey data which suggest that error in the magnitude of YLDs from using the independence assumption is minimal </a:t>
            </a:r>
            <a:r>
              <a:rPr lang="en-GB" sz="1400" dirty="0" smtClean="0"/>
              <a:t>(Murray et al 2012)</a:t>
            </a:r>
            <a:endParaRPr lang="en-GB" sz="1400" dirty="0" smtClean="0"/>
          </a:p>
          <a:p>
            <a:pPr lvl="1"/>
            <a:r>
              <a:rPr lang="en-NZ" sz="2200" dirty="0" smtClean="0"/>
              <a:t>In New Zealand, reductions in overall YLD for dependent comorbidity beyond that required for adjustment due to independent comorbidity were small, although they did increase slightly with </a:t>
            </a:r>
            <a:r>
              <a:rPr lang="en-NZ" sz="2200" dirty="0" smtClean="0"/>
              <a:t>age </a:t>
            </a:r>
            <a:r>
              <a:rPr lang="en-NZ" sz="1400" dirty="0" smtClean="0"/>
              <a:t>(New Zealand Ministry of Health 2012)</a:t>
            </a: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1A7A-880E-4A58-A8A2-4814BBB0B2BD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2" descr="Scottish Public Health Observatory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56132" b="-9111"/>
          <a:stretch>
            <a:fillRect/>
          </a:stretch>
        </p:blipFill>
        <p:spPr bwMode="auto">
          <a:xfrm>
            <a:off x="6983760" y="0"/>
            <a:ext cx="2160240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1A7A-880E-4A58-A8A2-4814BBB0B2BD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0"/>
            <a:ext cx="597666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3200" b="1" dirty="0" smtClean="0"/>
              <a:t>SBoD </a:t>
            </a:r>
            <a:r>
              <a:rPr lang="en-GB" sz="3200" b="1" dirty="0" err="1" smtClean="0"/>
              <a:t>comorbidity</a:t>
            </a:r>
            <a:r>
              <a:rPr lang="en-GB" sz="3200" b="1" dirty="0" smtClean="0"/>
              <a:t> </a:t>
            </a:r>
            <a:r>
              <a:rPr lang="en-GB" sz="3200" b="1" dirty="0" smtClean="0"/>
              <a:t>process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39552" y="1412776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 smtClean="0"/>
              <a:t>Broadly following the GBD’s methodological framework when adjusting our baseline (or default) estimates of YLDs for </a:t>
            </a:r>
            <a:r>
              <a:rPr lang="en-AU" sz="2400" dirty="0" smtClean="0"/>
              <a:t>comorbidity bias</a:t>
            </a:r>
          </a:p>
          <a:p>
            <a:r>
              <a:rPr lang="en-AU" sz="2400" dirty="0" smtClean="0"/>
              <a:t>	</a:t>
            </a:r>
            <a:endParaRPr lang="en-AU" sz="2400" dirty="0" smtClean="0"/>
          </a:p>
          <a:p>
            <a:r>
              <a:rPr lang="en-AU" sz="2400" dirty="0" smtClean="0"/>
              <a:t> </a:t>
            </a:r>
            <a:r>
              <a:rPr lang="en-AU" sz="2400" dirty="0" smtClean="0"/>
              <a:t>i.e. Applying the multiplicative independence model :</a:t>
            </a:r>
          </a:p>
          <a:p>
            <a:pPr lvl="0"/>
            <a:endParaRPr lang="en-AU" sz="2200" dirty="0" smtClean="0"/>
          </a:p>
          <a:p>
            <a:pPr lvl="0"/>
            <a:r>
              <a:rPr lang="en-AU" sz="2000" dirty="0" smtClean="0"/>
              <a:t>	to </a:t>
            </a:r>
            <a:r>
              <a:rPr lang="en-AU" sz="2000" dirty="0" smtClean="0"/>
              <a:t>Scottish estimates of individual disease and injury </a:t>
            </a:r>
            <a:r>
              <a:rPr lang="en-AU" sz="2000" dirty="0" err="1" smtClean="0"/>
              <a:t>prevalences</a:t>
            </a:r>
            <a:r>
              <a:rPr lang="en-AU" sz="2000" dirty="0" smtClean="0"/>
              <a:t>, </a:t>
            </a:r>
            <a:r>
              <a:rPr lang="en-AU" sz="2000" dirty="0" smtClean="0"/>
              <a:t>to </a:t>
            </a:r>
            <a:r>
              <a:rPr lang="en-AU" sz="2000" dirty="0" smtClean="0"/>
              <a:t> 	estimate </a:t>
            </a:r>
            <a:r>
              <a:rPr lang="en-AU" sz="2000" dirty="0" err="1" smtClean="0"/>
              <a:t>prevalences</a:t>
            </a:r>
            <a:r>
              <a:rPr lang="en-AU" sz="2000" dirty="0" smtClean="0"/>
              <a:t> for </a:t>
            </a:r>
            <a:r>
              <a:rPr lang="en-AU" sz="2000" dirty="0" smtClean="0"/>
              <a:t>comorbidity</a:t>
            </a:r>
            <a:r>
              <a:rPr lang="en-AU" sz="2000" dirty="0" smtClean="0"/>
              <a:t>,</a:t>
            </a:r>
          </a:p>
          <a:p>
            <a:pPr lvl="0"/>
            <a:r>
              <a:rPr lang="en-AU" sz="2000" dirty="0" smtClean="0"/>
              <a:t>	</a:t>
            </a:r>
          </a:p>
          <a:p>
            <a:pPr lvl="0"/>
            <a:r>
              <a:rPr lang="en-AU" sz="2000" dirty="0" smtClean="0"/>
              <a:t>	</a:t>
            </a:r>
            <a:r>
              <a:rPr lang="en-AU" sz="2000" dirty="0" smtClean="0"/>
              <a:t>to </a:t>
            </a:r>
            <a:r>
              <a:rPr lang="en-AU" sz="2000" dirty="0" smtClean="0"/>
              <a:t>the GBD disability weights / health losses for individual diseases </a:t>
            </a:r>
            <a:r>
              <a:rPr lang="en-AU" sz="2000" dirty="0" smtClean="0"/>
              <a:t>	and  injuries</a:t>
            </a:r>
            <a:r>
              <a:rPr lang="en-AU" sz="2000" dirty="0" smtClean="0"/>
              <a:t>, to estimate weights for </a:t>
            </a:r>
            <a:r>
              <a:rPr lang="en-AU" sz="2000" dirty="0" smtClean="0"/>
              <a:t>comorbidity</a:t>
            </a:r>
            <a:r>
              <a:rPr lang="en-AU" sz="2000" dirty="0" smtClean="0"/>
              <a:t>.</a:t>
            </a:r>
            <a:endParaRPr lang="en-GB" sz="2000" dirty="0" smtClean="0"/>
          </a:p>
          <a:p>
            <a:r>
              <a:rPr lang="en-AU" sz="2200" dirty="0" smtClean="0"/>
              <a:t> </a:t>
            </a:r>
            <a:endParaRPr lang="en-GB" sz="2200" dirty="0" smtClean="0"/>
          </a:p>
        </p:txBody>
      </p:sp>
      <p:pic>
        <p:nvPicPr>
          <p:cNvPr id="10" name="Picture 2" descr="Scottish Public Health Observatory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56132" b="-9111"/>
          <a:stretch>
            <a:fillRect/>
          </a:stretch>
        </p:blipFill>
        <p:spPr bwMode="auto">
          <a:xfrm>
            <a:off x="7092280" y="0"/>
            <a:ext cx="2051720" cy="908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520" y="0"/>
            <a:ext cx="6984776" cy="11430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b="1" dirty="0" smtClean="0"/>
              <a:t>SBoD comorbidity simulation </a:t>
            </a:r>
            <a:r>
              <a:rPr lang="en-GB" sz="3600" b="1" dirty="0" smtClean="0"/>
              <a:t>algorithm  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184576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AutoNum type="arabicPeriod"/>
            </a:pPr>
            <a:r>
              <a:rPr lang="en-GB" sz="2000" dirty="0" smtClean="0"/>
              <a:t>Work with a synthetic population of size n, with the same age group and sex, and assume to be alive at the same calendar year.</a:t>
            </a:r>
          </a:p>
          <a:p>
            <a:pPr marL="457200" lvl="0" indent="-457200">
              <a:buAutoNum type="arabicPeriod"/>
            </a:pPr>
            <a:endParaRPr lang="en-GB" sz="2000" dirty="0" smtClean="0"/>
          </a:p>
          <a:p>
            <a:pPr lvl="0"/>
            <a:r>
              <a:rPr lang="en-GB" sz="2000" dirty="0" smtClean="0"/>
              <a:t>2.     For each individual </a:t>
            </a:r>
            <a:r>
              <a:rPr lang="en-GB" sz="2000" i="1" dirty="0" err="1" smtClean="0"/>
              <a:t>i</a:t>
            </a:r>
            <a:r>
              <a:rPr lang="en-GB" sz="2000" dirty="0" smtClean="0"/>
              <a:t> in a synthetic population set: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(a) Assign him/her a number of co-morbidities </a:t>
            </a:r>
            <a:r>
              <a:rPr lang="en-GB" sz="2000" i="1" dirty="0" err="1" smtClean="0"/>
              <a:t>C</a:t>
            </a:r>
            <a:r>
              <a:rPr lang="en-GB" sz="2000" i="1" baseline="-25000" dirty="0" err="1" smtClean="0"/>
              <a:t>i</a:t>
            </a:r>
            <a:r>
              <a:rPr lang="en-GB" sz="2000" dirty="0" smtClean="0"/>
              <a:t> based on the probability distribution of the number of </a:t>
            </a:r>
            <a:r>
              <a:rPr lang="en-GB" sz="2000" dirty="0" err="1" smtClean="0"/>
              <a:t>comorbidities</a:t>
            </a:r>
            <a:endParaRPr lang="en-GB" sz="2000" dirty="0" smtClean="0"/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(b) Repeat until the person has been assigned </a:t>
            </a:r>
            <a:r>
              <a:rPr lang="en-GB" sz="2000" i="1" dirty="0" err="1" smtClean="0"/>
              <a:t>C</a:t>
            </a:r>
            <a:r>
              <a:rPr lang="en-GB" sz="2000" i="1" baseline="-25000" dirty="0" err="1" smtClean="0"/>
              <a:t>i</a:t>
            </a:r>
            <a:r>
              <a:rPr lang="en-GB" sz="2000" dirty="0" smtClean="0"/>
              <a:t> different co-morbidities </a:t>
            </a:r>
          </a:p>
          <a:p>
            <a:pPr lvl="2"/>
            <a:r>
              <a:rPr lang="en-GB" sz="2000" dirty="0" smtClean="0"/>
              <a:t>(</a:t>
            </a:r>
            <a:r>
              <a:rPr lang="en-GB" sz="2000" dirty="0" err="1" smtClean="0"/>
              <a:t>i</a:t>
            </a:r>
            <a:r>
              <a:rPr lang="en-GB" sz="2000" dirty="0" smtClean="0"/>
              <a:t>) Choose a disease </a:t>
            </a:r>
            <a:r>
              <a:rPr lang="en-GB" sz="2000" dirty="0" err="1" smtClean="0"/>
              <a:t>sequela</a:t>
            </a:r>
            <a:r>
              <a:rPr lang="en-GB" sz="2000" dirty="0" smtClean="0"/>
              <a:t> </a:t>
            </a:r>
            <a:r>
              <a:rPr lang="en-GB" sz="2000" i="1" dirty="0" smtClean="0"/>
              <a:t>d</a:t>
            </a:r>
            <a:r>
              <a:rPr lang="en-GB" sz="2000" dirty="0" smtClean="0"/>
              <a:t> based on a probability distribution RD</a:t>
            </a:r>
          </a:p>
          <a:p>
            <a:pPr lvl="2"/>
            <a:endParaRPr lang="en-GB" sz="2000" dirty="0" smtClean="0"/>
          </a:p>
          <a:p>
            <a:pPr lvl="2"/>
            <a:r>
              <a:rPr lang="en-GB" sz="2000" dirty="0" smtClean="0"/>
              <a:t>(ii) Decide if the person has the disease </a:t>
            </a:r>
            <a:r>
              <a:rPr lang="en-GB" sz="2000" i="1" dirty="0" smtClean="0"/>
              <a:t>d</a:t>
            </a:r>
            <a:r>
              <a:rPr lang="en-GB" sz="2000" dirty="0" smtClean="0"/>
              <a:t> based on the probability of having such disease (point prevalence for the population subgroup)</a:t>
            </a:r>
          </a:p>
          <a:p>
            <a:pPr lvl="2"/>
            <a:endParaRPr lang="en-GB" sz="2000" dirty="0" smtClean="0"/>
          </a:p>
          <a:p>
            <a:pPr lvl="2"/>
            <a:r>
              <a:rPr lang="en-GB" sz="2000" dirty="0" smtClean="0"/>
              <a:t>(iii) If the person has the disease:</a:t>
            </a:r>
          </a:p>
          <a:p>
            <a:pPr lvl="3"/>
            <a:r>
              <a:rPr lang="en-GB" dirty="0" smtClean="0"/>
              <a:t>- Remove disease </a:t>
            </a:r>
            <a:r>
              <a:rPr lang="en-GB" dirty="0" err="1" smtClean="0"/>
              <a:t>sequela</a:t>
            </a:r>
            <a:r>
              <a:rPr lang="en-GB" dirty="0" smtClean="0"/>
              <a:t> from the list and update probability distribution RD</a:t>
            </a:r>
          </a:p>
          <a:p>
            <a:pPr lvl="3"/>
            <a:r>
              <a:rPr lang="en-GB" dirty="0" smtClean="0"/>
              <a:t>Update number of </a:t>
            </a:r>
            <a:r>
              <a:rPr lang="en-GB" dirty="0" err="1" smtClean="0"/>
              <a:t>comorbidities</a:t>
            </a:r>
            <a:r>
              <a:rPr lang="en-GB" dirty="0" smtClean="0"/>
              <a:t> assigned to the person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4910-64D0-4DE3-99B1-E8225FF29D0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9" name="Picture 2" descr="Scottish Public Health Observatory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56132" b="-9111"/>
          <a:stretch>
            <a:fillRect/>
          </a:stretch>
        </p:blipFill>
        <p:spPr bwMode="auto">
          <a:xfrm>
            <a:off x="7308304" y="0"/>
            <a:ext cx="1835696" cy="90872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468560" y="332656"/>
            <a:ext cx="7128792" cy="810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GB" sz="2800" b="1" dirty="0" smtClean="0"/>
              <a:t>SBOD Simulation </a:t>
            </a:r>
            <a:r>
              <a:rPr lang="en-GB" sz="2800" b="1" dirty="0" smtClean="0"/>
              <a:t>algorithm </a:t>
            </a:r>
            <a:r>
              <a:rPr lang="en-GB" sz="2800" b="1" dirty="0" smtClean="0"/>
              <a:t>(cont) </a:t>
            </a:r>
            <a:endParaRPr kumimoji="0" lang="en-GB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1196752"/>
            <a:ext cx="8496944" cy="5040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endParaRPr lang="en-GB" sz="2000" dirty="0" smtClean="0"/>
          </a:p>
          <a:p>
            <a:pPr lvl="2"/>
            <a:endParaRPr lang="en-GB" sz="2000" dirty="0" smtClean="0"/>
          </a:p>
          <a:p>
            <a:pPr lvl="2"/>
            <a:endParaRPr lang="en-GB" sz="2000" dirty="0" smtClean="0"/>
          </a:p>
          <a:p>
            <a:pPr lvl="2"/>
            <a:endParaRPr lang="en-GB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4910-64D0-4DE3-99B1-E8225FF29D0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67544" y="1484784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000" dirty="0" smtClean="0"/>
              <a:t>(c) Once the person has been assigned </a:t>
            </a:r>
            <a:r>
              <a:rPr lang="en-GB" sz="2000" i="1" dirty="0" err="1" smtClean="0"/>
              <a:t>C</a:t>
            </a:r>
            <a:r>
              <a:rPr lang="en-GB" sz="2000" i="1" baseline="-25000" dirty="0" err="1" smtClean="0"/>
              <a:t>i</a:t>
            </a:r>
            <a:r>
              <a:rPr lang="en-GB" sz="2000" dirty="0" smtClean="0"/>
              <a:t> co-morbidities, work out the total co-morbidity adjusted disability weight for the </a:t>
            </a:r>
            <a:r>
              <a:rPr lang="en-GB" sz="2000" dirty="0" err="1" smtClean="0"/>
              <a:t>simulant</a:t>
            </a:r>
            <a:r>
              <a:rPr lang="en-GB" sz="2000" dirty="0" smtClean="0"/>
              <a:t> 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204864"/>
            <a:ext cx="29523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39552" y="3140968"/>
            <a:ext cx="79208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000" dirty="0" smtClean="0"/>
              <a:t>(d) And the disability weight attributable to each </a:t>
            </a:r>
            <a:r>
              <a:rPr lang="en-GB" sz="2000" dirty="0" err="1" smtClean="0"/>
              <a:t>sequela</a:t>
            </a:r>
            <a:r>
              <a:rPr lang="en-GB" sz="2000" dirty="0" smtClean="0"/>
              <a:t> for the </a:t>
            </a:r>
            <a:r>
              <a:rPr lang="en-GB" sz="2000" dirty="0" err="1" smtClean="0"/>
              <a:t>simulant</a:t>
            </a:r>
            <a:endParaRPr lang="en-GB" sz="2000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0" name="Picture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3789040"/>
            <a:ext cx="396044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539552" y="4869160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dirty="0" smtClean="0"/>
              <a:t>4.  Once all individuals have been done work out the YLD Rate for disease </a:t>
            </a:r>
            <a:r>
              <a:rPr lang="en-GB" sz="2000" dirty="0" err="1" smtClean="0"/>
              <a:t>sequela</a:t>
            </a:r>
            <a:r>
              <a:rPr lang="en-GB" sz="2000" dirty="0" smtClean="0"/>
              <a:t> k</a:t>
            </a:r>
          </a:p>
          <a:p>
            <a:pPr lvl="0"/>
            <a:endParaRPr lang="en-GB" sz="2000" dirty="0"/>
          </a:p>
        </p:txBody>
      </p:sp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5517232"/>
            <a:ext cx="3312368" cy="94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Scottish Public Health Observatory logo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r="56132" b="-9111"/>
          <a:stretch>
            <a:fillRect/>
          </a:stretch>
        </p:blipFill>
        <p:spPr bwMode="auto">
          <a:xfrm>
            <a:off x="6983760" y="0"/>
            <a:ext cx="2160240" cy="1008112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1A7A-880E-4A58-A8A2-4814BBB0B2BD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548680"/>
            <a:ext cx="597666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3200" b="1" dirty="0" smtClean="0"/>
              <a:t>SBoD </a:t>
            </a:r>
            <a:r>
              <a:rPr lang="en-GB" sz="3200" b="1" dirty="0" smtClean="0"/>
              <a:t>Comorbidity </a:t>
            </a:r>
            <a:r>
              <a:rPr lang="en-GB" sz="3200" b="1" dirty="0" smtClean="0"/>
              <a:t>process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23528" y="1700808"/>
            <a:ext cx="856895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2200" dirty="0" smtClean="0"/>
              <a:t> 	Not a full population simulation i.e. </a:t>
            </a:r>
            <a:r>
              <a:rPr lang="en-GB" sz="2200" dirty="0" smtClean="0"/>
              <a:t>simulated </a:t>
            </a:r>
            <a:r>
              <a:rPr lang="en-GB" sz="2200" dirty="0" smtClean="0"/>
              <a:t>population is 200 </a:t>
            </a:r>
            <a:r>
              <a:rPr lang="en-GB" sz="2200" dirty="0" smtClean="0"/>
              <a:t>	000</a:t>
            </a:r>
            <a:endParaRPr lang="en-GB" sz="2200" dirty="0" smtClean="0"/>
          </a:p>
          <a:p>
            <a:r>
              <a:rPr lang="en-GB" sz="2200" dirty="0" smtClean="0"/>
              <a:t>		run </a:t>
            </a:r>
            <a:r>
              <a:rPr lang="en-GB" sz="2200" dirty="0" smtClean="0"/>
              <a:t>the simulation ~1000 times. </a:t>
            </a:r>
          </a:p>
          <a:p>
            <a:r>
              <a:rPr lang="en-GB" sz="2200" dirty="0" smtClean="0"/>
              <a:t>		</a:t>
            </a:r>
            <a:r>
              <a:rPr lang="en-GB" sz="2000" dirty="0" smtClean="0"/>
              <a:t>requires more than 1 year of computer power, that is 20 age 			groups x 1000 simulations x 40 min per simulation = 800 000 			min = 555 days</a:t>
            </a:r>
          </a:p>
          <a:p>
            <a:endParaRPr lang="en-GB" sz="2000" dirty="0" smtClean="0">
              <a:solidFill>
                <a:srgbClr val="FF0000"/>
              </a:solidFill>
            </a:endParaRPr>
          </a:p>
          <a:p>
            <a:r>
              <a:rPr lang="en-GB" sz="2000" dirty="0" smtClean="0">
                <a:solidFill>
                  <a:srgbClr val="FF0000"/>
                </a:solidFill>
              </a:rPr>
              <a:t>	</a:t>
            </a:r>
            <a:r>
              <a:rPr lang="en-GB" sz="2000" dirty="0" smtClean="0"/>
              <a:t>Or </a:t>
            </a:r>
            <a:r>
              <a:rPr lang="en-GB" sz="2000" dirty="0" smtClean="0"/>
              <a:t>is it enough simulating 2000 people, 1000 times?</a:t>
            </a:r>
          </a:p>
          <a:p>
            <a:endParaRPr lang="en-GB" dirty="0" smtClean="0"/>
          </a:p>
          <a:p>
            <a:endParaRPr lang="en-GB" sz="2200" dirty="0" smtClean="0"/>
          </a:p>
          <a:p>
            <a:pPr>
              <a:buFont typeface="Arial" pitchFamily="34" charset="0"/>
              <a:buChar char="•"/>
            </a:pPr>
            <a:r>
              <a:rPr lang="en-GB" sz="2200" dirty="0" smtClean="0"/>
              <a:t> 	Take </a:t>
            </a:r>
            <a:r>
              <a:rPr lang="en-GB" sz="2200" dirty="0" smtClean="0"/>
              <a:t>into account probability distribution of the number of </a:t>
            </a:r>
            <a:r>
              <a:rPr lang="en-GB" sz="2200" dirty="0" smtClean="0"/>
              <a:t>co-	morbidities </a:t>
            </a:r>
            <a:r>
              <a:rPr lang="en-GB" sz="2200" dirty="0" smtClean="0"/>
              <a:t>by age – with a limit on number of </a:t>
            </a:r>
            <a:r>
              <a:rPr lang="en-GB" sz="2200" dirty="0" err="1" smtClean="0"/>
              <a:t>comorbidities</a:t>
            </a:r>
            <a:r>
              <a:rPr lang="en-GB" sz="2200" dirty="0" smtClean="0"/>
              <a:t> (by </a:t>
            </a:r>
            <a:r>
              <a:rPr lang="en-GB" sz="2200" dirty="0" smtClean="0"/>
              <a:t>	age </a:t>
            </a:r>
            <a:r>
              <a:rPr lang="en-GB" sz="2200" dirty="0" smtClean="0"/>
              <a:t>group)</a:t>
            </a:r>
            <a:endParaRPr lang="en-GB" sz="2200" dirty="0"/>
          </a:p>
        </p:txBody>
      </p:sp>
      <p:pic>
        <p:nvPicPr>
          <p:cNvPr id="10" name="Picture 2" descr="Scottish Public Health Observatory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56132" b="-9111"/>
          <a:stretch>
            <a:fillRect/>
          </a:stretch>
        </p:blipFill>
        <p:spPr bwMode="auto">
          <a:xfrm>
            <a:off x="7092280" y="0"/>
            <a:ext cx="2051720" cy="908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arge im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764704"/>
            <a:ext cx="8784976" cy="482453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7544" y="56612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 smtClean="0"/>
              <a:t>Source: Barnet et al, 2012 Epidemiology of </a:t>
            </a:r>
            <a:r>
              <a:rPr lang="en-GB" i="1" dirty="0" err="1" smtClean="0"/>
              <a:t>multimorbidity</a:t>
            </a:r>
            <a:r>
              <a:rPr lang="en-GB" i="1" dirty="0" smtClean="0"/>
              <a:t> and implications for health care, research, and medical education: a cross-sectional study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188640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Number of chronic disorders by age group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396552" y="260648"/>
            <a:ext cx="8229600" cy="954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SBOD: impact of comorbidity</a:t>
            </a: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correction</a:t>
            </a:r>
            <a:endParaRPr lang="en-GB" sz="2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4910-64D0-4DE3-99B1-E8225FF29D03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5" name="Picture 2" descr="Scottish Public Health Observatory 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56132" b="-9111"/>
          <a:stretch>
            <a:fillRect/>
          </a:stretch>
        </p:blipFill>
        <p:spPr bwMode="auto">
          <a:xfrm>
            <a:off x="7164288" y="0"/>
            <a:ext cx="1979712" cy="836712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1560" y="1196752"/>
          <a:ext cx="8208913" cy="4751999"/>
        </p:xfrm>
        <a:graphic>
          <a:graphicData uri="http://schemas.openxmlformats.org/drawingml/2006/table">
            <a:tbl>
              <a:tblPr/>
              <a:tblGrid>
                <a:gridCol w="4345738"/>
                <a:gridCol w="1478839"/>
                <a:gridCol w="1478839"/>
                <a:gridCol w="905497"/>
              </a:tblGrid>
              <a:tr h="7863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Disease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comorbidity adjusted YLD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Neck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low back pain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44,373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48,184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Other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musculoskeletal disorders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37,734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41,104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Oral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disorders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29,641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31,556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Inflammatory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bowel disease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29,090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32,476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Sense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organ diseases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20,831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22,447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Migraine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19,632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22,315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Depression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19,090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21,123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Diabetes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mellitus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18,096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19,639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Ischemic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heart disease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16,880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18,309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Anxiety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disorders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16,041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17,536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1062</Words>
  <Application>Microsoft Office PowerPoint</Application>
  <PresentationFormat>On-screen Show (4:3)</PresentationFormat>
  <Paragraphs>175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 Comorbidity in GBD </vt:lpstr>
      <vt:lpstr>Slide 4</vt:lpstr>
      <vt:lpstr> SBoD comorbidity simulation algorithm   </vt:lpstr>
      <vt:lpstr>Slide 6</vt:lpstr>
      <vt:lpstr>Slide 7</vt:lpstr>
      <vt:lpstr>Slide 8</vt:lpstr>
      <vt:lpstr>Slide 9</vt:lpstr>
      <vt:lpstr>SBOD supplementary analyses of comorbidity prevalences</vt:lpstr>
      <vt:lpstr>Number of co-existing conditions</vt:lpstr>
      <vt:lpstr>Common combinations of conditions</vt:lpstr>
      <vt:lpstr>Slide 13</vt:lpstr>
    </vt:vector>
  </TitlesOfParts>
  <Company>NHS NSS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iangra01</dc:creator>
  <cp:lastModifiedBy>iangra01</cp:lastModifiedBy>
  <cp:revision>87</cp:revision>
  <dcterms:created xsi:type="dcterms:W3CDTF">2016-09-08T09:20:35Z</dcterms:created>
  <dcterms:modified xsi:type="dcterms:W3CDTF">2016-09-14T13:27:50Z</dcterms:modified>
</cp:coreProperties>
</file>