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18" r:id="rId3"/>
    <p:sldId id="322" r:id="rId4"/>
    <p:sldId id="320" r:id="rId5"/>
    <p:sldId id="321" r:id="rId6"/>
    <p:sldId id="329" r:id="rId7"/>
    <p:sldId id="354" r:id="rId8"/>
    <p:sldId id="353" r:id="rId9"/>
    <p:sldId id="290" r:id="rId10"/>
    <p:sldId id="330" r:id="rId11"/>
    <p:sldId id="344" r:id="rId12"/>
    <p:sldId id="356" r:id="rId13"/>
    <p:sldId id="293" r:id="rId14"/>
    <p:sldId id="295" r:id="rId15"/>
    <p:sldId id="296" r:id="rId16"/>
    <p:sldId id="297" r:id="rId17"/>
    <p:sldId id="331" r:id="rId18"/>
    <p:sldId id="345" r:id="rId19"/>
    <p:sldId id="346" r:id="rId20"/>
    <p:sldId id="332" r:id="rId21"/>
    <p:sldId id="312" r:id="rId22"/>
    <p:sldId id="349" r:id="rId23"/>
    <p:sldId id="350" r:id="rId24"/>
    <p:sldId id="351" r:id="rId25"/>
    <p:sldId id="355" r:id="rId26"/>
    <p:sldId id="337" r:id="rId27"/>
    <p:sldId id="338" r:id="rId28"/>
    <p:sldId id="339" r:id="rId29"/>
    <p:sldId id="340" r:id="rId30"/>
    <p:sldId id="316" r:id="rId31"/>
    <p:sldId id="336" r:id="rId32"/>
    <p:sldId id="348" r:id="rId33"/>
    <p:sldId id="333" r:id="rId34"/>
    <p:sldId id="334" r:id="rId35"/>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6CB1C664-6B45-4880-B1B9-ED928CDF3DA7}" type="datetimeFigureOut">
              <a:rPr lang="en-GB" smtClean="0"/>
              <a:t>28/10/2019</a:t>
            </a:fld>
            <a:endParaRPr lang="en-GB"/>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E22887C6-9B39-4CBC-8FAB-78EE9028B2DB}" type="slidenum">
              <a:rPr lang="en-GB" smtClean="0"/>
              <a:t>‹#›</a:t>
            </a:fld>
            <a:endParaRPr lang="en-GB"/>
          </a:p>
        </p:txBody>
      </p:sp>
    </p:spTree>
    <p:extLst>
      <p:ext uri="{BB962C8B-B14F-4D97-AF65-F5344CB8AC3E}">
        <p14:creationId xmlns:p14="http://schemas.microsoft.com/office/powerpoint/2010/main" val="170762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39108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65491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71336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C4CD30-7BCE-48FB-A6B4-B0F0BB941A1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402878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4CD30-7BCE-48FB-A6B4-B0F0BB941A1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84807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C4CD30-7BCE-48FB-A6B4-B0F0BB941A1F}" type="datetimeFigureOut">
              <a:rPr lang="en-GB" smtClean="0"/>
              <a:t>28/10/2019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174954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C4CD30-7BCE-48FB-A6B4-B0F0BB941A1F}" type="datetimeFigureOut">
              <a:rPr lang="en-GB" smtClean="0"/>
              <a:t>28/10/2019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365246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C4CD30-7BCE-48FB-A6B4-B0F0BB941A1F}" type="datetimeFigureOut">
              <a:rPr lang="en-GB" smtClean="0"/>
              <a:t>28/10/2019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286884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4CD30-7BCE-48FB-A6B4-B0F0BB941A1F}" type="datetimeFigureOut">
              <a:rPr lang="en-GB" smtClean="0"/>
              <a:t>28/10/2019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87834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4CD30-7BCE-48FB-A6B4-B0F0BB941A1F}" type="datetimeFigureOut">
              <a:rPr lang="en-GB" smtClean="0"/>
              <a:t>28/10/2019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198319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4CD30-7BCE-48FB-A6B4-B0F0BB941A1F}" type="datetimeFigureOut">
              <a:rPr lang="en-GB" smtClean="0"/>
              <a:t>28/10/2019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E1FB9-E864-4B80-88BC-1B028E677D7D}" type="slidenum">
              <a:rPr lang="en-GB" smtClean="0"/>
              <a:t>‹#›</a:t>
            </a:fld>
            <a:endParaRPr lang="en-GB"/>
          </a:p>
        </p:txBody>
      </p:sp>
    </p:spTree>
    <p:extLst>
      <p:ext uri="{BB962C8B-B14F-4D97-AF65-F5344CB8AC3E}">
        <p14:creationId xmlns:p14="http://schemas.microsoft.com/office/powerpoint/2010/main" val="57475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4CD30-7BCE-48FB-A6B4-B0F0BB941A1F}" type="datetimeFigureOut">
              <a:rPr lang="en-GB" smtClean="0"/>
              <a:t>28/10/2019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E1FB9-E864-4B80-88BC-1B028E677D7D}" type="slidenum">
              <a:rPr lang="en-GB" smtClean="0"/>
              <a:t>‹#›</a:t>
            </a:fld>
            <a:endParaRPr lang="en-GB"/>
          </a:p>
        </p:txBody>
      </p:sp>
    </p:spTree>
    <p:extLst>
      <p:ext uri="{BB962C8B-B14F-4D97-AF65-F5344CB8AC3E}">
        <p14:creationId xmlns:p14="http://schemas.microsoft.com/office/powerpoint/2010/main" val="326212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otphn.net/groups/public-health-mortality-monitoring/mortality-sig-introduction/" TargetMode="External"/><Relationship Id="rId2" Type="http://schemas.openxmlformats.org/officeDocument/2006/relationships/hyperlink" Target="http://www.scotpho.org.uk/population-dynamics/recent-mortality-trends/" TargetMode="External"/><Relationship Id="rId1" Type="http://schemas.openxmlformats.org/officeDocument/2006/relationships/slideLayout" Target="../slideLayouts/slideLayout2.xml"/><Relationship Id="rId4" Type="http://schemas.openxmlformats.org/officeDocument/2006/relationships/hyperlink" Target="mailto:gmccartney@nh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14400"/>
            <a:ext cx="9144000" cy="2474259"/>
          </a:xfrm>
        </p:spPr>
        <p:txBody>
          <a:bodyPr>
            <a:normAutofit/>
          </a:bodyPr>
          <a:lstStyle/>
          <a:p>
            <a:pPr algn="l"/>
            <a:r>
              <a:rPr lang="en-GB" sz="4000" b="1" dirty="0" smtClean="0">
                <a:latin typeface="+mn-lt"/>
              </a:rPr>
              <a:t>Why life expectancy trends have changed; health inequalities are increasing; </a:t>
            </a:r>
            <a:br>
              <a:rPr lang="en-GB" sz="4000" b="1" dirty="0" smtClean="0">
                <a:latin typeface="+mn-lt"/>
              </a:rPr>
            </a:br>
            <a:r>
              <a:rPr lang="en-GB" sz="4000" b="1" dirty="0" smtClean="0">
                <a:latin typeface="+mn-lt"/>
              </a:rPr>
              <a:t>and what would be an appropriate response</a:t>
            </a:r>
            <a:endParaRPr lang="en-GB" sz="4000" b="1" dirty="0">
              <a:latin typeface="+mn-lt"/>
            </a:endParaRPr>
          </a:p>
        </p:txBody>
      </p:sp>
      <p:sp>
        <p:nvSpPr>
          <p:cNvPr id="3" name="Subtitle 2"/>
          <p:cNvSpPr>
            <a:spLocks noGrp="1"/>
          </p:cNvSpPr>
          <p:nvPr>
            <p:ph type="subTitle" idx="1"/>
          </p:nvPr>
        </p:nvSpPr>
        <p:spPr>
          <a:xfrm>
            <a:off x="1524000" y="4139920"/>
            <a:ext cx="9144000" cy="1655762"/>
          </a:xfrm>
        </p:spPr>
        <p:txBody>
          <a:bodyPr>
            <a:normAutofit lnSpcReduction="10000"/>
          </a:bodyPr>
          <a:lstStyle/>
          <a:p>
            <a:pPr algn="l"/>
            <a:r>
              <a:rPr lang="en-GB" dirty="0" smtClean="0"/>
              <a:t>Dr Gerry McCartney </a:t>
            </a:r>
          </a:p>
          <a:p>
            <a:pPr algn="l"/>
            <a:r>
              <a:rPr lang="en-GB" dirty="0" smtClean="0"/>
              <a:t>Consultant in Public Health and Head of the Public Health Observatory</a:t>
            </a:r>
          </a:p>
          <a:p>
            <a:pPr algn="l"/>
            <a:r>
              <a:rPr lang="en-GB" dirty="0" smtClean="0"/>
              <a:t>NHS Health Scotland</a:t>
            </a:r>
          </a:p>
          <a:p>
            <a:pPr algn="l"/>
            <a:r>
              <a:rPr lang="en-GB" dirty="0" smtClean="0"/>
              <a:t>October 2019 </a:t>
            </a:r>
            <a:endParaRPr lang="en-GB" dirty="0"/>
          </a:p>
        </p:txBody>
      </p:sp>
    </p:spTree>
    <p:extLst>
      <p:ext uri="{BB962C8B-B14F-4D97-AF65-F5344CB8AC3E}">
        <p14:creationId xmlns:p14="http://schemas.microsoft.com/office/powerpoint/2010/main" val="2430691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Almost all age groups and causes of death</a:t>
            </a:r>
            <a:endParaRPr lang="en-US" b="1" dirty="0">
              <a:latin typeface="+mn-lt"/>
            </a:endParaRPr>
          </a:p>
        </p:txBody>
      </p:sp>
    </p:spTree>
    <p:extLst>
      <p:ext uri="{BB962C8B-B14F-4D97-AF65-F5344CB8AC3E}">
        <p14:creationId xmlns:p14="http://schemas.microsoft.com/office/powerpoint/2010/main" val="396388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418" y="110067"/>
            <a:ext cx="8742089" cy="6646333"/>
          </a:xfrm>
          <a:prstGeom prst="rect">
            <a:avLst/>
          </a:prstGeom>
        </p:spPr>
      </p:pic>
      <p:sp>
        <p:nvSpPr>
          <p:cNvPr id="5" name="TextBox 4"/>
          <p:cNvSpPr txBox="1"/>
          <p:nvPr/>
        </p:nvSpPr>
        <p:spPr>
          <a:xfrm>
            <a:off x="4710643" y="3626417"/>
            <a:ext cx="3318932" cy="461665"/>
          </a:xfrm>
          <a:prstGeom prst="rect">
            <a:avLst/>
          </a:prstGeom>
          <a:solidFill>
            <a:schemeClr val="bg1"/>
          </a:solidFill>
        </p:spPr>
        <p:txBody>
          <a:bodyPr wrap="square" rtlCol="0">
            <a:spAutoFit/>
          </a:bodyPr>
          <a:lstStyle/>
          <a:p>
            <a:r>
              <a:rPr lang="en-GB" sz="2400" b="1" dirty="0" smtClean="0"/>
              <a:t>All age groups improving</a:t>
            </a:r>
            <a:endParaRPr lang="en-GB" sz="2400" b="1" dirty="0"/>
          </a:p>
        </p:txBody>
      </p:sp>
      <p:sp>
        <p:nvSpPr>
          <p:cNvPr id="6" name="Rectangle 5"/>
          <p:cNvSpPr/>
          <p:nvPr/>
        </p:nvSpPr>
        <p:spPr>
          <a:xfrm>
            <a:off x="2352675" y="1238250"/>
            <a:ext cx="7896225" cy="17621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1619417" y="110067"/>
            <a:ext cx="8742089" cy="6646333"/>
          </a:xfrm>
          <a:prstGeom prst="rect">
            <a:avLst/>
          </a:prstGeom>
        </p:spPr>
      </p:pic>
      <p:sp>
        <p:nvSpPr>
          <p:cNvPr id="3" name="Rectangle 2"/>
          <p:cNvSpPr/>
          <p:nvPr/>
        </p:nvSpPr>
        <p:spPr>
          <a:xfrm>
            <a:off x="5140960" y="3000375"/>
            <a:ext cx="1584960"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56000" y="3000375"/>
            <a:ext cx="419100"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514204" y="3000375"/>
            <a:ext cx="728177" cy="275018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stretch>
            <a:fillRect/>
          </a:stretch>
        </p:blipFill>
        <p:spPr>
          <a:xfrm>
            <a:off x="1619416" y="110067"/>
            <a:ext cx="8742090" cy="6646333"/>
          </a:xfrm>
          <a:prstGeom prst="rect">
            <a:avLst/>
          </a:prstGeom>
        </p:spPr>
      </p:pic>
      <p:pic>
        <p:nvPicPr>
          <p:cNvPr id="13" name="Picture 12"/>
          <p:cNvPicPr>
            <a:picLocks noChangeAspect="1"/>
          </p:cNvPicPr>
          <p:nvPr/>
        </p:nvPicPr>
        <p:blipFill>
          <a:blip r:embed="rId5"/>
          <a:stretch>
            <a:fillRect/>
          </a:stretch>
        </p:blipFill>
        <p:spPr>
          <a:xfrm>
            <a:off x="1619414" y="110067"/>
            <a:ext cx="8742091" cy="6646334"/>
          </a:xfrm>
          <a:prstGeom prst="rect">
            <a:avLst/>
          </a:prstGeom>
        </p:spPr>
      </p:pic>
      <p:sp>
        <p:nvSpPr>
          <p:cNvPr id="14" name="TextBox 13"/>
          <p:cNvSpPr txBox="1"/>
          <p:nvPr/>
        </p:nvSpPr>
        <p:spPr>
          <a:xfrm>
            <a:off x="2909359" y="4360169"/>
            <a:ext cx="6921500" cy="461665"/>
          </a:xfrm>
          <a:prstGeom prst="rect">
            <a:avLst/>
          </a:prstGeom>
          <a:solidFill>
            <a:schemeClr val="bg1"/>
          </a:solidFill>
        </p:spPr>
        <p:txBody>
          <a:bodyPr wrap="square" rtlCol="0">
            <a:spAutoFit/>
          </a:bodyPr>
          <a:lstStyle/>
          <a:p>
            <a:r>
              <a:rPr lang="en-GB" sz="2400" b="1" dirty="0" smtClean="0"/>
              <a:t>Worsening in trend has happened at (almost) all ages</a:t>
            </a:r>
            <a:endParaRPr lang="en-GB" sz="2400" b="1" dirty="0"/>
          </a:p>
        </p:txBody>
      </p:sp>
      <p:pic>
        <p:nvPicPr>
          <p:cNvPr id="16" name="Picture 15"/>
          <p:cNvPicPr>
            <a:picLocks noChangeAspect="1"/>
          </p:cNvPicPr>
          <p:nvPr/>
        </p:nvPicPr>
        <p:blipFill>
          <a:blip r:embed="rId6"/>
          <a:stretch>
            <a:fillRect/>
          </a:stretch>
        </p:blipFill>
        <p:spPr>
          <a:xfrm>
            <a:off x="1619412" y="110066"/>
            <a:ext cx="8742094" cy="5757334"/>
          </a:xfrm>
          <a:prstGeom prst="rect">
            <a:avLst/>
          </a:prstGeom>
        </p:spPr>
      </p:pic>
      <p:pic>
        <p:nvPicPr>
          <p:cNvPr id="4" name="Picture 3"/>
          <p:cNvPicPr>
            <a:picLocks noChangeAspect="1"/>
          </p:cNvPicPr>
          <p:nvPr/>
        </p:nvPicPr>
        <p:blipFill rotWithShape="1">
          <a:blip r:embed="rId7"/>
          <a:srcRect l="13680" t="81434" r="36846" b="4536"/>
          <a:stretch/>
        </p:blipFill>
        <p:spPr>
          <a:xfrm>
            <a:off x="8079125" y="192684"/>
            <a:ext cx="3598334" cy="668867"/>
          </a:xfrm>
          <a:prstGeom prst="rect">
            <a:avLst/>
          </a:prstGeom>
        </p:spPr>
      </p:pic>
    </p:spTree>
    <p:extLst>
      <p:ext uri="{BB962C8B-B14F-4D97-AF65-F5344CB8AC3E}">
        <p14:creationId xmlns:p14="http://schemas.microsoft.com/office/powerpoint/2010/main" val="24502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2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3" grpId="0" animBg="1"/>
      <p:bldP spid="3" grpId="1" animBg="1"/>
      <p:bldP spid="9" grpId="0" animBg="1"/>
      <p:bldP spid="9" grpId="1" animBg="1"/>
      <p:bldP spid="10" grpId="0" animBg="1"/>
      <p:bldP spid="10" grpId="1"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3263" y="473243"/>
            <a:ext cx="9479681" cy="6055754"/>
          </a:xfrm>
          <a:prstGeom prst="rect">
            <a:avLst/>
          </a:prstGeom>
        </p:spPr>
      </p:pic>
      <p:pic>
        <p:nvPicPr>
          <p:cNvPr id="5" name="Picture 4"/>
          <p:cNvPicPr>
            <a:picLocks noChangeAspect="1"/>
          </p:cNvPicPr>
          <p:nvPr/>
        </p:nvPicPr>
        <p:blipFill>
          <a:blip r:embed="rId3"/>
          <a:stretch>
            <a:fillRect/>
          </a:stretch>
        </p:blipFill>
        <p:spPr>
          <a:xfrm>
            <a:off x="1243263" y="473243"/>
            <a:ext cx="9488201" cy="6055754"/>
          </a:xfrm>
          <a:prstGeom prst="rect">
            <a:avLst/>
          </a:prstGeom>
        </p:spPr>
      </p:pic>
      <p:pic>
        <p:nvPicPr>
          <p:cNvPr id="6" name="Picture 5"/>
          <p:cNvPicPr>
            <a:picLocks noChangeAspect="1"/>
          </p:cNvPicPr>
          <p:nvPr/>
        </p:nvPicPr>
        <p:blipFill>
          <a:blip r:embed="rId4"/>
          <a:stretch>
            <a:fillRect/>
          </a:stretch>
        </p:blipFill>
        <p:spPr>
          <a:xfrm>
            <a:off x="1243263" y="473244"/>
            <a:ext cx="9479681" cy="6055754"/>
          </a:xfrm>
          <a:prstGeom prst="rect">
            <a:avLst/>
          </a:prstGeom>
        </p:spPr>
      </p:pic>
      <p:pic>
        <p:nvPicPr>
          <p:cNvPr id="8" name="Picture 7"/>
          <p:cNvPicPr>
            <a:picLocks noChangeAspect="1"/>
          </p:cNvPicPr>
          <p:nvPr/>
        </p:nvPicPr>
        <p:blipFill>
          <a:blip r:embed="rId5"/>
          <a:stretch>
            <a:fillRect/>
          </a:stretch>
        </p:blipFill>
        <p:spPr>
          <a:xfrm>
            <a:off x="1243264" y="473243"/>
            <a:ext cx="9479682" cy="6055754"/>
          </a:xfrm>
          <a:prstGeom prst="rect">
            <a:avLst/>
          </a:prstGeom>
        </p:spPr>
      </p:pic>
      <p:pic>
        <p:nvPicPr>
          <p:cNvPr id="7" name="Picture 6"/>
          <p:cNvPicPr>
            <a:picLocks noChangeAspect="1"/>
          </p:cNvPicPr>
          <p:nvPr/>
        </p:nvPicPr>
        <p:blipFill>
          <a:blip r:embed="rId6"/>
          <a:stretch>
            <a:fillRect/>
          </a:stretch>
        </p:blipFill>
        <p:spPr>
          <a:xfrm>
            <a:off x="1243260" y="473241"/>
            <a:ext cx="9479683" cy="6055755"/>
          </a:xfrm>
          <a:prstGeom prst="rect">
            <a:avLst/>
          </a:prstGeom>
        </p:spPr>
      </p:pic>
    </p:spTree>
    <p:extLst>
      <p:ext uri="{BB962C8B-B14F-4D97-AF65-F5344CB8AC3E}">
        <p14:creationId xmlns:p14="http://schemas.microsoft.com/office/powerpoint/2010/main" val="22370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411898"/>
            <a:ext cx="8856984" cy="5985542"/>
          </a:xfrm>
          <a:prstGeom prst="rect">
            <a:avLst/>
          </a:prstGeom>
        </p:spPr>
      </p:pic>
      <p:sp>
        <p:nvSpPr>
          <p:cNvPr id="2" name="Rectangle 1"/>
          <p:cNvSpPr/>
          <p:nvPr/>
        </p:nvSpPr>
        <p:spPr>
          <a:xfrm>
            <a:off x="2783632" y="980728"/>
            <a:ext cx="3456384" cy="541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032104" y="2348880"/>
            <a:ext cx="3456384" cy="404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423925" y="2060848"/>
            <a:ext cx="1368152" cy="404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423592" y="980728"/>
            <a:ext cx="504056" cy="52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28048" y="2852936"/>
            <a:ext cx="504057" cy="340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59000" y="2438400"/>
            <a:ext cx="8585200" cy="1295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67880" y="508000"/>
            <a:ext cx="255711" cy="5729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308070" y="508000"/>
            <a:ext cx="255711" cy="5729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9070443" y="1656080"/>
            <a:ext cx="873760" cy="2336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031772" y="2852936"/>
            <a:ext cx="496148" cy="4998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265289" y="3269775"/>
            <a:ext cx="298492" cy="2697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353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0 L 3.33333E-6 0.18773 " pathEditMode="relative" rAng="0" ptsTypes="AA">
                                      <p:cBhvr>
                                        <p:cTn id="11" dur="2000" fill="hold"/>
                                        <p:tgtEl>
                                          <p:spTgt spid="8"/>
                                        </p:tgtEl>
                                        <p:attrNameLst>
                                          <p:attrName>ppt_x</p:attrName>
                                          <p:attrName>ppt_y</p:attrName>
                                        </p:attrNameLst>
                                      </p:cBhvr>
                                      <p:rCtr x="0" y="9375"/>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 presetClass="exit" presetSubtype="0" fill="hold" grpId="2"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1"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1"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1.25E-6 3.33333E-6 L 0.02461 -0.00278 " pathEditMode="relative" rAng="0" ptsTypes="AA">
                                      <p:cBhvr>
                                        <p:cTn id="47" dur="2000" fill="hold"/>
                                        <p:tgtEl>
                                          <p:spTgt spid="9"/>
                                        </p:tgtEl>
                                        <p:attrNameLst>
                                          <p:attrName>ppt_x</p:attrName>
                                          <p:attrName>ppt_y</p:attrName>
                                        </p:attrNameLst>
                                      </p:cBhvr>
                                      <p:rCtr x="1224" y="-139"/>
                                    </p:animMotion>
                                  </p:childTnLst>
                                </p:cTn>
                              </p:par>
                              <p:par>
                                <p:cTn id="48" presetID="42" presetClass="path" presetSubtype="0" accel="50000" decel="50000" fill="hold" grpId="0" nodeType="withEffect">
                                  <p:stCondLst>
                                    <p:cond delay="0"/>
                                  </p:stCondLst>
                                  <p:childTnLst>
                                    <p:animMotion origin="layout" path="M -4.58333E-6 3.33333E-6 L 0.0224 -0.00278 " pathEditMode="relative" rAng="0" ptsTypes="AA">
                                      <p:cBhvr>
                                        <p:cTn id="49" dur="2000" fill="hold"/>
                                        <p:tgtEl>
                                          <p:spTgt spid="11"/>
                                        </p:tgtEl>
                                        <p:attrNameLst>
                                          <p:attrName>ppt_x</p:attrName>
                                          <p:attrName>ppt_y</p:attrName>
                                        </p:attrNameLst>
                                      </p:cBhvr>
                                      <p:rCtr x="1120" y="-139"/>
                                    </p:animMotion>
                                  </p:childTnLst>
                                </p:cTn>
                              </p:par>
                              <p:par>
                                <p:cTn id="50" presetID="22" presetClass="exit" presetSubtype="8" fill="hold" grpId="0" nodeType="withEffect">
                                  <p:stCondLst>
                                    <p:cond delay="0"/>
                                  </p:stCondLst>
                                  <p:childTnLst>
                                    <p:animEffect transition="out" filter="wipe(left)">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8" fill="hold" grpId="0" nodeType="clickEffect">
                                  <p:stCondLst>
                                    <p:cond delay="0"/>
                                  </p:stCondLst>
                                  <p:childTnLst>
                                    <p:animEffect transition="out" filter="wipe(left)">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par>
                                <p:cTn id="61" presetID="22" presetClass="exit" presetSubtype="8" fill="hold" grpId="0" nodeType="withEffect">
                                  <p:stCondLst>
                                    <p:cond delay="0"/>
                                  </p:stCondLst>
                                  <p:childTnLst>
                                    <p:animEffect transition="out" filter="wipe(left)">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par>
                                <p:cTn id="64" presetID="22" presetClass="exit" presetSubtype="8" fill="hold" grpId="0" nodeType="withEffect">
                                  <p:stCondLst>
                                    <p:cond delay="0"/>
                                  </p:stCondLst>
                                  <p:childTnLst>
                                    <p:animEffect transition="out" filter="wipe(left)">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9"/>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animBg="1"/>
      <p:bldP spid="7" grpId="0" animBg="1"/>
      <p:bldP spid="8" grpId="0" animBg="1"/>
      <p:bldP spid="8" grpId="1" animBg="1"/>
      <p:bldP spid="8" grpId="2" animBg="1"/>
      <p:bldP spid="9" grpId="0" animBg="1"/>
      <p:bldP spid="9" grpId="1" animBg="1"/>
      <p:bldP spid="9" grpId="2" animBg="1"/>
      <p:bldP spid="11" grpId="0" animBg="1"/>
      <p:bldP spid="11" grpId="1" animBg="1"/>
      <p:bldP spid="11" grpId="2" animBg="1"/>
      <p:bldP spid="12" grpId="0" animBg="1"/>
      <p:bldP spid="12" grpId="1" animBg="1"/>
      <p:bldP spid="14" grpId="0" animBg="1"/>
      <p:bldP spid="14" grpId="1" animBg="1"/>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3647" y="402493"/>
            <a:ext cx="8996082" cy="6074199"/>
          </a:xfrm>
          <a:prstGeom prst="rect">
            <a:avLst/>
          </a:prstGeom>
        </p:spPr>
      </p:pic>
    </p:spTree>
    <p:extLst>
      <p:ext uri="{BB962C8B-B14F-4D97-AF65-F5344CB8AC3E}">
        <p14:creationId xmlns:p14="http://schemas.microsoft.com/office/powerpoint/2010/main" val="297263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3647" y="404787"/>
            <a:ext cx="8996082" cy="6069591"/>
          </a:xfrm>
          <a:prstGeom prst="rect">
            <a:avLst/>
          </a:prstGeom>
        </p:spPr>
      </p:pic>
    </p:spTree>
    <p:extLst>
      <p:ext uri="{BB962C8B-B14F-4D97-AF65-F5344CB8AC3E}">
        <p14:creationId xmlns:p14="http://schemas.microsoft.com/office/powerpoint/2010/main" val="240254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199" y="393414"/>
            <a:ext cx="9009529" cy="6083278"/>
          </a:xfrm>
          <a:prstGeom prst="rect">
            <a:avLst/>
          </a:prstGeom>
        </p:spPr>
      </p:pic>
    </p:spTree>
    <p:extLst>
      <p:ext uri="{BB962C8B-B14F-4D97-AF65-F5344CB8AC3E}">
        <p14:creationId xmlns:p14="http://schemas.microsoft.com/office/powerpoint/2010/main" val="109329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A rapid rise in unjust and avoidable inequalities</a:t>
            </a:r>
            <a:endParaRPr lang="en-US" b="1" dirty="0">
              <a:latin typeface="+mn-lt"/>
            </a:endParaRPr>
          </a:p>
        </p:txBody>
      </p:sp>
    </p:spTree>
    <p:extLst>
      <p:ext uri="{BB962C8B-B14F-4D97-AF65-F5344CB8AC3E}">
        <p14:creationId xmlns:p14="http://schemas.microsoft.com/office/powerpoint/2010/main" val="2395153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0625" y="419100"/>
            <a:ext cx="10026593" cy="6029325"/>
          </a:xfrm>
          <a:prstGeom prst="rect">
            <a:avLst/>
          </a:prstGeom>
        </p:spPr>
      </p:pic>
      <p:pic>
        <p:nvPicPr>
          <p:cNvPr id="4" name="Picture 3"/>
          <p:cNvPicPr>
            <a:picLocks noChangeAspect="1"/>
          </p:cNvPicPr>
          <p:nvPr/>
        </p:nvPicPr>
        <p:blipFill>
          <a:blip r:embed="rId3"/>
          <a:stretch>
            <a:fillRect/>
          </a:stretch>
        </p:blipFill>
        <p:spPr>
          <a:xfrm>
            <a:off x="1090624" y="419100"/>
            <a:ext cx="10026593" cy="6029324"/>
          </a:xfrm>
          <a:prstGeom prst="rect">
            <a:avLst/>
          </a:prstGeom>
        </p:spPr>
      </p:pic>
      <p:sp>
        <p:nvSpPr>
          <p:cNvPr id="3" name="TextBox 2"/>
          <p:cNvSpPr txBox="1"/>
          <p:nvPr/>
        </p:nvSpPr>
        <p:spPr>
          <a:xfrm>
            <a:off x="6219825" y="419100"/>
            <a:ext cx="5334000" cy="461665"/>
          </a:xfrm>
          <a:prstGeom prst="rect">
            <a:avLst/>
          </a:prstGeom>
          <a:noFill/>
        </p:spPr>
        <p:txBody>
          <a:bodyPr wrap="square" rtlCol="0">
            <a:spAutoFit/>
          </a:bodyPr>
          <a:lstStyle/>
          <a:p>
            <a:r>
              <a:rPr lang="en-GB" sz="2400" b="1" dirty="0" smtClean="0"/>
              <a:t>Scotland, men &amp; women &lt;75 years</a:t>
            </a:r>
            <a:endParaRPr lang="en-GB" sz="2400" b="1" dirty="0"/>
          </a:p>
        </p:txBody>
      </p:sp>
      <p:sp>
        <p:nvSpPr>
          <p:cNvPr id="6" name="TextBox 5"/>
          <p:cNvSpPr txBox="1"/>
          <p:nvPr/>
        </p:nvSpPr>
        <p:spPr>
          <a:xfrm>
            <a:off x="8896349" y="1838325"/>
            <a:ext cx="2962275" cy="338554"/>
          </a:xfrm>
          <a:prstGeom prst="rect">
            <a:avLst/>
          </a:prstGeom>
          <a:noFill/>
        </p:spPr>
        <p:txBody>
          <a:bodyPr wrap="square" rtlCol="0">
            <a:spAutoFit/>
          </a:bodyPr>
          <a:lstStyle/>
          <a:p>
            <a:r>
              <a:rPr lang="en-GB" sz="1600" b="1" dirty="0" smtClean="0"/>
              <a:t>Most deprived 10th</a:t>
            </a:r>
            <a:endParaRPr lang="en-GB" sz="1600" b="1" dirty="0"/>
          </a:p>
        </p:txBody>
      </p:sp>
      <p:sp>
        <p:nvSpPr>
          <p:cNvPr id="7" name="TextBox 6"/>
          <p:cNvSpPr txBox="1"/>
          <p:nvPr/>
        </p:nvSpPr>
        <p:spPr>
          <a:xfrm>
            <a:off x="8896348" y="4505325"/>
            <a:ext cx="2962275" cy="338554"/>
          </a:xfrm>
          <a:prstGeom prst="rect">
            <a:avLst/>
          </a:prstGeom>
          <a:noFill/>
        </p:spPr>
        <p:txBody>
          <a:bodyPr wrap="square" rtlCol="0">
            <a:spAutoFit/>
          </a:bodyPr>
          <a:lstStyle/>
          <a:p>
            <a:r>
              <a:rPr lang="en-GB" sz="1600" b="1" dirty="0" smtClean="0"/>
              <a:t>Least deprived 10th</a:t>
            </a:r>
            <a:endParaRPr lang="en-GB" sz="1600" b="1" dirty="0"/>
          </a:p>
        </p:txBody>
      </p:sp>
      <p:sp>
        <p:nvSpPr>
          <p:cNvPr id="8" name="Rectangle 7"/>
          <p:cNvSpPr/>
          <p:nvPr/>
        </p:nvSpPr>
        <p:spPr>
          <a:xfrm>
            <a:off x="8572500" y="1276350"/>
            <a:ext cx="2085975" cy="406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494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238" y="238125"/>
            <a:ext cx="10307575" cy="6172200"/>
          </a:xfrm>
          <a:prstGeom prst="rect">
            <a:avLst/>
          </a:prstGeom>
        </p:spPr>
      </p:pic>
      <p:sp>
        <p:nvSpPr>
          <p:cNvPr id="3" name="Rectangle 2"/>
          <p:cNvSpPr/>
          <p:nvPr/>
        </p:nvSpPr>
        <p:spPr>
          <a:xfrm>
            <a:off x="7724775" y="1181100"/>
            <a:ext cx="1905000" cy="4257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2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My objectives for the next 25 minutes: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To demonstrate that life expectancy trends changed from 2012 </a:t>
            </a:r>
          </a:p>
          <a:p>
            <a:pPr marL="514350" indent="-514350">
              <a:buAutoNum type="arabicPeriod"/>
            </a:pPr>
            <a:r>
              <a:rPr lang="en-GB" dirty="0" smtClean="0"/>
              <a:t>…that this is due to changes for almost all age groups and causes of death </a:t>
            </a:r>
          </a:p>
          <a:p>
            <a:pPr marL="514350" indent="-514350">
              <a:buAutoNum type="arabicPeriod"/>
            </a:pPr>
            <a:r>
              <a:rPr lang="en-GB" dirty="0" smtClean="0"/>
              <a:t>…that this is leading to a rapid rise in unjust and avoidable health inequalities</a:t>
            </a:r>
          </a:p>
          <a:p>
            <a:pPr marL="514350" indent="-514350">
              <a:buAutoNum type="arabicPeriod"/>
            </a:pPr>
            <a:r>
              <a:rPr lang="en-GB" dirty="0" smtClean="0"/>
              <a:t>…that the causes are most likely to be economic, working through a variety of pathways</a:t>
            </a:r>
          </a:p>
          <a:p>
            <a:pPr marL="514350" indent="-514350">
              <a:buAutoNum type="arabicPeriod"/>
            </a:pPr>
            <a:r>
              <a:rPr lang="en-GB" dirty="0" smtClean="0"/>
              <a:t>To convince you that you all have a vital role in reversing these trends</a:t>
            </a:r>
          </a:p>
          <a:p>
            <a:pPr marL="514350" indent="-514350">
              <a:buAutoNum type="arabicPeriod"/>
            </a:pPr>
            <a:endParaRPr lang="en-GB" dirty="0"/>
          </a:p>
        </p:txBody>
      </p:sp>
    </p:spTree>
    <p:extLst>
      <p:ext uri="{BB962C8B-B14F-4D97-AF65-F5344CB8AC3E}">
        <p14:creationId xmlns:p14="http://schemas.microsoft.com/office/powerpoint/2010/main" val="13462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The causes are economic, working through a variety of pathways</a:t>
            </a:r>
            <a:endParaRPr lang="en-US" b="1" dirty="0">
              <a:latin typeface="+mn-lt"/>
            </a:endParaRPr>
          </a:p>
        </p:txBody>
      </p:sp>
    </p:spTree>
    <p:extLst>
      <p:ext uri="{BB962C8B-B14F-4D97-AF65-F5344CB8AC3E}">
        <p14:creationId xmlns:p14="http://schemas.microsoft.com/office/powerpoint/2010/main" val="822402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Not due to influenza</a:t>
            </a:r>
          </a:p>
          <a:p>
            <a:pPr marL="542925" indent="-276225">
              <a:buNone/>
            </a:pPr>
            <a:r>
              <a:rPr lang="en-GB" dirty="0" smtClean="0"/>
              <a:t>&gt; All causes of death impacted including implausible causes such as drug-related deaths</a:t>
            </a:r>
          </a:p>
          <a:p>
            <a:pPr marL="542925" indent="-276225">
              <a:buNone/>
            </a:pPr>
            <a:r>
              <a:rPr lang="en-GB" dirty="0" smtClean="0"/>
              <a:t>&gt; Trends changed in 2012, not in the ‘flu-year’ 2015, and have been sustained subsequently </a:t>
            </a:r>
          </a:p>
          <a:p>
            <a:pPr marL="542925" indent="-276225">
              <a:buNone/>
            </a:pPr>
            <a:r>
              <a:rPr lang="en-GB" dirty="0" smtClean="0"/>
              <a:t>&gt; All age groups impacted </a:t>
            </a:r>
            <a:endParaRPr lang="en-GB" dirty="0"/>
          </a:p>
        </p:txBody>
      </p:sp>
    </p:spTree>
    <p:extLst>
      <p:ext uri="{BB962C8B-B14F-4D97-AF65-F5344CB8AC3E}">
        <p14:creationId xmlns:p14="http://schemas.microsoft.com/office/powerpoint/2010/main" val="41768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Not due to natural </a:t>
            </a:r>
            <a:r>
              <a:rPr lang="en-GB" dirty="0"/>
              <a:t>‘</a:t>
            </a:r>
            <a:r>
              <a:rPr lang="en-GB" dirty="0" smtClean="0"/>
              <a:t>biological’ limit </a:t>
            </a:r>
            <a:endParaRPr lang="en-GB" dirty="0"/>
          </a:p>
          <a:p>
            <a:pPr marL="542925" indent="-276225">
              <a:buNone/>
            </a:pPr>
            <a:r>
              <a:rPr lang="en-GB" dirty="0" smtClean="0"/>
              <a:t>&gt; Trends have changed at all age groups, not just the oldest</a:t>
            </a:r>
          </a:p>
          <a:p>
            <a:pPr marL="542925" indent="-276225">
              <a:buNone/>
            </a:pPr>
            <a:r>
              <a:rPr lang="en-GB" dirty="0" smtClean="0"/>
              <a:t>&gt; Trends are worst in the most deprived groups where life expectancy is already lowest </a:t>
            </a:r>
          </a:p>
          <a:p>
            <a:pPr marL="542925" indent="-276225">
              <a:buNone/>
            </a:pPr>
            <a:r>
              <a:rPr lang="en-GB" dirty="0" smtClean="0"/>
              <a:t>&gt; Life expectancy continues to improve in countries who lead the world such as Japan</a:t>
            </a:r>
            <a:endParaRPr lang="en-GB" dirty="0"/>
          </a:p>
        </p:txBody>
      </p:sp>
    </p:spTree>
    <p:extLst>
      <p:ext uri="{BB962C8B-B14F-4D97-AF65-F5344CB8AC3E}">
        <p14:creationId xmlns:p14="http://schemas.microsoft.com/office/powerpoint/2010/main" val="18255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‘Austerity’</a:t>
            </a:r>
            <a:endParaRPr lang="en-GB" dirty="0"/>
          </a:p>
          <a:p>
            <a:pPr marL="542925" indent="-276225">
              <a:buNone/>
            </a:pPr>
            <a:r>
              <a:rPr lang="en-GB" dirty="0" smtClean="0"/>
              <a:t>&gt; Yes, working through multiple pathways for different groups</a:t>
            </a:r>
          </a:p>
          <a:p>
            <a:pPr marL="542925" indent="-276225">
              <a:buNone/>
            </a:pPr>
            <a:r>
              <a:rPr lang="en-GB" dirty="0" smtClean="0"/>
              <a:t>&gt; Social security benefit cuts and increased conditions </a:t>
            </a:r>
          </a:p>
          <a:p>
            <a:pPr marL="542925" indent="-276225">
              <a:buNone/>
            </a:pPr>
            <a:r>
              <a:rPr lang="en-GB" dirty="0" smtClean="0"/>
              <a:t>&gt; Cuts to public services and pressures on health &amp; social care services</a:t>
            </a:r>
          </a:p>
          <a:p>
            <a:pPr marL="542925" indent="-276225">
              <a:buNone/>
            </a:pPr>
            <a:r>
              <a:rPr lang="en-GB" dirty="0" smtClean="0"/>
              <a:t>&gt; Household incomes squeezed</a:t>
            </a:r>
          </a:p>
          <a:p>
            <a:pPr marL="542925" indent="-276225">
              <a:buNone/>
            </a:pPr>
            <a:r>
              <a:rPr lang="en-GB" dirty="0" smtClean="0"/>
              <a:t>&gt; Precarious work</a:t>
            </a:r>
          </a:p>
          <a:p>
            <a:pPr marL="542925" indent="-276225">
              <a:buNone/>
            </a:pPr>
            <a:r>
              <a:rPr lang="en-GB" dirty="0" smtClean="0"/>
              <a:t>&gt; Plethora of international and UK-based research </a:t>
            </a:r>
            <a:endParaRPr lang="en-GB" dirty="0"/>
          </a:p>
        </p:txBody>
      </p:sp>
    </p:spTree>
    <p:extLst>
      <p:ext uri="{BB962C8B-B14F-4D97-AF65-F5344CB8AC3E}">
        <p14:creationId xmlns:p14="http://schemas.microsoft.com/office/powerpoint/2010/main" val="193934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
            <a:ext cx="10515600" cy="1104900"/>
          </a:xfrm>
        </p:spPr>
        <p:txBody>
          <a:bodyPr>
            <a:normAutofit/>
          </a:bodyPr>
          <a:lstStyle/>
          <a:p>
            <a:r>
              <a:rPr lang="en-GB" sz="2400" b="1" dirty="0" smtClean="0">
                <a:latin typeface="+mn-lt"/>
              </a:rPr>
              <a:t>Percentage impact of reforms to taxes and transfer payments by household net income decile and type of reform 2010-2011 to 2021-22 tax year, Great Britain</a:t>
            </a:r>
            <a:endParaRPr lang="en-GB" sz="2400" b="1" dirty="0">
              <a:latin typeface="+mn-lt"/>
            </a:endParaRPr>
          </a:p>
        </p:txBody>
      </p:sp>
      <p:pic>
        <p:nvPicPr>
          <p:cNvPr id="3" name="Picture 2"/>
          <p:cNvPicPr>
            <a:picLocks noChangeAspect="1"/>
          </p:cNvPicPr>
          <p:nvPr/>
        </p:nvPicPr>
        <p:blipFill rotWithShape="1">
          <a:blip r:embed="rId2"/>
          <a:srcRect l="4392" t="19455" r="5507" b="14849"/>
          <a:stretch/>
        </p:blipFill>
        <p:spPr>
          <a:xfrm>
            <a:off x="1771650" y="1104901"/>
            <a:ext cx="7562850" cy="5606941"/>
          </a:xfrm>
          <a:prstGeom prst="rect">
            <a:avLst/>
          </a:prstGeom>
        </p:spPr>
      </p:pic>
      <p:sp>
        <p:nvSpPr>
          <p:cNvPr id="4" name="TextBox 3"/>
          <p:cNvSpPr txBox="1"/>
          <p:nvPr/>
        </p:nvSpPr>
        <p:spPr>
          <a:xfrm>
            <a:off x="8972550" y="6065511"/>
            <a:ext cx="3219450" cy="646331"/>
          </a:xfrm>
          <a:prstGeom prst="rect">
            <a:avLst/>
          </a:prstGeom>
          <a:noFill/>
        </p:spPr>
        <p:txBody>
          <a:bodyPr wrap="square" rtlCol="0">
            <a:spAutoFit/>
          </a:bodyPr>
          <a:lstStyle/>
          <a:p>
            <a:r>
              <a:rPr lang="en-GB" sz="1200" dirty="0" smtClean="0"/>
              <a:t>Source: </a:t>
            </a:r>
            <a:r>
              <a:rPr lang="en-GB" sz="1200" dirty="0" err="1" smtClean="0"/>
              <a:t>Portes</a:t>
            </a:r>
            <a:r>
              <a:rPr lang="en-GB" sz="1200" dirty="0" smtClean="0"/>
              <a:t> et al. The cumulative impact of tax and welfare reforms. Manchester, Equality and Human Rights Commission, 2018. </a:t>
            </a:r>
            <a:endParaRPr lang="en-GB" sz="1200" dirty="0"/>
          </a:p>
        </p:txBody>
      </p:sp>
    </p:spTree>
    <p:extLst>
      <p:ext uri="{BB962C8B-B14F-4D97-AF65-F5344CB8AC3E}">
        <p14:creationId xmlns:p14="http://schemas.microsoft.com/office/powerpoint/2010/main" val="2010859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8273" y="1631583"/>
            <a:ext cx="9650925" cy="4697028"/>
          </a:xfrm>
          <a:prstGeom prst="rect">
            <a:avLst/>
          </a:prstGeom>
        </p:spPr>
      </p:pic>
      <p:sp>
        <p:nvSpPr>
          <p:cNvPr id="4" name="Title 1"/>
          <p:cNvSpPr txBox="1">
            <a:spLocks/>
          </p:cNvSpPr>
          <p:nvPr/>
        </p:nvSpPr>
        <p:spPr>
          <a:xfrm>
            <a:off x="395538" y="529389"/>
            <a:ext cx="10515600" cy="1104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latin typeface="+mn-lt"/>
              </a:rPr>
              <a:t>Modelled impact of changes to taxes and transfer payments (2010-2011 to 2021-22) on life expectancy, Scotland (preliminary analysis using Triple I tool)</a:t>
            </a:r>
            <a:endParaRPr lang="en-GB" sz="2400" b="1" dirty="0">
              <a:latin typeface="+mn-lt"/>
            </a:endParaRPr>
          </a:p>
        </p:txBody>
      </p:sp>
      <p:sp>
        <p:nvSpPr>
          <p:cNvPr id="5" name="Rectangle 4"/>
          <p:cNvSpPr/>
          <p:nvPr/>
        </p:nvSpPr>
        <p:spPr>
          <a:xfrm>
            <a:off x="5619750" y="2093493"/>
            <a:ext cx="3667126" cy="369332"/>
          </a:xfrm>
          <a:prstGeom prst="rect">
            <a:avLst/>
          </a:prstGeom>
          <a:solidFill>
            <a:schemeClr val="bg1"/>
          </a:solidFill>
          <a:ln w="25400">
            <a:solidFill>
              <a:srgbClr val="FF0000"/>
            </a:solidFill>
          </a:ln>
        </p:spPr>
        <p:txBody>
          <a:bodyPr wrap="square">
            <a:spAutoFit/>
          </a:bodyPr>
          <a:lstStyle/>
          <a:p>
            <a:r>
              <a:rPr lang="en-US" b="1" dirty="0" smtClean="0"/>
              <a:t>79.5 </a:t>
            </a:r>
            <a:r>
              <a:rPr lang="en-US" b="1" dirty="0"/>
              <a:t>years to 78.9 years (-30 weeks</a:t>
            </a:r>
            <a:r>
              <a:rPr lang="en-US" b="1" dirty="0" smtClean="0"/>
              <a:t>) </a:t>
            </a:r>
            <a:endParaRPr lang="en-GB" b="1" dirty="0"/>
          </a:p>
        </p:txBody>
      </p:sp>
      <p:sp>
        <p:nvSpPr>
          <p:cNvPr id="6" name="Rectangle 5"/>
          <p:cNvSpPr/>
          <p:nvPr/>
        </p:nvSpPr>
        <p:spPr>
          <a:xfrm>
            <a:off x="1834972" y="2093493"/>
            <a:ext cx="3584911" cy="369332"/>
          </a:xfrm>
          <a:prstGeom prst="rect">
            <a:avLst/>
          </a:prstGeom>
          <a:solidFill>
            <a:schemeClr val="bg1"/>
          </a:solidFill>
          <a:ln w="25400">
            <a:solidFill>
              <a:srgbClr val="FF0000"/>
            </a:solidFill>
          </a:ln>
        </p:spPr>
        <p:txBody>
          <a:bodyPr wrap="square">
            <a:spAutoFit/>
          </a:bodyPr>
          <a:lstStyle/>
          <a:p>
            <a:r>
              <a:rPr lang="en-US" b="1" dirty="0" smtClean="0"/>
              <a:t>84.2 </a:t>
            </a:r>
            <a:r>
              <a:rPr lang="en-US" b="1" dirty="0"/>
              <a:t>years to 83.7 years (-29 </a:t>
            </a:r>
            <a:r>
              <a:rPr lang="en-US" b="1" dirty="0" smtClean="0"/>
              <a:t>weeks)</a:t>
            </a:r>
            <a:endParaRPr lang="en-GB" b="1" dirty="0"/>
          </a:p>
        </p:txBody>
      </p:sp>
    </p:spTree>
    <p:extLst>
      <p:ext uri="{BB962C8B-B14F-4D97-AF65-F5344CB8AC3E}">
        <p14:creationId xmlns:p14="http://schemas.microsoft.com/office/powerpoint/2010/main" val="110261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a:latin typeface="+mn-lt"/>
              </a:rPr>
              <a:t>Rajmil</a:t>
            </a:r>
            <a:r>
              <a:rPr lang="en-GB" sz="1600" dirty="0">
                <a:latin typeface="+mn-lt"/>
              </a:rPr>
              <a:t>, Luis; </a:t>
            </a:r>
            <a:r>
              <a:rPr lang="en-GB" sz="1600" dirty="0" err="1">
                <a:latin typeface="+mn-lt"/>
              </a:rPr>
              <a:t>Fernández</a:t>
            </a:r>
            <a:r>
              <a:rPr lang="en-GB" sz="1600" dirty="0">
                <a:latin typeface="+mn-lt"/>
              </a:rPr>
              <a:t> de </a:t>
            </a:r>
            <a:r>
              <a:rPr lang="en-GB" sz="1600" dirty="0" err="1">
                <a:latin typeface="+mn-lt"/>
              </a:rPr>
              <a:t>Sanamed</a:t>
            </a:r>
            <a:r>
              <a:rPr lang="en-GB" sz="1600" dirty="0">
                <a:latin typeface="+mn-lt"/>
              </a:rPr>
              <a:t>, </a:t>
            </a:r>
            <a:r>
              <a:rPr lang="en-GB" sz="1600" dirty="0" err="1" smtClean="0">
                <a:latin typeface="+mn-lt"/>
              </a:rPr>
              <a:t>María</a:t>
            </a:r>
            <a:r>
              <a:rPr lang="en-GB" sz="1600" dirty="0" smtClean="0">
                <a:latin typeface="+mn-lt"/>
              </a:rPr>
              <a:t>-José. </a:t>
            </a:r>
            <a:r>
              <a:rPr lang="en-US" sz="1600" dirty="0">
                <a:latin typeface="+mn-lt"/>
              </a:rPr>
              <a:t>Austerity Policies and Mortality Rates in European Countries, </a:t>
            </a:r>
            <a:r>
              <a:rPr lang="en-US" sz="1600" dirty="0" smtClean="0">
                <a:latin typeface="+mn-lt"/>
              </a:rPr>
              <a:t>2011–2015. </a:t>
            </a:r>
            <a:r>
              <a:rPr lang="en-US" sz="1600" dirty="0">
                <a:latin typeface="+mn-lt"/>
              </a:rPr>
              <a:t>AJPH </a:t>
            </a:r>
            <a:r>
              <a:rPr lang="en-US" sz="1600" dirty="0" smtClean="0">
                <a:latin typeface="+mn-lt"/>
              </a:rPr>
              <a:t>2019; 109: 768-870, doi:10.2105/AJPH.2019.304997.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as </a:t>
            </a:r>
            <a:r>
              <a:rPr lang="en-US" dirty="0" smtClean="0"/>
              <a:t>Cyclically </a:t>
            </a:r>
            <a:r>
              <a:rPr lang="en-US" dirty="0"/>
              <a:t>Adjusted Primary Balance (CAPB) in </a:t>
            </a:r>
            <a:r>
              <a:rPr lang="en-US" dirty="0" err="1" smtClean="0"/>
              <a:t>terciles</a:t>
            </a:r>
            <a:endParaRPr lang="en-US" dirty="0" smtClean="0"/>
          </a:p>
          <a:p>
            <a:r>
              <a:rPr lang="en-US" dirty="0" smtClean="0"/>
              <a:t>Europe </a:t>
            </a:r>
            <a:r>
              <a:rPr lang="en-US" dirty="0"/>
              <a:t>(15 countries), </a:t>
            </a:r>
            <a:r>
              <a:rPr lang="en-US" dirty="0" smtClean="0"/>
              <a:t>2011-2015</a:t>
            </a:r>
          </a:p>
          <a:p>
            <a:r>
              <a:rPr lang="en-US" dirty="0"/>
              <a:t>C</a:t>
            </a:r>
            <a:r>
              <a:rPr lang="en-US" dirty="0" smtClean="0"/>
              <a:t>ompared </a:t>
            </a:r>
            <a:r>
              <a:rPr lang="en-US" dirty="0"/>
              <a:t>with countries in the low-austerity group, countries with intermediate austerity had excess mortality of </a:t>
            </a:r>
            <a:r>
              <a:rPr lang="en-US" dirty="0" smtClean="0"/>
              <a:t>40 </a:t>
            </a:r>
            <a:r>
              <a:rPr lang="en-US" dirty="0"/>
              <a:t>per 100,000 per year and those with high austerity had excess mortality of </a:t>
            </a:r>
            <a:r>
              <a:rPr lang="en-US" dirty="0" smtClean="0"/>
              <a:t>31 </a:t>
            </a:r>
            <a:r>
              <a:rPr lang="en-US" dirty="0"/>
              <a:t>per </a:t>
            </a:r>
            <a:r>
              <a:rPr lang="en-US" dirty="0" smtClean="0"/>
              <a:t>100,000 </a:t>
            </a:r>
            <a:r>
              <a:rPr lang="en-US" dirty="0"/>
              <a:t>per year</a:t>
            </a:r>
            <a:r>
              <a:rPr lang="en-US" dirty="0" smtClean="0"/>
              <a:t>.</a:t>
            </a:r>
          </a:p>
          <a:p>
            <a:r>
              <a:rPr lang="en-US" dirty="0" smtClean="0"/>
              <a:t>Generally good quality study</a:t>
            </a:r>
          </a:p>
          <a:p>
            <a:r>
              <a:rPr lang="en-US" dirty="0" smtClean="0"/>
              <a:t>No data beyond 2015</a:t>
            </a:r>
            <a:r>
              <a:rPr lang="en-US" dirty="0"/>
              <a:t> </a:t>
            </a:r>
            <a:r>
              <a:rPr lang="en-US" dirty="0" smtClean="0"/>
              <a:t>– likely to underestimate effects</a:t>
            </a:r>
          </a:p>
          <a:p>
            <a:endParaRPr lang="en-GB" dirty="0"/>
          </a:p>
        </p:txBody>
      </p:sp>
      <p:pic>
        <p:nvPicPr>
          <p:cNvPr id="4" name="Picture 3"/>
          <p:cNvPicPr>
            <a:picLocks noChangeAspect="1"/>
          </p:cNvPicPr>
          <p:nvPr/>
        </p:nvPicPr>
        <p:blipFill>
          <a:blip r:embed="rId2"/>
          <a:stretch>
            <a:fillRect/>
          </a:stretch>
        </p:blipFill>
        <p:spPr>
          <a:xfrm>
            <a:off x="7639665" y="530194"/>
            <a:ext cx="4041058" cy="5546890"/>
          </a:xfrm>
          <a:prstGeom prst="rect">
            <a:avLst/>
          </a:prstGeom>
          <a:ln>
            <a:solidFill>
              <a:schemeClr val="tx1"/>
            </a:solidFill>
          </a:ln>
        </p:spPr>
      </p:pic>
    </p:spTree>
    <p:extLst>
      <p:ext uri="{BB962C8B-B14F-4D97-AF65-F5344CB8AC3E}">
        <p14:creationId xmlns:p14="http://schemas.microsoft.com/office/powerpoint/2010/main" val="36118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a:bodyPr>
          <a:lstStyle/>
          <a:p>
            <a:r>
              <a:rPr lang="en-GB" sz="1600" dirty="0" err="1" smtClean="0">
                <a:latin typeface="+mn-lt"/>
              </a:rPr>
              <a:t>Toffoluttia</a:t>
            </a:r>
            <a:r>
              <a:rPr lang="en-GB" sz="1600" dirty="0" smtClean="0">
                <a:latin typeface="+mn-lt"/>
              </a:rPr>
              <a:t> V, </a:t>
            </a:r>
            <a:r>
              <a:rPr lang="en-GB" sz="1600" dirty="0" err="1" smtClean="0">
                <a:latin typeface="+mn-lt"/>
              </a:rPr>
              <a:t>Suhrcke</a:t>
            </a:r>
            <a:r>
              <a:rPr lang="en-GB" sz="1600" dirty="0" smtClean="0">
                <a:latin typeface="+mn-lt"/>
              </a:rPr>
              <a:t> M. Does </a:t>
            </a:r>
            <a:r>
              <a:rPr lang="en-GB" sz="1600" dirty="0">
                <a:latin typeface="+mn-lt"/>
              </a:rPr>
              <a:t>austerity really kill? </a:t>
            </a:r>
            <a:r>
              <a:rPr lang="en-GB" sz="1600" dirty="0" smtClean="0">
                <a:latin typeface="+mn-lt"/>
              </a:rPr>
              <a:t>Economics </a:t>
            </a:r>
            <a:r>
              <a:rPr lang="en-GB" sz="1600" dirty="0">
                <a:latin typeface="+mn-lt"/>
              </a:rPr>
              <a:t>and Human </a:t>
            </a:r>
            <a:r>
              <a:rPr lang="en-GB" sz="1600" dirty="0" smtClean="0">
                <a:latin typeface="+mn-lt"/>
              </a:rPr>
              <a:t>Biology 2019; 33: 211-3.</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using the </a:t>
            </a:r>
            <a:r>
              <a:rPr lang="en-US" dirty="0" err="1" smtClean="0"/>
              <a:t>Alesina-Ardagna</a:t>
            </a:r>
            <a:r>
              <a:rPr lang="en-US" dirty="0" smtClean="0"/>
              <a:t> </a:t>
            </a:r>
            <a:r>
              <a:rPr lang="en-US" dirty="0"/>
              <a:t>Fiscal Index (AAFI) (also called ‘Blanchard Fiscal Index’)</a:t>
            </a:r>
            <a:endParaRPr lang="en-GB" dirty="0" smtClean="0"/>
          </a:p>
          <a:p>
            <a:r>
              <a:rPr lang="en-GB" dirty="0" smtClean="0"/>
              <a:t>Europe (28 countries), 1991-2013 (many up to 2012)</a:t>
            </a:r>
          </a:p>
          <a:p>
            <a:r>
              <a:rPr lang="en-US" dirty="0"/>
              <a:t>Austerity regimes are associated with an increase in mortality of 0.7</a:t>
            </a:r>
            <a:r>
              <a:rPr lang="en-US" dirty="0" smtClean="0"/>
              <a:t>% after adjusting for recession effects</a:t>
            </a:r>
          </a:p>
          <a:p>
            <a:r>
              <a:rPr lang="en-US" dirty="0" smtClean="0"/>
              <a:t>Good quality study</a:t>
            </a:r>
          </a:p>
          <a:p>
            <a:r>
              <a:rPr lang="en-US" dirty="0" smtClean="0"/>
              <a:t>No data beyond 2012/3 – likely to underestimate effects </a:t>
            </a:r>
            <a:endParaRPr lang="en-GB" dirty="0"/>
          </a:p>
        </p:txBody>
      </p:sp>
      <p:pic>
        <p:nvPicPr>
          <p:cNvPr id="5" name="Picture 4"/>
          <p:cNvPicPr>
            <a:picLocks noChangeAspect="1"/>
          </p:cNvPicPr>
          <p:nvPr/>
        </p:nvPicPr>
        <p:blipFill>
          <a:blip r:embed="rId2"/>
          <a:stretch>
            <a:fillRect/>
          </a:stretch>
        </p:blipFill>
        <p:spPr>
          <a:xfrm>
            <a:off x="7601757" y="486696"/>
            <a:ext cx="4154280" cy="5590387"/>
          </a:xfrm>
          <a:prstGeom prst="rect">
            <a:avLst/>
          </a:prstGeom>
          <a:ln>
            <a:solidFill>
              <a:schemeClr val="tx1"/>
            </a:solidFill>
          </a:ln>
        </p:spPr>
      </p:pic>
    </p:spTree>
    <p:extLst>
      <p:ext uri="{BB962C8B-B14F-4D97-AF65-F5344CB8AC3E}">
        <p14:creationId xmlns:p14="http://schemas.microsoft.com/office/powerpoint/2010/main" val="200722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a:latin typeface="+mn-lt"/>
              </a:rPr>
              <a:t>van der </a:t>
            </a:r>
            <a:r>
              <a:rPr lang="en-GB" sz="1600" dirty="0" err="1">
                <a:latin typeface="+mn-lt"/>
              </a:rPr>
              <a:t>Wel</a:t>
            </a:r>
            <a:r>
              <a:rPr lang="en-GB" sz="1600" dirty="0">
                <a:latin typeface="+mn-lt"/>
              </a:rPr>
              <a:t>, </a:t>
            </a:r>
            <a:r>
              <a:rPr lang="en-GB" sz="1600" dirty="0" err="1">
                <a:latin typeface="+mn-lt"/>
              </a:rPr>
              <a:t>Kjetil</a:t>
            </a:r>
            <a:r>
              <a:rPr lang="en-GB" sz="1600" dirty="0">
                <a:latin typeface="+mn-lt"/>
              </a:rPr>
              <a:t> A.; </a:t>
            </a:r>
            <a:r>
              <a:rPr lang="en-GB" sz="1600" dirty="0" err="1">
                <a:latin typeface="+mn-lt"/>
              </a:rPr>
              <a:t>Saltkjel</a:t>
            </a:r>
            <a:r>
              <a:rPr lang="en-GB" sz="1600" dirty="0">
                <a:latin typeface="+mn-lt"/>
              </a:rPr>
              <a:t>, Therese; Chen, Wen-</a:t>
            </a:r>
            <a:r>
              <a:rPr lang="en-GB" sz="1600" dirty="0" err="1">
                <a:latin typeface="+mn-lt"/>
              </a:rPr>
              <a:t>Hao</a:t>
            </a:r>
            <a:r>
              <a:rPr lang="en-GB" sz="1600" dirty="0">
                <a:latin typeface="+mn-lt"/>
              </a:rPr>
              <a:t>; Dahl, </a:t>
            </a:r>
            <a:r>
              <a:rPr lang="en-GB" sz="1600" dirty="0" err="1">
                <a:latin typeface="+mn-lt"/>
              </a:rPr>
              <a:t>Espen</a:t>
            </a:r>
            <a:r>
              <a:rPr lang="en-GB" sz="1600" dirty="0">
                <a:latin typeface="+mn-lt"/>
              </a:rPr>
              <a:t>; </a:t>
            </a:r>
            <a:r>
              <a:rPr lang="en-GB" sz="1600" dirty="0" err="1">
                <a:latin typeface="+mn-lt"/>
              </a:rPr>
              <a:t>Halvorsen</a:t>
            </a:r>
            <a:r>
              <a:rPr lang="en-GB" sz="1600" dirty="0">
                <a:latin typeface="+mn-lt"/>
              </a:rPr>
              <a:t>, </a:t>
            </a:r>
            <a:r>
              <a:rPr lang="en-GB" sz="1600" dirty="0" smtClean="0">
                <a:latin typeface="+mn-lt"/>
              </a:rPr>
              <a:t>Knut. European </a:t>
            </a:r>
            <a:r>
              <a:rPr lang="en-GB" sz="1600" dirty="0">
                <a:latin typeface="+mn-lt"/>
              </a:rPr>
              <a:t>health inequality through the ‘Great Recession’: social policy </a:t>
            </a:r>
            <a:r>
              <a:rPr lang="en-GB" sz="1600" dirty="0" smtClean="0">
                <a:latin typeface="+mn-lt"/>
              </a:rPr>
              <a:t>matters. Sociology </a:t>
            </a:r>
            <a:r>
              <a:rPr lang="en-GB" sz="1600" dirty="0">
                <a:latin typeface="+mn-lt"/>
              </a:rPr>
              <a:t>of Health &amp; </a:t>
            </a:r>
            <a:r>
              <a:rPr lang="en-GB" sz="1600" dirty="0" smtClean="0">
                <a:latin typeface="+mn-lt"/>
              </a:rPr>
              <a:t>Illness 2018; 40(4): 750-768, doi:10.1111/1467-9566.12723</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fontScale="92500"/>
          </a:bodyPr>
          <a:lstStyle/>
          <a:p>
            <a:r>
              <a:rPr lang="en-GB" dirty="0" smtClean="0"/>
              <a:t>Austerity measured by welfare </a:t>
            </a:r>
            <a:r>
              <a:rPr lang="en-GB" dirty="0"/>
              <a:t>spending, </a:t>
            </a:r>
            <a:r>
              <a:rPr lang="en-GB" dirty="0" smtClean="0"/>
              <a:t>adjusted for unemployment and GDP</a:t>
            </a:r>
          </a:p>
          <a:p>
            <a:r>
              <a:rPr lang="en-GB" dirty="0" smtClean="0"/>
              <a:t>2002-2014, Europe (25)</a:t>
            </a:r>
          </a:p>
          <a:p>
            <a:r>
              <a:rPr lang="en-US" dirty="0"/>
              <a:t>GDP drops and increasing unemployment were associated with decreasing health inequalities. Austerity, however, was related to increasing health inequalities, an association that grew stronger with time. </a:t>
            </a:r>
            <a:endParaRPr lang="en-US" dirty="0" smtClean="0"/>
          </a:p>
          <a:p>
            <a:r>
              <a:rPr lang="en-US" dirty="0" smtClean="0"/>
              <a:t>Good </a:t>
            </a:r>
            <a:r>
              <a:rPr lang="en-US" dirty="0"/>
              <a:t>quality study though response rate for European Social Survey is highly variable across countries, </a:t>
            </a:r>
            <a:r>
              <a:rPr lang="en-US" dirty="0" smtClean="0"/>
              <a:t>and only </a:t>
            </a:r>
            <a:r>
              <a:rPr lang="en-US" dirty="0"/>
              <a:t>self-rated health </a:t>
            </a:r>
            <a:r>
              <a:rPr lang="en-US" dirty="0" smtClean="0"/>
              <a:t>measures. </a:t>
            </a:r>
          </a:p>
          <a:p>
            <a:r>
              <a:rPr lang="en-US" dirty="0" smtClean="0"/>
              <a:t>No data beyond 2014 – likely to underestimate effects</a:t>
            </a:r>
            <a:endParaRPr lang="en-GB" dirty="0"/>
          </a:p>
          <a:p>
            <a:endParaRPr lang="en-GB" dirty="0"/>
          </a:p>
        </p:txBody>
      </p:sp>
      <p:pic>
        <p:nvPicPr>
          <p:cNvPr id="6" name="Picture 5"/>
          <p:cNvPicPr>
            <a:picLocks noChangeAspect="1"/>
          </p:cNvPicPr>
          <p:nvPr/>
        </p:nvPicPr>
        <p:blipFill>
          <a:blip r:embed="rId2"/>
          <a:stretch>
            <a:fillRect/>
          </a:stretch>
        </p:blipFill>
        <p:spPr>
          <a:xfrm>
            <a:off x="7893424" y="222460"/>
            <a:ext cx="3829569" cy="5938028"/>
          </a:xfrm>
          <a:prstGeom prst="rect">
            <a:avLst/>
          </a:prstGeom>
          <a:ln>
            <a:solidFill>
              <a:schemeClr val="tx1"/>
            </a:solidFill>
          </a:ln>
        </p:spPr>
      </p:pic>
    </p:spTree>
    <p:extLst>
      <p:ext uri="{BB962C8B-B14F-4D97-AF65-F5344CB8AC3E}">
        <p14:creationId xmlns:p14="http://schemas.microsoft.com/office/powerpoint/2010/main" val="29867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smtClean="0">
                <a:latin typeface="+mn-lt"/>
              </a:rPr>
              <a:t>Loopstra</a:t>
            </a:r>
            <a:r>
              <a:rPr lang="en-GB" sz="1600" dirty="0" smtClean="0">
                <a:latin typeface="+mn-lt"/>
              </a:rPr>
              <a:t> R, McKee M, Katikireddi SV, Taylor-Robinson D, Barr B, </a:t>
            </a:r>
            <a:r>
              <a:rPr lang="en-GB" sz="1600" dirty="0" err="1" smtClean="0">
                <a:latin typeface="+mn-lt"/>
              </a:rPr>
              <a:t>Stuckler</a:t>
            </a:r>
            <a:r>
              <a:rPr lang="en-GB" sz="1600" dirty="0" smtClean="0">
                <a:latin typeface="+mn-lt"/>
              </a:rPr>
              <a:t> D. Austerity </a:t>
            </a:r>
            <a:r>
              <a:rPr lang="en-GB" sz="1600" dirty="0">
                <a:latin typeface="+mn-lt"/>
              </a:rPr>
              <a:t>and old-age mortality in England: a longitudinal cross-local area analysis, </a:t>
            </a:r>
            <a:r>
              <a:rPr lang="en-GB" sz="1600" dirty="0" smtClean="0">
                <a:latin typeface="+mn-lt"/>
              </a:rPr>
              <a:t>2007–2013. Journal </a:t>
            </a:r>
            <a:r>
              <a:rPr lang="en-GB" sz="1600" dirty="0">
                <a:latin typeface="+mn-lt"/>
              </a:rPr>
              <a:t>of the Royal Society of </a:t>
            </a:r>
            <a:r>
              <a:rPr lang="en-GB" sz="1600" dirty="0" smtClean="0">
                <a:latin typeface="+mn-lt"/>
              </a:rPr>
              <a:t>Medicine 2016; 109(3):109-116, doi:10.1177/0141076816632215.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Austerity measured as c</a:t>
            </a:r>
            <a:r>
              <a:rPr lang="en-US" dirty="0" err="1" smtClean="0"/>
              <a:t>hange</a:t>
            </a:r>
            <a:r>
              <a:rPr lang="en-US" dirty="0" smtClean="0"/>
              <a:t> </a:t>
            </a:r>
            <a:r>
              <a:rPr lang="en-US" dirty="0"/>
              <a:t>in Pension Credit and social care spending; local authorities in England, </a:t>
            </a:r>
            <a:r>
              <a:rPr lang="en-US" dirty="0" smtClean="0"/>
              <a:t>2007-2013</a:t>
            </a:r>
          </a:p>
          <a:p>
            <a:r>
              <a:rPr lang="en-US" dirty="0" smtClean="0"/>
              <a:t>Each </a:t>
            </a:r>
            <a:r>
              <a:rPr lang="en-US" dirty="0"/>
              <a:t>1% decline in Pension Credit </a:t>
            </a:r>
            <a:r>
              <a:rPr lang="en-US" dirty="0" smtClean="0"/>
              <a:t>was </a:t>
            </a:r>
            <a:r>
              <a:rPr lang="en-US" dirty="0"/>
              <a:t>associated with a 0.68% increase in mortality. Each 1% decline in social care spending was associated with a rise of 0.08% but </a:t>
            </a:r>
            <a:r>
              <a:rPr lang="en-US" dirty="0" smtClean="0"/>
              <a:t>not after adjusting for pension </a:t>
            </a:r>
            <a:r>
              <a:rPr lang="en-US" dirty="0"/>
              <a:t>credit spending changes. </a:t>
            </a:r>
            <a:endParaRPr lang="en-US" dirty="0" smtClean="0"/>
          </a:p>
          <a:p>
            <a:r>
              <a:rPr lang="en-US" dirty="0" smtClean="0"/>
              <a:t>Moderate </a:t>
            </a:r>
            <a:r>
              <a:rPr lang="en-US" dirty="0"/>
              <a:t>quality study which could be confounded by deprivation, only to </a:t>
            </a:r>
            <a:r>
              <a:rPr lang="en-US" dirty="0" smtClean="0"/>
              <a:t>2013, only oldest age group. </a:t>
            </a:r>
            <a:endParaRPr lang="en-GB" dirty="0"/>
          </a:p>
        </p:txBody>
      </p:sp>
      <p:pic>
        <p:nvPicPr>
          <p:cNvPr id="4" name="Picture 3"/>
          <p:cNvPicPr>
            <a:picLocks noChangeAspect="1"/>
          </p:cNvPicPr>
          <p:nvPr/>
        </p:nvPicPr>
        <p:blipFill>
          <a:blip r:embed="rId2"/>
          <a:stretch>
            <a:fillRect/>
          </a:stretch>
        </p:blipFill>
        <p:spPr>
          <a:xfrm>
            <a:off x="7875639" y="327007"/>
            <a:ext cx="3879947" cy="5750077"/>
          </a:xfrm>
          <a:prstGeom prst="rect">
            <a:avLst/>
          </a:prstGeom>
          <a:ln>
            <a:solidFill>
              <a:schemeClr val="tx1"/>
            </a:solidFill>
          </a:ln>
        </p:spPr>
      </p:pic>
    </p:spTree>
    <p:extLst>
      <p:ext uri="{BB962C8B-B14F-4D97-AF65-F5344CB8AC3E}">
        <p14:creationId xmlns:p14="http://schemas.microsoft.com/office/powerpoint/2010/main" val="156715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Why does this matter?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Life expectancy is a very good marker of overall societal progress </a:t>
            </a:r>
          </a:p>
        </p:txBody>
      </p:sp>
    </p:spTree>
    <p:extLst>
      <p:ext uri="{BB962C8B-B14F-4D97-AF65-F5344CB8AC3E}">
        <p14:creationId xmlns:p14="http://schemas.microsoft.com/office/powerpoint/2010/main" val="182569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6165948"/>
            <a:ext cx="10960510" cy="385703"/>
          </a:xfrm>
        </p:spPr>
        <p:txBody>
          <a:bodyPr>
            <a:normAutofit fontScale="90000"/>
          </a:bodyPr>
          <a:lstStyle/>
          <a:p>
            <a:r>
              <a:rPr lang="en-GB" sz="1600" dirty="0" err="1" smtClean="0">
                <a:latin typeface="+mn-lt"/>
              </a:rPr>
              <a:t>Taulbut</a:t>
            </a:r>
            <a:r>
              <a:rPr lang="en-GB" sz="1600" dirty="0" smtClean="0">
                <a:latin typeface="+mn-lt"/>
              </a:rPr>
              <a:t> M, </a:t>
            </a:r>
            <a:r>
              <a:rPr lang="en-GB" sz="1600" dirty="0" err="1" smtClean="0">
                <a:latin typeface="+mn-lt"/>
              </a:rPr>
              <a:t>Agbato</a:t>
            </a:r>
            <a:r>
              <a:rPr lang="en-GB" sz="1600" dirty="0" smtClean="0">
                <a:latin typeface="+mn-lt"/>
              </a:rPr>
              <a:t> D, McCartney G. Working and hurting? Monitoring the health and health inequalities impacts of the economic downturn and </a:t>
            </a:r>
            <a:r>
              <a:rPr lang="en-GB" sz="1600" dirty="0" err="1" smtClean="0">
                <a:latin typeface="+mn-lt"/>
              </a:rPr>
              <a:t>chanes</a:t>
            </a:r>
            <a:r>
              <a:rPr lang="en-GB" sz="1600" dirty="0" smtClean="0">
                <a:latin typeface="+mn-lt"/>
              </a:rPr>
              <a:t> to the social security system. Glasgow, NHS Health Scotland, 2018. </a:t>
            </a:r>
            <a:endParaRPr lang="en-GB" sz="1600" dirty="0">
              <a:latin typeface="+mn-lt"/>
            </a:endParaRPr>
          </a:p>
        </p:txBody>
      </p:sp>
      <p:sp>
        <p:nvSpPr>
          <p:cNvPr id="3" name="Content Placeholder 2"/>
          <p:cNvSpPr>
            <a:spLocks noGrp="1"/>
          </p:cNvSpPr>
          <p:nvPr>
            <p:ph idx="1"/>
          </p:nvPr>
        </p:nvSpPr>
        <p:spPr>
          <a:xfrm>
            <a:off x="616974" y="734818"/>
            <a:ext cx="6896581" cy="5342266"/>
          </a:xfrm>
        </p:spPr>
        <p:txBody>
          <a:bodyPr>
            <a:normAutofit/>
          </a:bodyPr>
          <a:lstStyle/>
          <a:p>
            <a:r>
              <a:rPr lang="en-GB" dirty="0" smtClean="0"/>
              <a:t>Observational evidence that many health trends have worsened for those groups most exposed to benefit cuts and increased conditionality in the social security system. </a:t>
            </a:r>
          </a:p>
          <a:p>
            <a:r>
              <a:rPr lang="en-GB" dirty="0" smtClean="0"/>
              <a:t>High quality evidence that some specific changes (e.g. increased conditionality for lone mothers receiving income support) have been detrimental for mental health. </a:t>
            </a:r>
          </a:p>
          <a:p>
            <a:r>
              <a:rPr lang="en-GB" dirty="0" smtClean="0"/>
              <a:t>It is proving impossible to do better studies on this because the DWP will not co-operate to release relevant linked data. </a:t>
            </a:r>
            <a:endParaRPr lang="en-GB" dirty="0"/>
          </a:p>
        </p:txBody>
      </p:sp>
      <p:pic>
        <p:nvPicPr>
          <p:cNvPr id="5" name="Picture 4"/>
          <p:cNvPicPr>
            <a:picLocks noChangeAspect="1"/>
          </p:cNvPicPr>
          <p:nvPr/>
        </p:nvPicPr>
        <p:blipFill>
          <a:blip r:embed="rId2"/>
          <a:stretch>
            <a:fillRect/>
          </a:stretch>
        </p:blipFill>
        <p:spPr>
          <a:xfrm>
            <a:off x="7728155" y="734818"/>
            <a:ext cx="3849329" cy="5374209"/>
          </a:xfrm>
          <a:prstGeom prst="rect">
            <a:avLst/>
          </a:prstGeom>
          <a:ln>
            <a:solidFill>
              <a:schemeClr val="tx1"/>
            </a:solidFill>
          </a:ln>
        </p:spPr>
      </p:pic>
    </p:spTree>
    <p:extLst>
      <p:ext uri="{BB962C8B-B14F-4D97-AF65-F5344CB8AC3E}">
        <p14:creationId xmlns:p14="http://schemas.microsoft.com/office/powerpoint/2010/main" val="113247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5903" y="382384"/>
            <a:ext cx="4285476" cy="6209607"/>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080681" y="499019"/>
            <a:ext cx="5223636" cy="577060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715182" y="190101"/>
            <a:ext cx="4324436" cy="6388443"/>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2512736" y="324194"/>
            <a:ext cx="4384255" cy="6325985"/>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2953405" y="294262"/>
            <a:ext cx="4504675" cy="6192982"/>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3636464" y="139756"/>
            <a:ext cx="5059839" cy="6558742"/>
          </a:xfrm>
          <a:prstGeom prst="rect">
            <a:avLst/>
          </a:prstGeom>
          <a:ln>
            <a:solidFill>
              <a:schemeClr val="tx1"/>
            </a:solidFill>
          </a:ln>
        </p:spPr>
      </p:pic>
      <p:pic>
        <p:nvPicPr>
          <p:cNvPr id="10" name="Picture 9"/>
          <p:cNvPicPr>
            <a:picLocks noChangeAspect="1"/>
          </p:cNvPicPr>
          <p:nvPr/>
        </p:nvPicPr>
        <p:blipFill>
          <a:blip r:embed="rId8"/>
          <a:stretch>
            <a:fillRect/>
          </a:stretch>
        </p:blipFill>
        <p:spPr>
          <a:xfrm>
            <a:off x="4153067" y="354598"/>
            <a:ext cx="4334192" cy="6059445"/>
          </a:xfrm>
          <a:prstGeom prst="rect">
            <a:avLst/>
          </a:prstGeom>
          <a:ln>
            <a:solidFill>
              <a:schemeClr val="tx1"/>
            </a:solidFill>
          </a:ln>
        </p:spPr>
      </p:pic>
      <p:pic>
        <p:nvPicPr>
          <p:cNvPr id="11" name="Picture 10"/>
          <p:cNvPicPr>
            <a:picLocks noChangeAspect="1"/>
          </p:cNvPicPr>
          <p:nvPr/>
        </p:nvPicPr>
        <p:blipFill>
          <a:blip r:embed="rId9"/>
          <a:stretch>
            <a:fillRect/>
          </a:stretch>
        </p:blipFill>
        <p:spPr>
          <a:xfrm>
            <a:off x="4807494" y="438977"/>
            <a:ext cx="4134090" cy="5867344"/>
          </a:xfrm>
          <a:prstGeom prst="rect">
            <a:avLst/>
          </a:prstGeom>
          <a:ln>
            <a:solidFill>
              <a:schemeClr val="tx1"/>
            </a:solidFill>
          </a:ln>
        </p:spPr>
      </p:pic>
      <p:pic>
        <p:nvPicPr>
          <p:cNvPr id="12" name="Picture 11"/>
          <p:cNvPicPr>
            <a:picLocks noChangeAspect="1"/>
          </p:cNvPicPr>
          <p:nvPr/>
        </p:nvPicPr>
        <p:blipFill>
          <a:blip r:embed="rId10"/>
          <a:stretch>
            <a:fillRect/>
          </a:stretch>
        </p:blipFill>
        <p:spPr>
          <a:xfrm>
            <a:off x="5212284" y="398776"/>
            <a:ext cx="4213762" cy="6048809"/>
          </a:xfrm>
          <a:prstGeom prst="rect">
            <a:avLst/>
          </a:prstGeom>
          <a:ln>
            <a:solidFill>
              <a:schemeClr val="tx1"/>
            </a:solidFill>
          </a:ln>
        </p:spPr>
      </p:pic>
      <p:pic>
        <p:nvPicPr>
          <p:cNvPr id="13" name="Picture 12"/>
          <p:cNvPicPr>
            <a:picLocks noChangeAspect="1"/>
          </p:cNvPicPr>
          <p:nvPr/>
        </p:nvPicPr>
        <p:blipFill>
          <a:blip r:embed="rId11"/>
          <a:stretch>
            <a:fillRect/>
          </a:stretch>
        </p:blipFill>
        <p:spPr>
          <a:xfrm>
            <a:off x="5700395" y="294262"/>
            <a:ext cx="4418753" cy="6249730"/>
          </a:xfrm>
          <a:prstGeom prst="rect">
            <a:avLst/>
          </a:prstGeom>
          <a:ln>
            <a:solidFill>
              <a:schemeClr val="tx1"/>
            </a:solidFill>
          </a:ln>
        </p:spPr>
      </p:pic>
      <p:pic>
        <p:nvPicPr>
          <p:cNvPr id="14" name="Picture 13"/>
          <p:cNvPicPr>
            <a:picLocks noChangeAspect="1"/>
          </p:cNvPicPr>
          <p:nvPr/>
        </p:nvPicPr>
        <p:blipFill>
          <a:blip r:embed="rId12"/>
          <a:stretch>
            <a:fillRect/>
          </a:stretch>
        </p:blipFill>
        <p:spPr>
          <a:xfrm>
            <a:off x="6279588" y="247784"/>
            <a:ext cx="4548392" cy="6249730"/>
          </a:xfrm>
          <a:prstGeom prst="rect">
            <a:avLst/>
          </a:prstGeom>
          <a:ln>
            <a:solidFill>
              <a:schemeClr val="tx1"/>
            </a:solidFill>
          </a:ln>
        </p:spPr>
      </p:pic>
    </p:spTree>
    <p:extLst>
      <p:ext uri="{BB962C8B-B14F-4D97-AF65-F5344CB8AC3E}">
        <p14:creationId xmlns:p14="http://schemas.microsoft.com/office/powerpoint/2010/main" val="33488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ID="2" presetClass="entr" presetSubtype="8" fill="hold" nodeType="after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2" presetClass="entr" presetSubtype="8" fill="hold" nodeType="after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9500"/>
                            </p:stCondLst>
                            <p:childTnLst>
                              <p:par>
                                <p:cTn id="40" presetID="2" presetClass="entr" presetSubtype="8" fill="hold" nodeType="afterEffect">
                                  <p:stCondLst>
                                    <p:cond delay="10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11000"/>
                            </p:stCondLst>
                            <p:childTnLst>
                              <p:par>
                                <p:cTn id="45" presetID="2" presetClass="entr" presetSubtype="8" fill="hold" nodeType="afterEffect">
                                  <p:stCondLst>
                                    <p:cond delay="10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12500"/>
                            </p:stCondLst>
                            <p:childTnLst>
                              <p:par>
                                <p:cTn id="50" presetID="2" presetClass="entr" presetSubtype="8" fill="hold" nodeType="after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14000"/>
                            </p:stCondLst>
                            <p:childTnLst>
                              <p:par>
                                <p:cTn id="55" presetID="2" presetClass="entr" presetSubtype="8" fill="hold" nodeType="afterEffect">
                                  <p:stCondLst>
                                    <p:cond delay="10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What are the causes?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r>
              <a:rPr lang="en-GB" dirty="0" smtClean="0"/>
              <a:t>Other factors could be playing a role</a:t>
            </a:r>
          </a:p>
          <a:p>
            <a:pPr marL="542925" indent="-276225">
              <a:buNone/>
            </a:pPr>
            <a:r>
              <a:rPr lang="en-GB" dirty="0" smtClean="0"/>
              <a:t>&gt; Mental health problems and social isolation as mechanisms linking economic factors and mortality </a:t>
            </a:r>
          </a:p>
          <a:p>
            <a:pPr marL="542925" indent="-276225">
              <a:buNone/>
            </a:pPr>
            <a:r>
              <a:rPr lang="en-GB" dirty="0" smtClean="0"/>
              <a:t>&gt; Obesity could be a mechanism linking economic factors to cardiovascular disease</a:t>
            </a:r>
          </a:p>
          <a:p>
            <a:pPr marL="542925" indent="-276225">
              <a:buNone/>
            </a:pPr>
            <a:r>
              <a:rPr lang="en-GB" dirty="0" smtClean="0"/>
              <a:t>&gt; Large programme of work underway to investigate all causes at present </a:t>
            </a:r>
            <a:endParaRPr lang="en-GB" dirty="0"/>
          </a:p>
        </p:txBody>
      </p:sp>
    </p:spTree>
    <p:extLst>
      <p:ext uri="{BB962C8B-B14F-4D97-AF65-F5344CB8AC3E}">
        <p14:creationId xmlns:p14="http://schemas.microsoft.com/office/powerpoint/2010/main" val="9271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lstStyle/>
          <a:p>
            <a:r>
              <a:rPr lang="en-US" b="1" dirty="0" smtClean="0">
                <a:latin typeface="+mn-lt"/>
              </a:rPr>
              <a:t>Summary and implications</a:t>
            </a:r>
            <a:endParaRPr lang="en-US" b="1" dirty="0">
              <a:latin typeface="+mn-lt"/>
            </a:endParaRPr>
          </a:p>
        </p:txBody>
      </p:sp>
      <p:sp>
        <p:nvSpPr>
          <p:cNvPr id="3" name="Content Placeholder 2"/>
          <p:cNvSpPr>
            <a:spLocks noGrp="1"/>
          </p:cNvSpPr>
          <p:nvPr>
            <p:ph idx="1"/>
          </p:nvPr>
        </p:nvSpPr>
        <p:spPr>
          <a:xfrm>
            <a:off x="838200" y="1299410"/>
            <a:ext cx="10515600" cy="5205663"/>
          </a:xfrm>
        </p:spPr>
        <p:txBody>
          <a:bodyPr>
            <a:normAutofit fontScale="92500"/>
          </a:bodyPr>
          <a:lstStyle/>
          <a:p>
            <a:r>
              <a:rPr lang="en-GB" dirty="0" smtClean="0"/>
              <a:t>This is the biggest public health challenge for many decades – encompassing the sub-plots on drug deaths, homelessness, poverty, etc. </a:t>
            </a:r>
          </a:p>
          <a:p>
            <a:r>
              <a:rPr lang="en-GB" dirty="0" smtClean="0"/>
              <a:t>Austerity, social security cuts, service cuts/pressures all likely to be causal </a:t>
            </a:r>
          </a:p>
          <a:p>
            <a:r>
              <a:rPr lang="en-GB" dirty="0" smtClean="0"/>
              <a:t>We need to reverse these economic and social policies and mitigate what we can</a:t>
            </a:r>
          </a:p>
          <a:p>
            <a:r>
              <a:rPr lang="en-GB" dirty="0" smtClean="0"/>
              <a:t>We need to design our services to meet the unmet needs of the population and ensure accessibility to those who need those services most </a:t>
            </a:r>
          </a:p>
          <a:p>
            <a:r>
              <a:rPr lang="en-GB" dirty="0" smtClean="0"/>
              <a:t>We need a public health approach to substance misuse</a:t>
            </a:r>
          </a:p>
          <a:p>
            <a:r>
              <a:rPr lang="en-GB" dirty="0" smtClean="0"/>
              <a:t>We need your leadership to ensure all relevant policymakers and service managers at all levels understand the contribution they can make</a:t>
            </a:r>
          </a:p>
          <a:p>
            <a:r>
              <a:rPr lang="en-GB" dirty="0" smtClean="0"/>
              <a:t>We have a duty to explain and champion action for our population/patients</a:t>
            </a:r>
          </a:p>
        </p:txBody>
      </p:sp>
    </p:spTree>
    <p:extLst>
      <p:ext uri="{BB962C8B-B14F-4D97-AF65-F5344CB8AC3E}">
        <p14:creationId xmlns:p14="http://schemas.microsoft.com/office/powerpoint/2010/main" val="26253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4900"/>
            <a:ext cx="10515600" cy="5072063"/>
          </a:xfrm>
        </p:spPr>
        <p:txBody>
          <a:bodyPr>
            <a:normAutofit/>
          </a:bodyPr>
          <a:lstStyle/>
          <a:p>
            <a:pPr marL="0" indent="0">
              <a:buNone/>
            </a:pPr>
            <a:r>
              <a:rPr lang="en-GB" dirty="0" smtClean="0"/>
              <a:t>All the data and evidence is summarised at: </a:t>
            </a:r>
            <a:r>
              <a:rPr lang="en-GB" dirty="0" smtClean="0">
                <a:hlinkClick r:id="rId2"/>
              </a:rPr>
              <a:t>www.scotpho.org.uk/population-dynamics/recent-mortality-trends/</a:t>
            </a:r>
            <a:endParaRPr lang="en-GB" dirty="0" smtClean="0"/>
          </a:p>
          <a:p>
            <a:pPr marL="0" indent="0">
              <a:buNone/>
            </a:pPr>
            <a:endParaRPr lang="en-GB" dirty="0"/>
          </a:p>
          <a:p>
            <a:pPr marL="0" indent="0">
              <a:buNone/>
            </a:pPr>
            <a:r>
              <a:rPr lang="en-GB" dirty="0" smtClean="0"/>
              <a:t>The programme of research and dissemination is detailed here: </a:t>
            </a:r>
          </a:p>
          <a:p>
            <a:pPr marL="0" indent="0">
              <a:buNone/>
            </a:pPr>
            <a:r>
              <a:rPr lang="en-GB" dirty="0" smtClean="0">
                <a:hlinkClick r:id="rId3"/>
              </a:rPr>
              <a:t>https</a:t>
            </a:r>
            <a:r>
              <a:rPr lang="en-GB" dirty="0">
                <a:hlinkClick r:id="rId3"/>
              </a:rPr>
              <a:t>://www.scotphn.net/groups/public-health-mortality-monitoring/mortality-sig-introduction</a:t>
            </a:r>
            <a:r>
              <a:rPr lang="en-GB" dirty="0" smtClean="0">
                <a:hlinkClick r:id="rId3"/>
              </a:rPr>
              <a:t>/</a:t>
            </a:r>
            <a:r>
              <a:rPr lang="en-GB" dirty="0" smtClean="0"/>
              <a:t> </a:t>
            </a:r>
          </a:p>
          <a:p>
            <a:pPr marL="0" indent="0">
              <a:buNone/>
            </a:pPr>
            <a:endParaRPr lang="en-GB" dirty="0"/>
          </a:p>
          <a:p>
            <a:pPr marL="0" indent="0">
              <a:buNone/>
            </a:pPr>
            <a:r>
              <a:rPr lang="en-GB" dirty="0" smtClean="0"/>
              <a:t>Contact me at: </a:t>
            </a:r>
          </a:p>
          <a:p>
            <a:pPr marL="0" indent="0">
              <a:buNone/>
            </a:pPr>
            <a:r>
              <a:rPr lang="en-GB" dirty="0" smtClean="0"/>
              <a:t>Email: 	</a:t>
            </a:r>
            <a:r>
              <a:rPr lang="en-GB" dirty="0" smtClean="0">
                <a:hlinkClick r:id="rId4"/>
              </a:rPr>
              <a:t>gmccartney@nhs.net</a:t>
            </a:r>
            <a:r>
              <a:rPr lang="en-GB" dirty="0" smtClean="0"/>
              <a:t> </a:t>
            </a:r>
          </a:p>
          <a:p>
            <a:pPr marL="0" indent="0">
              <a:buNone/>
            </a:pPr>
            <a:r>
              <a:rPr lang="en-GB" dirty="0" smtClean="0"/>
              <a:t>Twitter: 	@gerrymccartney1</a:t>
            </a:r>
          </a:p>
        </p:txBody>
      </p:sp>
    </p:spTree>
    <p:extLst>
      <p:ext uri="{BB962C8B-B14F-4D97-AF65-F5344CB8AC3E}">
        <p14:creationId xmlns:p14="http://schemas.microsoft.com/office/powerpoint/2010/main" val="1235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5535" y="431800"/>
            <a:ext cx="10111232" cy="6032499"/>
          </a:xfrm>
          <a:prstGeom prst="rect">
            <a:avLst/>
          </a:prstGeom>
        </p:spPr>
      </p:pic>
      <p:pic>
        <p:nvPicPr>
          <p:cNvPr id="2" name="Picture 1"/>
          <p:cNvPicPr>
            <a:picLocks noChangeAspect="1"/>
          </p:cNvPicPr>
          <p:nvPr/>
        </p:nvPicPr>
        <p:blipFill>
          <a:blip r:embed="rId3"/>
          <a:stretch>
            <a:fillRect/>
          </a:stretch>
        </p:blipFill>
        <p:spPr>
          <a:xfrm>
            <a:off x="755535" y="431800"/>
            <a:ext cx="10111232" cy="6032499"/>
          </a:xfrm>
          <a:prstGeom prst="rect">
            <a:avLst/>
          </a:prstGeom>
        </p:spPr>
      </p:pic>
      <p:sp>
        <p:nvSpPr>
          <p:cNvPr id="4" name="Rectangle 3"/>
          <p:cNvSpPr/>
          <p:nvPr/>
        </p:nvSpPr>
        <p:spPr>
          <a:xfrm>
            <a:off x="1625600" y="723900"/>
            <a:ext cx="2616200"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25600" y="723900"/>
            <a:ext cx="2616200" cy="584775"/>
          </a:xfrm>
          <a:prstGeom prst="rect">
            <a:avLst/>
          </a:prstGeom>
          <a:noFill/>
        </p:spPr>
        <p:txBody>
          <a:bodyPr wrap="square" rtlCol="0">
            <a:spAutoFit/>
          </a:bodyPr>
          <a:lstStyle/>
          <a:p>
            <a:pPr algn="ctr"/>
            <a:r>
              <a:rPr lang="en-GB" sz="1600" dirty="0" smtClean="0"/>
              <a:t>Infectious disease outbreaks, food supplies, wars</a:t>
            </a:r>
            <a:endParaRPr lang="en-GB" sz="1600" dirty="0"/>
          </a:p>
        </p:txBody>
      </p:sp>
      <p:grpSp>
        <p:nvGrpSpPr>
          <p:cNvPr id="14" name="Group 13"/>
          <p:cNvGrpSpPr/>
          <p:nvPr/>
        </p:nvGrpSpPr>
        <p:grpSpPr>
          <a:xfrm>
            <a:off x="1917700" y="2203450"/>
            <a:ext cx="2184400" cy="933450"/>
            <a:chOff x="1917700" y="2203450"/>
            <a:chExt cx="2184400" cy="933450"/>
          </a:xfrm>
        </p:grpSpPr>
        <p:cxnSp>
          <p:nvCxnSpPr>
            <p:cNvPr id="7" name="Straight Arrow Connector 6"/>
            <p:cNvCxnSpPr/>
            <p:nvPr/>
          </p:nvCxnSpPr>
          <p:spPr>
            <a:xfrm>
              <a:off x="19177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828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384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59100" y="25146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44900" y="229870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220345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02100" y="2203450"/>
              <a:ext cx="0" cy="6223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111865" y="723900"/>
            <a:ext cx="552336"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376415" y="723900"/>
            <a:ext cx="329185"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705601" y="723900"/>
            <a:ext cx="3822700" cy="4851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795047" y="753189"/>
            <a:ext cx="1216198" cy="584775"/>
          </a:xfrm>
          <a:prstGeom prst="rect">
            <a:avLst/>
          </a:prstGeom>
          <a:solidFill>
            <a:schemeClr val="bg1">
              <a:alpha val="90000"/>
            </a:schemeClr>
          </a:solidFill>
        </p:spPr>
        <p:txBody>
          <a:bodyPr wrap="square" rtlCol="0">
            <a:spAutoFit/>
          </a:bodyPr>
          <a:lstStyle/>
          <a:p>
            <a:pPr algn="ctr"/>
            <a:r>
              <a:rPr lang="en-GB" sz="1600" dirty="0" smtClean="0"/>
              <a:t>WWI and Spanish flu</a:t>
            </a:r>
            <a:endParaRPr lang="en-GB" sz="1600" dirty="0"/>
          </a:p>
        </p:txBody>
      </p:sp>
      <p:sp>
        <p:nvSpPr>
          <p:cNvPr id="20" name="TextBox 19"/>
          <p:cNvSpPr txBox="1"/>
          <p:nvPr/>
        </p:nvSpPr>
        <p:spPr>
          <a:xfrm>
            <a:off x="6179058" y="876300"/>
            <a:ext cx="710415" cy="338554"/>
          </a:xfrm>
          <a:prstGeom prst="rect">
            <a:avLst/>
          </a:prstGeom>
          <a:solidFill>
            <a:schemeClr val="bg1">
              <a:alpha val="91000"/>
            </a:schemeClr>
          </a:solidFill>
        </p:spPr>
        <p:txBody>
          <a:bodyPr wrap="square" rtlCol="0">
            <a:spAutoFit/>
          </a:bodyPr>
          <a:lstStyle/>
          <a:p>
            <a:pPr algn="ctr"/>
            <a:r>
              <a:rPr lang="en-GB" sz="1600" dirty="0" smtClean="0"/>
              <a:t>WWII</a:t>
            </a:r>
            <a:endParaRPr lang="en-GB" sz="1600" dirty="0"/>
          </a:p>
        </p:txBody>
      </p:sp>
      <p:sp>
        <p:nvSpPr>
          <p:cNvPr id="21" name="TextBox 20"/>
          <p:cNvSpPr txBox="1"/>
          <p:nvPr/>
        </p:nvSpPr>
        <p:spPr>
          <a:xfrm>
            <a:off x="7225100" y="736312"/>
            <a:ext cx="2616200" cy="338554"/>
          </a:xfrm>
          <a:prstGeom prst="rect">
            <a:avLst/>
          </a:prstGeom>
          <a:noFill/>
        </p:spPr>
        <p:txBody>
          <a:bodyPr wrap="square" rtlCol="0">
            <a:spAutoFit/>
          </a:bodyPr>
          <a:lstStyle/>
          <a:p>
            <a:pPr algn="ctr"/>
            <a:r>
              <a:rPr lang="en-GB" sz="1600" dirty="0" smtClean="0"/>
              <a:t>Continuous improvement</a:t>
            </a:r>
            <a:endParaRPr lang="en-GB" sz="1600" dirty="0"/>
          </a:p>
        </p:txBody>
      </p:sp>
      <p:sp>
        <p:nvSpPr>
          <p:cNvPr id="22" name="TextBox 21"/>
          <p:cNvSpPr txBox="1"/>
          <p:nvPr/>
        </p:nvSpPr>
        <p:spPr>
          <a:xfrm>
            <a:off x="6705601" y="3949700"/>
            <a:ext cx="3987800" cy="369332"/>
          </a:xfrm>
          <a:prstGeom prst="rect">
            <a:avLst/>
          </a:prstGeom>
          <a:noFill/>
        </p:spPr>
        <p:txBody>
          <a:bodyPr wrap="square" rtlCol="0">
            <a:spAutoFit/>
          </a:bodyPr>
          <a:lstStyle/>
          <a:p>
            <a:r>
              <a:rPr lang="en-GB" b="1" dirty="0" smtClean="0"/>
              <a:t>Life expectancy in Scotland, 1855-2005</a:t>
            </a:r>
            <a:endParaRPr lang="en-GB" b="1" dirty="0"/>
          </a:p>
        </p:txBody>
      </p:sp>
    </p:spTree>
    <p:extLst>
      <p:ext uri="{BB962C8B-B14F-4D97-AF65-F5344CB8AC3E}">
        <p14:creationId xmlns:p14="http://schemas.microsoft.com/office/powerpoint/2010/main" val="12965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2" presetClass="exit" presetSubtype="8" fill="hold" grpId="1" nodeType="withEffect">
                                  <p:stCondLst>
                                    <p:cond delay="0"/>
                                  </p:stCondLst>
                                  <p:childTnLst>
                                    <p:animEffect transition="out" filter="wipe(left)">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22" presetClass="exit" presetSubtype="8" fill="hold" grpId="1" nodeType="withEffect">
                                  <p:stCondLst>
                                    <p:cond delay="0"/>
                                  </p:stCondLst>
                                  <p:childTnLst>
                                    <p:animEffect transition="out" filter="wipe(left)">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22" presetClass="exit" presetSubtype="8" fill="hold" nodeType="withEffect">
                                  <p:stCondLst>
                                    <p:cond delay="0"/>
                                  </p:stCondLst>
                                  <p:childTnLst>
                                    <p:animEffect transition="out" filter="wipe(left)">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22" presetClass="exit" presetSubtype="8" fill="hold" grpId="1" nodeType="withEffect">
                                  <p:stCondLst>
                                    <p:cond delay="0"/>
                                  </p:stCondLst>
                                  <p:childTnLst>
                                    <p:animEffect transition="out" filter="wipe(left)">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22" presetClass="exit" presetSubtype="8" fill="hold" grpId="1" nodeType="withEffect">
                                  <p:stCondLst>
                                    <p:cond delay="0"/>
                                  </p:stCondLst>
                                  <p:childTnLst>
                                    <p:animEffect transition="out" filter="wipe(left)">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childTnLst>
                                    <p:animEffect transition="out" filter="wipe(left)">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16" grpId="0" animBg="1"/>
      <p:bldP spid="16" grpId="1" animBg="1"/>
      <p:bldP spid="17" grpId="0" animBg="1"/>
      <p:bldP spid="17" grpId="1" animBg="1"/>
      <p:bldP spid="18" grpId="0" animBg="1"/>
      <p:bldP spid="19" grpId="0" animBg="1"/>
      <p:bldP spid="19" grpId="1" animBg="1"/>
      <p:bldP spid="20" grpId="0" animBg="1"/>
      <p:bldP spid="20" grpId="1"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Why does this matter? </a:t>
            </a:r>
            <a:endParaRPr lang="en-GB" b="1" dirty="0">
              <a:latin typeface="+mn-lt"/>
            </a:endParaRPr>
          </a:p>
        </p:txBody>
      </p:sp>
      <p:sp>
        <p:nvSpPr>
          <p:cNvPr id="3" name="Content Placeholder 2"/>
          <p:cNvSpPr>
            <a:spLocks noGrp="1"/>
          </p:cNvSpPr>
          <p:nvPr>
            <p:ph idx="1"/>
          </p:nvPr>
        </p:nvSpPr>
        <p:spPr>
          <a:xfrm>
            <a:off x="838200" y="1855695"/>
            <a:ext cx="10515600" cy="4321268"/>
          </a:xfrm>
        </p:spPr>
        <p:txBody>
          <a:bodyPr>
            <a:normAutofit/>
          </a:bodyPr>
          <a:lstStyle/>
          <a:p>
            <a:pPr marL="514350" indent="-514350">
              <a:buAutoNum type="arabicPeriod"/>
            </a:pPr>
            <a:r>
              <a:rPr lang="en-GB" dirty="0" smtClean="0"/>
              <a:t>Life expectancy is a very good marker of overall societal progress </a:t>
            </a:r>
          </a:p>
          <a:p>
            <a:pPr marL="514350" indent="-514350">
              <a:buAutoNum type="arabicPeriod"/>
            </a:pPr>
            <a:r>
              <a:rPr lang="en-GB" dirty="0" smtClean="0"/>
              <a:t>Underneath these numbers are personal and community tragedies </a:t>
            </a:r>
          </a:p>
          <a:p>
            <a:pPr marL="514350" indent="-514350">
              <a:buAutoNum type="arabicPeriod"/>
            </a:pPr>
            <a:r>
              <a:rPr lang="en-GB" dirty="0" smtClean="0"/>
              <a:t>The First Minister is now explicit that population well-being is a top priority for the Scottish Government</a:t>
            </a:r>
          </a:p>
          <a:p>
            <a:pPr marL="514350" indent="-514350">
              <a:buAutoNum type="arabicPeriod"/>
            </a:pPr>
            <a:r>
              <a:rPr lang="en-GB" dirty="0" smtClean="0"/>
              <a:t>We can change these trends</a:t>
            </a:r>
            <a:endParaRPr lang="en-GB" dirty="0"/>
          </a:p>
        </p:txBody>
      </p:sp>
      <p:pic>
        <p:nvPicPr>
          <p:cNvPr id="4" name="Picture 3"/>
          <p:cNvPicPr>
            <a:picLocks noChangeAspect="1"/>
          </p:cNvPicPr>
          <p:nvPr/>
        </p:nvPicPr>
        <p:blipFill rotWithShape="1">
          <a:blip r:embed="rId2"/>
          <a:srcRect l="58055" t="23580" r="9028" b="61235"/>
          <a:stretch/>
        </p:blipFill>
        <p:spPr>
          <a:xfrm>
            <a:off x="3564465" y="4283336"/>
            <a:ext cx="7933268" cy="2058634"/>
          </a:xfrm>
          <a:prstGeom prst="rect">
            <a:avLst/>
          </a:prstGeom>
        </p:spPr>
      </p:pic>
    </p:spTree>
    <p:extLst>
      <p:ext uri="{BB962C8B-B14F-4D97-AF65-F5344CB8AC3E}">
        <p14:creationId xmlns:p14="http://schemas.microsoft.com/office/powerpoint/2010/main" val="20297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Life </a:t>
            </a:r>
            <a:r>
              <a:rPr lang="en-US" b="1" dirty="0">
                <a:latin typeface="+mn-lt"/>
              </a:rPr>
              <a:t>expectancy trends changed from 2012 </a:t>
            </a:r>
          </a:p>
        </p:txBody>
      </p:sp>
    </p:spTree>
    <p:extLst>
      <p:ext uri="{BB962C8B-B14F-4D97-AF65-F5344CB8AC3E}">
        <p14:creationId xmlns:p14="http://schemas.microsoft.com/office/powerpoint/2010/main" val="54870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6467" y="0"/>
            <a:ext cx="9539064" cy="6858000"/>
          </a:xfrm>
          <a:prstGeom prst="rect">
            <a:avLst/>
          </a:prstGeom>
        </p:spPr>
      </p:pic>
      <p:pic>
        <p:nvPicPr>
          <p:cNvPr id="4" name="Picture 3"/>
          <p:cNvPicPr>
            <a:picLocks noChangeAspect="1"/>
          </p:cNvPicPr>
          <p:nvPr/>
        </p:nvPicPr>
        <p:blipFill>
          <a:blip r:embed="rId3"/>
          <a:stretch>
            <a:fillRect/>
          </a:stretch>
        </p:blipFill>
        <p:spPr>
          <a:xfrm>
            <a:off x="1326467" y="0"/>
            <a:ext cx="9539064" cy="6858000"/>
          </a:xfrm>
          <a:prstGeom prst="rect">
            <a:avLst/>
          </a:prstGeom>
        </p:spPr>
      </p:pic>
      <p:pic>
        <p:nvPicPr>
          <p:cNvPr id="6" name="Picture 5"/>
          <p:cNvPicPr>
            <a:picLocks noChangeAspect="1"/>
          </p:cNvPicPr>
          <p:nvPr/>
        </p:nvPicPr>
        <p:blipFill>
          <a:blip r:embed="rId4"/>
          <a:stretch>
            <a:fillRect/>
          </a:stretch>
        </p:blipFill>
        <p:spPr>
          <a:xfrm>
            <a:off x="1326467" y="0"/>
            <a:ext cx="9539064" cy="6858000"/>
          </a:xfrm>
          <a:prstGeom prst="rect">
            <a:avLst/>
          </a:prstGeom>
        </p:spPr>
      </p:pic>
    </p:spTree>
    <p:extLst>
      <p:ext uri="{BB962C8B-B14F-4D97-AF65-F5344CB8AC3E}">
        <p14:creationId xmlns:p14="http://schemas.microsoft.com/office/powerpoint/2010/main" val="22125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1300" y="389880"/>
            <a:ext cx="9309399" cy="6078239"/>
          </a:xfrm>
          <a:prstGeom prst="rect">
            <a:avLst/>
          </a:prstGeom>
        </p:spPr>
      </p:pic>
    </p:spTree>
    <p:extLst>
      <p:ext uri="{BB962C8B-B14F-4D97-AF65-F5344CB8AC3E}">
        <p14:creationId xmlns:p14="http://schemas.microsoft.com/office/powerpoint/2010/main" val="3060230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9467" y="460595"/>
            <a:ext cx="9491135" cy="646331"/>
          </a:xfrm>
          <a:prstGeom prst="rect">
            <a:avLst/>
          </a:prstGeom>
          <a:noFill/>
        </p:spPr>
        <p:txBody>
          <a:bodyPr wrap="square" rtlCol="0">
            <a:spAutoFit/>
          </a:bodyPr>
          <a:lstStyle/>
          <a:p>
            <a:r>
              <a:rPr lang="en-GB" sz="3600" dirty="0">
                <a:solidFill>
                  <a:prstClr val="black"/>
                </a:solidFill>
                <a:cs typeface="Arial" panose="020B0604020202020204" pitchFamily="34" charset="0"/>
              </a:rPr>
              <a:t>Mean annual change in </a:t>
            </a:r>
            <a:r>
              <a:rPr lang="en-GB" sz="3600" dirty="0" smtClean="0">
                <a:solidFill>
                  <a:prstClr val="black"/>
                </a:solidFill>
                <a:cs typeface="Arial" panose="020B0604020202020204" pitchFamily="34" charset="0"/>
              </a:rPr>
              <a:t>female </a:t>
            </a:r>
            <a:r>
              <a:rPr lang="en-GB" sz="3600" dirty="0">
                <a:solidFill>
                  <a:prstClr val="black"/>
                </a:solidFill>
                <a:cs typeface="Arial" panose="020B0604020202020204" pitchFamily="34" charset="0"/>
              </a:rPr>
              <a:t>life </a:t>
            </a:r>
            <a:r>
              <a:rPr lang="en-GB" sz="3600" dirty="0" smtClean="0">
                <a:solidFill>
                  <a:prstClr val="black"/>
                </a:solidFill>
                <a:cs typeface="Arial" panose="020B0604020202020204" pitchFamily="34" charset="0"/>
              </a:rPr>
              <a:t>expectancy</a:t>
            </a:r>
            <a:endParaRPr lang="en-GB" sz="3600" dirty="0">
              <a:solidFill>
                <a:prstClr val="black"/>
              </a:solidFill>
              <a:cs typeface="Arial" panose="020B0604020202020204" pitchFamily="34" charset="0"/>
            </a:endParaRPr>
          </a:p>
        </p:txBody>
      </p:sp>
      <p:pic>
        <p:nvPicPr>
          <p:cNvPr id="2" name="Picture 1"/>
          <p:cNvPicPr>
            <a:picLocks noChangeAspect="1"/>
          </p:cNvPicPr>
          <p:nvPr/>
        </p:nvPicPr>
        <p:blipFill>
          <a:blip r:embed="rId2"/>
          <a:stretch>
            <a:fillRect/>
          </a:stretch>
        </p:blipFill>
        <p:spPr>
          <a:xfrm>
            <a:off x="0" y="1255932"/>
            <a:ext cx="12192000" cy="4943758"/>
          </a:xfrm>
          <a:prstGeom prst="rect">
            <a:avLst/>
          </a:prstGeom>
        </p:spPr>
      </p:pic>
      <p:sp>
        <p:nvSpPr>
          <p:cNvPr id="8" name="Rectangle 7"/>
          <p:cNvSpPr/>
          <p:nvPr/>
        </p:nvSpPr>
        <p:spPr>
          <a:xfrm>
            <a:off x="5315046" y="1524001"/>
            <a:ext cx="907954" cy="3555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2586758" y="2065867"/>
            <a:ext cx="459219" cy="37475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6858000" y="2065867"/>
            <a:ext cx="5293877" cy="3747558"/>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5599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1260</Words>
  <Application>Microsoft Office PowerPoint</Application>
  <PresentationFormat>Widescreen</PresentationFormat>
  <Paragraphs>103</Paragraphs>
  <Slides>34</Slides>
  <Notes>0</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Why life expectancy trends have changed; health inequalities are increasing;  and what would be an appropriate response</vt:lpstr>
      <vt:lpstr>My objectives for the next 25 minutes: </vt:lpstr>
      <vt:lpstr>Why does this matter? </vt:lpstr>
      <vt:lpstr>PowerPoint Presentation</vt:lpstr>
      <vt:lpstr>Why does this matter? </vt:lpstr>
      <vt:lpstr>Life expectancy trends changed from 2012 </vt:lpstr>
      <vt:lpstr>PowerPoint Presentation</vt:lpstr>
      <vt:lpstr>PowerPoint Presentation</vt:lpstr>
      <vt:lpstr>PowerPoint Presentation</vt:lpstr>
      <vt:lpstr>Almost all age groups and causes of death</vt:lpstr>
      <vt:lpstr>PowerPoint Presentation</vt:lpstr>
      <vt:lpstr>PowerPoint Presentation</vt:lpstr>
      <vt:lpstr>PowerPoint Presentation</vt:lpstr>
      <vt:lpstr>PowerPoint Presentation</vt:lpstr>
      <vt:lpstr>PowerPoint Presentation</vt:lpstr>
      <vt:lpstr>PowerPoint Presentation</vt:lpstr>
      <vt:lpstr>A rapid rise in unjust and avoidable inequalities</vt:lpstr>
      <vt:lpstr>PowerPoint Presentation</vt:lpstr>
      <vt:lpstr>PowerPoint Presentation</vt:lpstr>
      <vt:lpstr>The causes are economic, working through a variety of pathways</vt:lpstr>
      <vt:lpstr>What are the causes? </vt:lpstr>
      <vt:lpstr>What are the causes? </vt:lpstr>
      <vt:lpstr>What are the causes? </vt:lpstr>
      <vt:lpstr>Percentage impact of reforms to taxes and transfer payments by household net income decile and type of reform 2010-2011 to 2021-22 tax year, Great Britain</vt:lpstr>
      <vt:lpstr>PowerPoint Presentation</vt:lpstr>
      <vt:lpstr>Rajmil, Luis; Fernández de Sanamed, María-José. Austerity Policies and Mortality Rates in European Countries, 2011–2015. AJPH 2019; 109: 768-870, doi:10.2105/AJPH.2019.304997. </vt:lpstr>
      <vt:lpstr>Toffoluttia V, Suhrcke M. Does austerity really kill? Economics and Human Biology 2019; 33: 211-3.</vt:lpstr>
      <vt:lpstr>van der Wel, Kjetil A.; Saltkjel, Therese; Chen, Wen-Hao; Dahl, Espen; Halvorsen, Knut. European health inequality through the ‘Great Recession’: social policy matters. Sociology of Health &amp; Illness 2018; 40(4): 750-768, doi:10.1111/1467-9566.12723</vt:lpstr>
      <vt:lpstr>Loopstra R, McKee M, Katikireddi SV, Taylor-Robinson D, Barr B, Stuckler D. Austerity and old-age mortality in England: a longitudinal cross-local area analysis, 2007–2013. Journal of the Royal Society of Medicine 2016; 109(3):109-116, doi:10.1177/0141076816632215. </vt:lpstr>
      <vt:lpstr>Taulbut M, Agbato D, McCartney G. Working and hurting? Monitoring the health and health inequalities impacts of the economic downturn and chanes to the social security system. Glasgow, NHS Health Scotland, 2018. </vt:lpstr>
      <vt:lpstr>PowerPoint Presentation</vt:lpstr>
      <vt:lpstr>What are the causes? </vt:lpstr>
      <vt:lpstr>Summary and implications</vt:lpstr>
      <vt:lpstr>PowerPoint Presentation</vt:lpstr>
    </vt:vector>
  </TitlesOfParts>
  <Company>NHS HealthScotland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from Scottish workshop</dc:title>
  <dc:creator>Gerry McCartney</dc:creator>
  <cp:lastModifiedBy>Gerry McCartney</cp:lastModifiedBy>
  <cp:revision>88</cp:revision>
  <dcterms:created xsi:type="dcterms:W3CDTF">2019-03-19T14:43:40Z</dcterms:created>
  <dcterms:modified xsi:type="dcterms:W3CDTF">2019-10-28T13:32:24Z</dcterms:modified>
</cp:coreProperties>
</file>