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18" r:id="rId3"/>
    <p:sldId id="322" r:id="rId4"/>
    <p:sldId id="320" r:id="rId5"/>
    <p:sldId id="321" r:id="rId6"/>
    <p:sldId id="329" r:id="rId7"/>
    <p:sldId id="354" r:id="rId8"/>
    <p:sldId id="363" r:id="rId9"/>
    <p:sldId id="353" r:id="rId10"/>
    <p:sldId id="290" r:id="rId11"/>
    <p:sldId id="364" r:id="rId12"/>
    <p:sldId id="365" r:id="rId13"/>
    <p:sldId id="330" r:id="rId14"/>
    <p:sldId id="344" r:id="rId15"/>
    <p:sldId id="356" r:id="rId16"/>
    <p:sldId id="293" r:id="rId17"/>
    <p:sldId id="295" r:id="rId18"/>
    <p:sldId id="296" r:id="rId19"/>
    <p:sldId id="297" r:id="rId20"/>
    <p:sldId id="331" r:id="rId21"/>
    <p:sldId id="345" r:id="rId22"/>
    <p:sldId id="346" r:id="rId23"/>
    <p:sldId id="332" r:id="rId24"/>
    <p:sldId id="372" r:id="rId25"/>
    <p:sldId id="374" r:id="rId26"/>
    <p:sldId id="351" r:id="rId27"/>
    <p:sldId id="373" r:id="rId28"/>
    <p:sldId id="380" r:id="rId29"/>
    <p:sldId id="381" r:id="rId30"/>
    <p:sldId id="358" r:id="rId31"/>
    <p:sldId id="355" r:id="rId32"/>
    <p:sldId id="350" r:id="rId33"/>
    <p:sldId id="378" r:id="rId34"/>
    <p:sldId id="337" r:id="rId35"/>
    <p:sldId id="338" r:id="rId36"/>
    <p:sldId id="339" r:id="rId37"/>
    <p:sldId id="340" r:id="rId38"/>
    <p:sldId id="316" r:id="rId39"/>
    <p:sldId id="336" r:id="rId40"/>
    <p:sldId id="348" r:id="rId41"/>
    <p:sldId id="377" r:id="rId42"/>
    <p:sldId id="376" r:id="rId43"/>
    <p:sldId id="375" r:id="rId44"/>
    <p:sldId id="333" r:id="rId45"/>
    <p:sldId id="379" r:id="rId46"/>
    <p:sldId id="360" r:id="rId47"/>
    <p:sldId id="334" r:id="rId48"/>
  </p:sldIdLst>
  <p:sldSz cx="12192000" cy="6858000"/>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0" d="100"/>
          <a:sy n="50" d="100"/>
        </p:scale>
        <p:origin x="4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4551"/>
          </a:xfrm>
          <a:prstGeom prst="rect">
            <a:avLst/>
          </a:prstGeom>
        </p:spPr>
        <p:txBody>
          <a:bodyPr vert="horz" lIns="91440" tIns="45720" rIns="91440" bIns="45720" rtlCol="0"/>
          <a:lstStyle>
            <a:lvl1pPr algn="r">
              <a:defRPr sz="1200"/>
            </a:lvl1pPr>
          </a:lstStyle>
          <a:p>
            <a:fld id="{6CB1C664-6B45-4880-B1B9-ED928CDF3DA7}" type="datetimeFigureOut">
              <a:rPr lang="en-GB" smtClean="0"/>
              <a:t>20/11/2019</a:t>
            </a:fld>
            <a:endParaRPr lang="en-GB"/>
          </a:p>
        </p:txBody>
      </p:sp>
      <p:sp>
        <p:nvSpPr>
          <p:cNvPr id="4" name="Slide Image Placeholder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43579"/>
            <a:ext cx="5438140" cy="388111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62238"/>
            <a:ext cx="2945659" cy="4945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62238"/>
            <a:ext cx="2945659" cy="494550"/>
          </a:xfrm>
          <a:prstGeom prst="rect">
            <a:avLst/>
          </a:prstGeom>
        </p:spPr>
        <p:txBody>
          <a:bodyPr vert="horz" lIns="91440" tIns="45720" rIns="91440" bIns="45720" rtlCol="0" anchor="b"/>
          <a:lstStyle>
            <a:lvl1pPr algn="r">
              <a:defRPr sz="1200"/>
            </a:lvl1pPr>
          </a:lstStyle>
          <a:p>
            <a:fld id="{E22887C6-9B39-4CBC-8FAB-78EE9028B2DB}" type="slidenum">
              <a:rPr lang="en-GB" smtClean="0"/>
              <a:t>‹#›</a:t>
            </a:fld>
            <a:endParaRPr lang="en-GB"/>
          </a:p>
        </p:txBody>
      </p:sp>
    </p:spTree>
    <p:extLst>
      <p:ext uri="{BB962C8B-B14F-4D97-AF65-F5344CB8AC3E}">
        <p14:creationId xmlns:p14="http://schemas.microsoft.com/office/powerpoint/2010/main" val="170762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1C4CD30-7BCE-48FB-A6B4-B0F0BB941A1F}"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2391080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C4CD30-7BCE-48FB-A6B4-B0F0BB941A1F}"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2654914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C4CD30-7BCE-48FB-A6B4-B0F0BB941A1F}"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271336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C4CD30-7BCE-48FB-A6B4-B0F0BB941A1F}"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402878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C4CD30-7BCE-48FB-A6B4-B0F0BB941A1F}"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284807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1C4CD30-7BCE-48FB-A6B4-B0F0BB941A1F}" type="datetimeFigureOut">
              <a:rPr lang="en-GB" smtClean="0"/>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174954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1C4CD30-7BCE-48FB-A6B4-B0F0BB941A1F}" type="datetimeFigureOut">
              <a:rPr lang="en-GB" smtClean="0"/>
              <a:t>20/11/2019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365246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1C4CD30-7BCE-48FB-A6B4-B0F0BB941A1F}" type="datetimeFigureOut">
              <a:rPr lang="en-GB" smtClean="0"/>
              <a:t>20/11/2019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286884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4CD30-7BCE-48FB-A6B4-B0F0BB941A1F}" type="datetimeFigureOut">
              <a:rPr lang="en-GB" smtClean="0"/>
              <a:t>20/11/2019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87834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4CD30-7BCE-48FB-A6B4-B0F0BB941A1F}" type="datetimeFigureOut">
              <a:rPr lang="en-GB" smtClean="0"/>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1983194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4CD30-7BCE-48FB-A6B4-B0F0BB941A1F}" type="datetimeFigureOut">
              <a:rPr lang="en-GB" smtClean="0"/>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574757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4CD30-7BCE-48FB-A6B4-B0F0BB941A1F}" type="datetimeFigureOut">
              <a:rPr lang="en-GB" smtClean="0"/>
              <a:t>20/11/2019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E1FB9-E864-4B80-88BC-1B028E677D7D}" type="slidenum">
              <a:rPr lang="en-GB" smtClean="0"/>
              <a:t>‹#›</a:t>
            </a:fld>
            <a:endParaRPr lang="en-GB"/>
          </a:p>
        </p:txBody>
      </p:sp>
    </p:spTree>
    <p:extLst>
      <p:ext uri="{BB962C8B-B14F-4D97-AF65-F5344CB8AC3E}">
        <p14:creationId xmlns:p14="http://schemas.microsoft.com/office/powerpoint/2010/main" val="3262121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image" Target="../media/image53.png"/><Relationship Id="rId3" Type="http://schemas.openxmlformats.org/officeDocument/2006/relationships/image" Target="../media/image43.emf"/><Relationship Id="rId7" Type="http://schemas.openxmlformats.org/officeDocument/2006/relationships/image" Target="../media/image47.emf"/><Relationship Id="rId12" Type="http://schemas.openxmlformats.org/officeDocument/2006/relationships/image" Target="../media/image52.emf"/><Relationship Id="rId2" Type="http://schemas.openxmlformats.org/officeDocument/2006/relationships/image" Target="../media/image42.emf"/><Relationship Id="rId1" Type="http://schemas.openxmlformats.org/officeDocument/2006/relationships/slideLayout" Target="../slideLayouts/slideLayout7.xml"/><Relationship Id="rId6" Type="http://schemas.openxmlformats.org/officeDocument/2006/relationships/image" Target="../media/image46.emf"/><Relationship Id="rId11" Type="http://schemas.openxmlformats.org/officeDocument/2006/relationships/image" Target="../media/image51.emf"/><Relationship Id="rId5" Type="http://schemas.openxmlformats.org/officeDocument/2006/relationships/image" Target="../media/image45.emf"/><Relationship Id="rId10" Type="http://schemas.openxmlformats.org/officeDocument/2006/relationships/image" Target="../media/image50.emf"/><Relationship Id="rId4" Type="http://schemas.openxmlformats.org/officeDocument/2006/relationships/image" Target="../media/image44.emf"/><Relationship Id="rId9" Type="http://schemas.openxmlformats.org/officeDocument/2006/relationships/image" Target="../media/image49.emf"/><Relationship Id="rId14" Type="http://schemas.openxmlformats.org/officeDocument/2006/relationships/image" Target="../media/image41.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gmccartney@nhs.net" TargetMode="External"/><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www.scotphn.net/groups/public-health-mortality-monitoring/mortality-sig-introduction/" TargetMode="External"/><Relationship Id="rId2" Type="http://schemas.openxmlformats.org/officeDocument/2006/relationships/hyperlink" Target="http://www.scotpho.org.uk/population-dynamics/recent-mortality-trends/" TargetMode="External"/><Relationship Id="rId1" Type="http://schemas.openxmlformats.org/officeDocument/2006/relationships/slideLayout" Target="../slideLayouts/slideLayout2.xml"/><Relationship Id="rId4" Type="http://schemas.openxmlformats.org/officeDocument/2006/relationships/hyperlink" Target="mailto:gmccartney@nhs.ne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9837" y="914400"/>
            <a:ext cx="11103427" cy="2080727"/>
          </a:xfrm>
        </p:spPr>
        <p:txBody>
          <a:bodyPr>
            <a:normAutofit/>
          </a:bodyPr>
          <a:lstStyle/>
          <a:p>
            <a:pPr algn="l"/>
            <a:r>
              <a:rPr lang="en-GB" sz="4000" b="1" dirty="0" smtClean="0">
                <a:latin typeface="+mn-lt"/>
              </a:rPr>
              <a:t>Why life expectancy trends have changed, health inequalities are increasing, and our duty to respond</a:t>
            </a:r>
            <a:endParaRPr lang="en-GB" sz="4000" b="1" dirty="0">
              <a:latin typeface="+mn-lt"/>
            </a:endParaRPr>
          </a:p>
        </p:txBody>
      </p:sp>
      <p:sp>
        <p:nvSpPr>
          <p:cNvPr id="3" name="Subtitle 2"/>
          <p:cNvSpPr>
            <a:spLocks noGrp="1"/>
          </p:cNvSpPr>
          <p:nvPr>
            <p:ph type="subTitle" idx="1"/>
          </p:nvPr>
        </p:nvSpPr>
        <p:spPr>
          <a:xfrm>
            <a:off x="559837" y="4139920"/>
            <a:ext cx="10882604" cy="1655762"/>
          </a:xfrm>
        </p:spPr>
        <p:txBody>
          <a:bodyPr>
            <a:normAutofit fontScale="92500" lnSpcReduction="10000"/>
          </a:bodyPr>
          <a:lstStyle/>
          <a:p>
            <a:pPr algn="l"/>
            <a:r>
              <a:rPr lang="en-GB" dirty="0" smtClean="0"/>
              <a:t>Gerry McCartney </a:t>
            </a:r>
          </a:p>
          <a:p>
            <a:pPr algn="l"/>
            <a:r>
              <a:rPr lang="en-GB" dirty="0" smtClean="0"/>
              <a:t>…on behalf of a new and fantastic collaboration of people working across public health</a:t>
            </a:r>
          </a:p>
          <a:p>
            <a:pPr algn="l"/>
            <a:endParaRPr lang="en-GB" dirty="0" smtClean="0"/>
          </a:p>
          <a:p>
            <a:pPr algn="l"/>
            <a:r>
              <a:rPr lang="en-GB" dirty="0"/>
              <a:t>Faculty of Public Health conference, November 2019</a:t>
            </a:r>
          </a:p>
          <a:p>
            <a:pPr algn="l"/>
            <a:endParaRPr lang="en-GB" dirty="0"/>
          </a:p>
        </p:txBody>
      </p:sp>
    </p:spTree>
    <p:extLst>
      <p:ext uri="{BB962C8B-B14F-4D97-AF65-F5344CB8AC3E}">
        <p14:creationId xmlns:p14="http://schemas.microsoft.com/office/powerpoint/2010/main" val="2430691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389467" y="460595"/>
            <a:ext cx="9491135" cy="646331"/>
          </a:xfrm>
          <a:prstGeom prst="rect">
            <a:avLst/>
          </a:prstGeom>
          <a:noFill/>
        </p:spPr>
        <p:txBody>
          <a:bodyPr wrap="square" rtlCol="0">
            <a:spAutoFit/>
          </a:bodyPr>
          <a:lstStyle/>
          <a:p>
            <a:r>
              <a:rPr lang="en-GB" sz="3600" dirty="0">
                <a:solidFill>
                  <a:prstClr val="black"/>
                </a:solidFill>
                <a:cs typeface="Arial" panose="020B0604020202020204" pitchFamily="34" charset="0"/>
              </a:rPr>
              <a:t>Mean annual change in </a:t>
            </a:r>
            <a:r>
              <a:rPr lang="en-GB" sz="3600" dirty="0" smtClean="0">
                <a:solidFill>
                  <a:prstClr val="black"/>
                </a:solidFill>
                <a:cs typeface="Arial" panose="020B0604020202020204" pitchFamily="34" charset="0"/>
              </a:rPr>
              <a:t>female </a:t>
            </a:r>
            <a:r>
              <a:rPr lang="en-GB" sz="3600" dirty="0">
                <a:solidFill>
                  <a:prstClr val="black"/>
                </a:solidFill>
                <a:cs typeface="Arial" panose="020B0604020202020204" pitchFamily="34" charset="0"/>
              </a:rPr>
              <a:t>life </a:t>
            </a:r>
            <a:r>
              <a:rPr lang="en-GB" sz="3600" dirty="0" smtClean="0">
                <a:solidFill>
                  <a:prstClr val="black"/>
                </a:solidFill>
                <a:cs typeface="Arial" panose="020B0604020202020204" pitchFamily="34" charset="0"/>
              </a:rPr>
              <a:t>expectancy</a:t>
            </a:r>
            <a:endParaRPr lang="en-GB" sz="3600" dirty="0">
              <a:solidFill>
                <a:prstClr val="black"/>
              </a:solidFill>
              <a:cs typeface="Arial" panose="020B0604020202020204" pitchFamily="34" charset="0"/>
            </a:endParaRPr>
          </a:p>
        </p:txBody>
      </p:sp>
      <p:pic>
        <p:nvPicPr>
          <p:cNvPr id="2" name="Picture 1"/>
          <p:cNvPicPr>
            <a:picLocks noChangeAspect="1"/>
          </p:cNvPicPr>
          <p:nvPr/>
        </p:nvPicPr>
        <p:blipFill>
          <a:blip r:embed="rId2"/>
          <a:stretch>
            <a:fillRect/>
          </a:stretch>
        </p:blipFill>
        <p:spPr>
          <a:xfrm>
            <a:off x="0" y="1255932"/>
            <a:ext cx="12192000" cy="4943758"/>
          </a:xfrm>
          <a:prstGeom prst="rect">
            <a:avLst/>
          </a:prstGeom>
        </p:spPr>
      </p:pic>
      <p:sp>
        <p:nvSpPr>
          <p:cNvPr id="8" name="Rectangle 7"/>
          <p:cNvSpPr/>
          <p:nvPr/>
        </p:nvSpPr>
        <p:spPr>
          <a:xfrm>
            <a:off x="5315046" y="1524001"/>
            <a:ext cx="907954" cy="35559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2586758" y="2065867"/>
            <a:ext cx="459219" cy="37475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p:nvSpPr>
        <p:spPr>
          <a:xfrm>
            <a:off x="6858000" y="2065867"/>
            <a:ext cx="5293877" cy="3747558"/>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5559908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5216" y="1396230"/>
            <a:ext cx="11359896" cy="5274880"/>
          </a:xfrm>
          <a:prstGeom prst="rect">
            <a:avLst/>
          </a:prstGeom>
        </p:spPr>
      </p:pic>
      <p:sp>
        <p:nvSpPr>
          <p:cNvPr id="5" name="TextBox 4"/>
          <p:cNvSpPr txBox="1"/>
          <p:nvPr/>
        </p:nvSpPr>
        <p:spPr>
          <a:xfrm>
            <a:off x="389467" y="460595"/>
            <a:ext cx="9491135" cy="523220"/>
          </a:xfrm>
          <a:prstGeom prst="rect">
            <a:avLst/>
          </a:prstGeom>
          <a:noFill/>
        </p:spPr>
        <p:txBody>
          <a:bodyPr wrap="square" rtlCol="0">
            <a:spAutoFit/>
          </a:bodyPr>
          <a:lstStyle/>
          <a:p>
            <a:r>
              <a:rPr lang="en-GB" sz="2800" b="1" dirty="0">
                <a:solidFill>
                  <a:prstClr val="black"/>
                </a:solidFill>
                <a:cs typeface="Arial" panose="020B0604020202020204" pitchFamily="34" charset="0"/>
              </a:rPr>
              <a:t>Mean annual change in </a:t>
            </a:r>
            <a:r>
              <a:rPr lang="en-GB" sz="2800" b="1" dirty="0" smtClean="0">
                <a:solidFill>
                  <a:prstClr val="black"/>
                </a:solidFill>
                <a:cs typeface="Arial" panose="020B0604020202020204" pitchFamily="34" charset="0"/>
              </a:rPr>
              <a:t>female </a:t>
            </a:r>
            <a:r>
              <a:rPr lang="en-GB" sz="2800" b="1" dirty="0">
                <a:solidFill>
                  <a:prstClr val="black"/>
                </a:solidFill>
                <a:cs typeface="Arial" panose="020B0604020202020204" pitchFamily="34" charset="0"/>
              </a:rPr>
              <a:t>life </a:t>
            </a:r>
            <a:r>
              <a:rPr lang="en-GB" sz="2800" b="1" dirty="0" smtClean="0">
                <a:solidFill>
                  <a:prstClr val="black"/>
                </a:solidFill>
                <a:cs typeface="Arial" panose="020B0604020202020204" pitchFamily="34" charset="0"/>
              </a:rPr>
              <a:t>expectancy, 2012-6</a:t>
            </a:r>
            <a:endParaRPr lang="en-GB" sz="2800" b="1" dirty="0">
              <a:solidFill>
                <a:prstClr val="black"/>
              </a:solidFill>
              <a:cs typeface="Arial" panose="020B0604020202020204" pitchFamily="34" charset="0"/>
            </a:endParaRPr>
          </a:p>
        </p:txBody>
      </p:sp>
      <p:sp>
        <p:nvSpPr>
          <p:cNvPr id="7" name="Rectangle 6"/>
          <p:cNvSpPr/>
          <p:nvPr/>
        </p:nvSpPr>
        <p:spPr>
          <a:xfrm>
            <a:off x="3072384" y="1396230"/>
            <a:ext cx="438912" cy="52748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481371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94944" y="1019387"/>
            <a:ext cx="10643616" cy="5599843"/>
          </a:xfrm>
          <a:prstGeom prst="rect">
            <a:avLst/>
          </a:prstGeom>
        </p:spPr>
      </p:pic>
      <p:sp>
        <p:nvSpPr>
          <p:cNvPr id="5" name="TextBox 4"/>
          <p:cNvSpPr txBox="1"/>
          <p:nvPr/>
        </p:nvSpPr>
        <p:spPr>
          <a:xfrm>
            <a:off x="389467" y="460595"/>
            <a:ext cx="9491135" cy="523220"/>
          </a:xfrm>
          <a:prstGeom prst="rect">
            <a:avLst/>
          </a:prstGeom>
          <a:noFill/>
        </p:spPr>
        <p:txBody>
          <a:bodyPr wrap="square" rtlCol="0">
            <a:spAutoFit/>
          </a:bodyPr>
          <a:lstStyle/>
          <a:p>
            <a:r>
              <a:rPr lang="en-GB" sz="2800" b="1" dirty="0">
                <a:solidFill>
                  <a:prstClr val="black"/>
                </a:solidFill>
                <a:cs typeface="Arial" panose="020B0604020202020204" pitchFamily="34" charset="0"/>
              </a:rPr>
              <a:t>Mean annual change in </a:t>
            </a:r>
            <a:r>
              <a:rPr lang="en-GB" sz="2800" b="1" dirty="0" smtClean="0">
                <a:solidFill>
                  <a:prstClr val="black"/>
                </a:solidFill>
                <a:cs typeface="Arial" panose="020B0604020202020204" pitchFamily="34" charset="0"/>
              </a:rPr>
              <a:t>male </a:t>
            </a:r>
            <a:r>
              <a:rPr lang="en-GB" sz="2800" b="1" dirty="0">
                <a:solidFill>
                  <a:prstClr val="black"/>
                </a:solidFill>
                <a:cs typeface="Arial" panose="020B0604020202020204" pitchFamily="34" charset="0"/>
              </a:rPr>
              <a:t>life </a:t>
            </a:r>
            <a:r>
              <a:rPr lang="en-GB" sz="2800" b="1" dirty="0" smtClean="0">
                <a:solidFill>
                  <a:prstClr val="black"/>
                </a:solidFill>
                <a:cs typeface="Arial" panose="020B0604020202020204" pitchFamily="34" charset="0"/>
              </a:rPr>
              <a:t>expectancy, 2012-6</a:t>
            </a:r>
            <a:endParaRPr lang="en-GB" sz="2800" b="1" dirty="0">
              <a:solidFill>
                <a:prstClr val="black"/>
              </a:solidFill>
              <a:cs typeface="Arial" panose="020B0604020202020204" pitchFamily="34" charset="0"/>
            </a:endParaRPr>
          </a:p>
        </p:txBody>
      </p:sp>
      <p:sp>
        <p:nvSpPr>
          <p:cNvPr id="7" name="Rectangle 6"/>
          <p:cNvSpPr/>
          <p:nvPr/>
        </p:nvSpPr>
        <p:spPr>
          <a:xfrm>
            <a:off x="2560320" y="1161288"/>
            <a:ext cx="438912" cy="529437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990918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Almost all age groups and causes of death</a:t>
            </a:r>
            <a:endParaRPr lang="en-US" b="1" dirty="0">
              <a:latin typeface="+mn-lt"/>
            </a:endParaRPr>
          </a:p>
        </p:txBody>
      </p:sp>
    </p:spTree>
    <p:extLst>
      <p:ext uri="{BB962C8B-B14F-4D97-AF65-F5344CB8AC3E}">
        <p14:creationId xmlns:p14="http://schemas.microsoft.com/office/powerpoint/2010/main" val="3963886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418" y="110067"/>
            <a:ext cx="8742089" cy="6646333"/>
          </a:xfrm>
          <a:prstGeom prst="rect">
            <a:avLst/>
          </a:prstGeom>
        </p:spPr>
      </p:pic>
      <p:sp>
        <p:nvSpPr>
          <p:cNvPr id="5" name="TextBox 4"/>
          <p:cNvSpPr txBox="1"/>
          <p:nvPr/>
        </p:nvSpPr>
        <p:spPr>
          <a:xfrm>
            <a:off x="4710643" y="3626417"/>
            <a:ext cx="3318932" cy="461665"/>
          </a:xfrm>
          <a:prstGeom prst="rect">
            <a:avLst/>
          </a:prstGeom>
          <a:solidFill>
            <a:schemeClr val="bg1"/>
          </a:solidFill>
        </p:spPr>
        <p:txBody>
          <a:bodyPr wrap="square" rtlCol="0">
            <a:spAutoFit/>
          </a:bodyPr>
          <a:lstStyle/>
          <a:p>
            <a:r>
              <a:rPr lang="en-GB" sz="2400" b="1" dirty="0" smtClean="0"/>
              <a:t>All age groups improving</a:t>
            </a:r>
            <a:endParaRPr lang="en-GB" sz="2400" b="1" dirty="0"/>
          </a:p>
        </p:txBody>
      </p:sp>
      <p:sp>
        <p:nvSpPr>
          <p:cNvPr id="6" name="Rectangle 5"/>
          <p:cNvSpPr/>
          <p:nvPr/>
        </p:nvSpPr>
        <p:spPr>
          <a:xfrm>
            <a:off x="2352675" y="1238250"/>
            <a:ext cx="7896225" cy="17621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stretch>
            <a:fillRect/>
          </a:stretch>
        </p:blipFill>
        <p:spPr>
          <a:xfrm>
            <a:off x="1619417" y="110067"/>
            <a:ext cx="8742089" cy="6646333"/>
          </a:xfrm>
          <a:prstGeom prst="rect">
            <a:avLst/>
          </a:prstGeom>
        </p:spPr>
      </p:pic>
      <p:sp>
        <p:nvSpPr>
          <p:cNvPr id="3" name="Rectangle 2"/>
          <p:cNvSpPr/>
          <p:nvPr/>
        </p:nvSpPr>
        <p:spPr>
          <a:xfrm>
            <a:off x="5140960" y="3000375"/>
            <a:ext cx="1584960" cy="275018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556000" y="3000375"/>
            <a:ext cx="419100" cy="275018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9514204" y="3000375"/>
            <a:ext cx="728177" cy="275018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a:stretch>
            <a:fillRect/>
          </a:stretch>
        </p:blipFill>
        <p:spPr>
          <a:xfrm>
            <a:off x="1619416" y="110067"/>
            <a:ext cx="8742090" cy="6646333"/>
          </a:xfrm>
          <a:prstGeom prst="rect">
            <a:avLst/>
          </a:prstGeom>
        </p:spPr>
      </p:pic>
      <p:pic>
        <p:nvPicPr>
          <p:cNvPr id="13" name="Picture 12"/>
          <p:cNvPicPr>
            <a:picLocks noChangeAspect="1"/>
          </p:cNvPicPr>
          <p:nvPr/>
        </p:nvPicPr>
        <p:blipFill>
          <a:blip r:embed="rId5"/>
          <a:stretch>
            <a:fillRect/>
          </a:stretch>
        </p:blipFill>
        <p:spPr>
          <a:xfrm>
            <a:off x="1619414" y="110067"/>
            <a:ext cx="8742091" cy="6646334"/>
          </a:xfrm>
          <a:prstGeom prst="rect">
            <a:avLst/>
          </a:prstGeom>
        </p:spPr>
      </p:pic>
      <p:sp>
        <p:nvSpPr>
          <p:cNvPr id="14" name="TextBox 13"/>
          <p:cNvSpPr txBox="1"/>
          <p:nvPr/>
        </p:nvSpPr>
        <p:spPr>
          <a:xfrm>
            <a:off x="2909359" y="4360169"/>
            <a:ext cx="6921500" cy="461665"/>
          </a:xfrm>
          <a:prstGeom prst="rect">
            <a:avLst/>
          </a:prstGeom>
          <a:solidFill>
            <a:schemeClr val="bg1"/>
          </a:solidFill>
        </p:spPr>
        <p:txBody>
          <a:bodyPr wrap="square" rtlCol="0">
            <a:spAutoFit/>
          </a:bodyPr>
          <a:lstStyle/>
          <a:p>
            <a:r>
              <a:rPr lang="en-GB" sz="2400" b="1" dirty="0" smtClean="0"/>
              <a:t>Worsening in trend has happened at (almost) all ages</a:t>
            </a:r>
            <a:endParaRPr lang="en-GB" sz="2400" b="1" dirty="0"/>
          </a:p>
        </p:txBody>
      </p:sp>
      <p:pic>
        <p:nvPicPr>
          <p:cNvPr id="16" name="Picture 15"/>
          <p:cNvPicPr>
            <a:picLocks noChangeAspect="1"/>
          </p:cNvPicPr>
          <p:nvPr/>
        </p:nvPicPr>
        <p:blipFill>
          <a:blip r:embed="rId6"/>
          <a:stretch>
            <a:fillRect/>
          </a:stretch>
        </p:blipFill>
        <p:spPr>
          <a:xfrm>
            <a:off x="1619412" y="110066"/>
            <a:ext cx="8742094" cy="5757334"/>
          </a:xfrm>
          <a:prstGeom prst="rect">
            <a:avLst/>
          </a:prstGeom>
        </p:spPr>
      </p:pic>
      <p:pic>
        <p:nvPicPr>
          <p:cNvPr id="4" name="Picture 3"/>
          <p:cNvPicPr>
            <a:picLocks noChangeAspect="1"/>
          </p:cNvPicPr>
          <p:nvPr/>
        </p:nvPicPr>
        <p:blipFill rotWithShape="1">
          <a:blip r:embed="rId7"/>
          <a:srcRect l="13680" t="81434" r="36846" b="4536"/>
          <a:stretch/>
        </p:blipFill>
        <p:spPr>
          <a:xfrm>
            <a:off x="8079125" y="192684"/>
            <a:ext cx="3598334" cy="668867"/>
          </a:xfrm>
          <a:prstGeom prst="rect">
            <a:avLst/>
          </a:prstGeom>
        </p:spPr>
      </p:pic>
    </p:spTree>
    <p:extLst>
      <p:ext uri="{BB962C8B-B14F-4D97-AF65-F5344CB8AC3E}">
        <p14:creationId xmlns:p14="http://schemas.microsoft.com/office/powerpoint/2010/main" val="245029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22" presetClass="entr" presetSubtype="8"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3" grpId="0" animBg="1"/>
      <p:bldP spid="3" grpId="1" animBg="1"/>
      <p:bldP spid="9" grpId="0" animBg="1"/>
      <p:bldP spid="9" grpId="1" animBg="1"/>
      <p:bldP spid="10" grpId="0" animBg="1"/>
      <p:bldP spid="10" grpId="1"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43263" y="473243"/>
            <a:ext cx="9479681" cy="6055754"/>
          </a:xfrm>
          <a:prstGeom prst="rect">
            <a:avLst/>
          </a:prstGeom>
        </p:spPr>
      </p:pic>
      <p:pic>
        <p:nvPicPr>
          <p:cNvPr id="5" name="Picture 4"/>
          <p:cNvPicPr>
            <a:picLocks noChangeAspect="1"/>
          </p:cNvPicPr>
          <p:nvPr/>
        </p:nvPicPr>
        <p:blipFill>
          <a:blip r:embed="rId3"/>
          <a:stretch>
            <a:fillRect/>
          </a:stretch>
        </p:blipFill>
        <p:spPr>
          <a:xfrm>
            <a:off x="1243263" y="473243"/>
            <a:ext cx="9488201" cy="6055754"/>
          </a:xfrm>
          <a:prstGeom prst="rect">
            <a:avLst/>
          </a:prstGeom>
        </p:spPr>
      </p:pic>
      <p:pic>
        <p:nvPicPr>
          <p:cNvPr id="6" name="Picture 5"/>
          <p:cNvPicPr>
            <a:picLocks noChangeAspect="1"/>
          </p:cNvPicPr>
          <p:nvPr/>
        </p:nvPicPr>
        <p:blipFill>
          <a:blip r:embed="rId4"/>
          <a:stretch>
            <a:fillRect/>
          </a:stretch>
        </p:blipFill>
        <p:spPr>
          <a:xfrm>
            <a:off x="1243263" y="473244"/>
            <a:ext cx="9479681" cy="6055754"/>
          </a:xfrm>
          <a:prstGeom prst="rect">
            <a:avLst/>
          </a:prstGeom>
        </p:spPr>
      </p:pic>
      <p:pic>
        <p:nvPicPr>
          <p:cNvPr id="8" name="Picture 7"/>
          <p:cNvPicPr>
            <a:picLocks noChangeAspect="1"/>
          </p:cNvPicPr>
          <p:nvPr/>
        </p:nvPicPr>
        <p:blipFill>
          <a:blip r:embed="rId5"/>
          <a:stretch>
            <a:fillRect/>
          </a:stretch>
        </p:blipFill>
        <p:spPr>
          <a:xfrm>
            <a:off x="1243264" y="473243"/>
            <a:ext cx="9479682" cy="6055754"/>
          </a:xfrm>
          <a:prstGeom prst="rect">
            <a:avLst/>
          </a:prstGeom>
        </p:spPr>
      </p:pic>
      <p:pic>
        <p:nvPicPr>
          <p:cNvPr id="7" name="Picture 6"/>
          <p:cNvPicPr>
            <a:picLocks noChangeAspect="1"/>
          </p:cNvPicPr>
          <p:nvPr/>
        </p:nvPicPr>
        <p:blipFill>
          <a:blip r:embed="rId6"/>
          <a:stretch>
            <a:fillRect/>
          </a:stretch>
        </p:blipFill>
        <p:spPr>
          <a:xfrm>
            <a:off x="1243260" y="473241"/>
            <a:ext cx="9479683" cy="6055755"/>
          </a:xfrm>
          <a:prstGeom prst="rect">
            <a:avLst/>
          </a:prstGeom>
        </p:spPr>
      </p:pic>
    </p:spTree>
    <p:extLst>
      <p:ext uri="{BB962C8B-B14F-4D97-AF65-F5344CB8AC3E}">
        <p14:creationId xmlns:p14="http://schemas.microsoft.com/office/powerpoint/2010/main" val="223705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1504" y="411898"/>
            <a:ext cx="8856984" cy="5985542"/>
          </a:xfrm>
          <a:prstGeom prst="rect">
            <a:avLst/>
          </a:prstGeom>
        </p:spPr>
      </p:pic>
      <p:sp>
        <p:nvSpPr>
          <p:cNvPr id="2" name="Rectangle 1"/>
          <p:cNvSpPr/>
          <p:nvPr/>
        </p:nvSpPr>
        <p:spPr>
          <a:xfrm>
            <a:off x="2783632" y="980728"/>
            <a:ext cx="3456384" cy="541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032104" y="2348880"/>
            <a:ext cx="3456384" cy="404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423925" y="2060848"/>
            <a:ext cx="1368152" cy="404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423592" y="980728"/>
            <a:ext cx="504056" cy="5256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528048" y="2852936"/>
            <a:ext cx="504057" cy="3402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159000" y="2438400"/>
            <a:ext cx="8585200" cy="1295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167880" y="508000"/>
            <a:ext cx="255711" cy="57293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308070" y="508000"/>
            <a:ext cx="255711" cy="57293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9070443" y="1656080"/>
            <a:ext cx="873760" cy="2336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031772" y="2852936"/>
            <a:ext cx="496148" cy="49986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6265289" y="3269775"/>
            <a:ext cx="298492" cy="26978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3539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3.33333E-6 0 L 3.33333E-6 0.18773 " pathEditMode="relative" rAng="0" ptsTypes="AA">
                                      <p:cBhvr>
                                        <p:cTn id="11" dur="2000" fill="hold"/>
                                        <p:tgtEl>
                                          <p:spTgt spid="8"/>
                                        </p:tgtEl>
                                        <p:attrNameLst>
                                          <p:attrName>ppt_x</p:attrName>
                                          <p:attrName>ppt_y</p:attrName>
                                        </p:attrNameLst>
                                      </p:cBhvr>
                                      <p:rCtr x="0" y="9375"/>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 presetClass="exit" presetSubtype="0" fill="hold" grpId="2"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1"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22" presetClass="entr" presetSubtype="8" fill="hold" grpId="1"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0" nodeType="clickEffect">
                                  <p:stCondLst>
                                    <p:cond delay="0"/>
                                  </p:stCondLst>
                                  <p:childTnLst>
                                    <p:animMotion origin="layout" path="M -1.25E-6 3.33333E-6 L 0.02461 -0.00278 " pathEditMode="relative" rAng="0" ptsTypes="AA">
                                      <p:cBhvr>
                                        <p:cTn id="47" dur="2000" fill="hold"/>
                                        <p:tgtEl>
                                          <p:spTgt spid="9"/>
                                        </p:tgtEl>
                                        <p:attrNameLst>
                                          <p:attrName>ppt_x</p:attrName>
                                          <p:attrName>ppt_y</p:attrName>
                                        </p:attrNameLst>
                                      </p:cBhvr>
                                      <p:rCtr x="1224" y="-139"/>
                                    </p:animMotion>
                                  </p:childTnLst>
                                </p:cTn>
                              </p:par>
                              <p:par>
                                <p:cTn id="48" presetID="42" presetClass="path" presetSubtype="0" accel="50000" decel="50000" fill="hold" grpId="0" nodeType="withEffect">
                                  <p:stCondLst>
                                    <p:cond delay="0"/>
                                  </p:stCondLst>
                                  <p:childTnLst>
                                    <p:animMotion origin="layout" path="M -4.58333E-6 3.33333E-6 L 0.0224 -0.00278 " pathEditMode="relative" rAng="0" ptsTypes="AA">
                                      <p:cBhvr>
                                        <p:cTn id="49" dur="2000" fill="hold"/>
                                        <p:tgtEl>
                                          <p:spTgt spid="11"/>
                                        </p:tgtEl>
                                        <p:attrNameLst>
                                          <p:attrName>ppt_x</p:attrName>
                                          <p:attrName>ppt_y</p:attrName>
                                        </p:attrNameLst>
                                      </p:cBhvr>
                                      <p:rCtr x="1120" y="-139"/>
                                    </p:animMotion>
                                  </p:childTnLst>
                                </p:cTn>
                              </p:par>
                              <p:par>
                                <p:cTn id="50" presetID="22" presetClass="exit" presetSubtype="8" fill="hold" grpId="0" nodeType="withEffect">
                                  <p:stCondLst>
                                    <p:cond delay="0"/>
                                  </p:stCondLst>
                                  <p:childTnLst>
                                    <p:animEffect transition="out" filter="wipe(left)">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22" presetClass="exit" presetSubtype="8" fill="hold" grpId="0" nodeType="withEffect">
                                  <p:stCondLst>
                                    <p:cond delay="0"/>
                                  </p:stCondLst>
                                  <p:childTnLst>
                                    <p:animEffect transition="out" filter="wipe(left)">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xit" presetSubtype="8" fill="hold" grpId="0" nodeType="clickEffect">
                                  <p:stCondLst>
                                    <p:cond delay="0"/>
                                  </p:stCondLst>
                                  <p:childTnLst>
                                    <p:animEffect transition="out" filter="wipe(left)">
                                      <p:cBhvr>
                                        <p:cTn id="59" dur="500"/>
                                        <p:tgtEl>
                                          <p:spTgt spid="6"/>
                                        </p:tgtEl>
                                      </p:cBhvr>
                                    </p:animEffect>
                                    <p:set>
                                      <p:cBhvr>
                                        <p:cTn id="60" dur="1" fill="hold">
                                          <p:stCondLst>
                                            <p:cond delay="499"/>
                                          </p:stCondLst>
                                        </p:cTn>
                                        <p:tgtEl>
                                          <p:spTgt spid="6"/>
                                        </p:tgtEl>
                                        <p:attrNameLst>
                                          <p:attrName>style.visibility</p:attrName>
                                        </p:attrNameLst>
                                      </p:cBhvr>
                                      <p:to>
                                        <p:strVal val="hidden"/>
                                      </p:to>
                                    </p:set>
                                  </p:childTnLst>
                                </p:cTn>
                              </p:par>
                              <p:par>
                                <p:cTn id="61" presetID="22" presetClass="exit" presetSubtype="8" fill="hold" grpId="0" nodeType="withEffect">
                                  <p:stCondLst>
                                    <p:cond delay="0"/>
                                  </p:stCondLst>
                                  <p:childTnLst>
                                    <p:animEffect transition="out" filter="wipe(left)">
                                      <p:cBhvr>
                                        <p:cTn id="62" dur="500"/>
                                        <p:tgtEl>
                                          <p:spTgt spid="2"/>
                                        </p:tgtEl>
                                      </p:cBhvr>
                                    </p:animEffect>
                                    <p:set>
                                      <p:cBhvr>
                                        <p:cTn id="63" dur="1" fill="hold">
                                          <p:stCondLst>
                                            <p:cond delay="499"/>
                                          </p:stCondLst>
                                        </p:cTn>
                                        <p:tgtEl>
                                          <p:spTgt spid="2"/>
                                        </p:tgtEl>
                                        <p:attrNameLst>
                                          <p:attrName>style.visibility</p:attrName>
                                        </p:attrNameLst>
                                      </p:cBhvr>
                                      <p:to>
                                        <p:strVal val="hidden"/>
                                      </p:to>
                                    </p:set>
                                  </p:childTnLst>
                                </p:cTn>
                              </p:par>
                              <p:par>
                                <p:cTn id="64" presetID="22" presetClass="exit" presetSubtype="8" fill="hold" grpId="0" nodeType="withEffect">
                                  <p:stCondLst>
                                    <p:cond delay="0"/>
                                  </p:stCondLst>
                                  <p:childTnLst>
                                    <p:animEffect transition="out" filter="wipe(left)">
                                      <p:cBhvr>
                                        <p:cTn id="65" dur="500"/>
                                        <p:tgtEl>
                                          <p:spTgt spid="5"/>
                                        </p:tgtEl>
                                      </p:cBhvr>
                                    </p:animEffect>
                                    <p:set>
                                      <p:cBhvr>
                                        <p:cTn id="66" dur="1" fill="hold">
                                          <p:stCondLst>
                                            <p:cond delay="499"/>
                                          </p:stCondLst>
                                        </p:cTn>
                                        <p:tgtEl>
                                          <p:spTgt spid="5"/>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9"/>
                                        </p:tgtEl>
                                        <p:attrNameLst>
                                          <p:attrName>style.visibility</p:attrName>
                                        </p:attrNameLst>
                                      </p:cBhvr>
                                      <p:to>
                                        <p:strVal val="hidden"/>
                                      </p:to>
                                    </p:set>
                                  </p:childTnLst>
                                </p:cTn>
                              </p:par>
                              <p:par>
                                <p:cTn id="69" presetID="1" presetClass="exit" presetSubtype="0" fill="hold" grpId="2" nodeType="withEffect">
                                  <p:stCondLst>
                                    <p:cond delay="0"/>
                                  </p:stCondLst>
                                  <p:childTnLst>
                                    <p:set>
                                      <p:cBhvr>
                                        <p:cTn id="7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3" grpId="0" animBg="1"/>
      <p:bldP spid="7" grpId="0" animBg="1"/>
      <p:bldP spid="8" grpId="0" animBg="1"/>
      <p:bldP spid="8" grpId="1" animBg="1"/>
      <p:bldP spid="8" grpId="2" animBg="1"/>
      <p:bldP spid="9" grpId="0" animBg="1"/>
      <p:bldP spid="9" grpId="1" animBg="1"/>
      <p:bldP spid="9" grpId="2" animBg="1"/>
      <p:bldP spid="11" grpId="0" animBg="1"/>
      <p:bldP spid="11" grpId="1" animBg="1"/>
      <p:bldP spid="11" grpId="2" animBg="1"/>
      <p:bldP spid="12" grpId="0" animBg="1"/>
      <p:bldP spid="12" grpId="1" animBg="1"/>
      <p:bldP spid="14" grpId="0" animBg="1"/>
      <p:bldP spid="14" grpId="1" animBg="1"/>
      <p:bldP spid="15" grpId="0" animBg="1"/>
      <p:bldP spid="15"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13647" y="402493"/>
            <a:ext cx="8996082" cy="6074199"/>
          </a:xfrm>
          <a:prstGeom prst="rect">
            <a:avLst/>
          </a:prstGeom>
        </p:spPr>
      </p:pic>
    </p:spTree>
    <p:extLst>
      <p:ext uri="{BB962C8B-B14F-4D97-AF65-F5344CB8AC3E}">
        <p14:creationId xmlns:p14="http://schemas.microsoft.com/office/powerpoint/2010/main" val="2972637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3647" y="404787"/>
            <a:ext cx="8996082" cy="6069591"/>
          </a:xfrm>
          <a:prstGeom prst="rect">
            <a:avLst/>
          </a:prstGeom>
        </p:spPr>
      </p:pic>
    </p:spTree>
    <p:extLst>
      <p:ext uri="{BB962C8B-B14F-4D97-AF65-F5344CB8AC3E}">
        <p14:creationId xmlns:p14="http://schemas.microsoft.com/office/powerpoint/2010/main" val="2402540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0199" y="393414"/>
            <a:ext cx="9009529" cy="6083278"/>
          </a:xfrm>
          <a:prstGeom prst="rect">
            <a:avLst/>
          </a:prstGeom>
        </p:spPr>
      </p:pic>
    </p:spTree>
    <p:extLst>
      <p:ext uri="{BB962C8B-B14F-4D97-AF65-F5344CB8AC3E}">
        <p14:creationId xmlns:p14="http://schemas.microsoft.com/office/powerpoint/2010/main" val="1093296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My objectives for the next 25 minutes: </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lnSpcReduction="10000"/>
          </a:bodyPr>
          <a:lstStyle/>
          <a:p>
            <a:pPr marL="514350" indent="-514350">
              <a:buAutoNum type="arabicPeriod"/>
            </a:pPr>
            <a:r>
              <a:rPr lang="en-GB" dirty="0" smtClean="0"/>
              <a:t>To demonstrate that life expectancy trends changed from </a:t>
            </a:r>
            <a:r>
              <a:rPr lang="en-GB" dirty="0" smtClean="0"/>
              <a:t>2012, but not everywhere </a:t>
            </a:r>
            <a:endParaRPr lang="en-GB" dirty="0" smtClean="0"/>
          </a:p>
          <a:p>
            <a:pPr marL="514350" indent="-514350">
              <a:buAutoNum type="arabicPeriod"/>
            </a:pPr>
            <a:r>
              <a:rPr lang="en-GB" dirty="0" smtClean="0"/>
              <a:t>…that this is due to changes for almost all age groups and causes of death </a:t>
            </a:r>
          </a:p>
          <a:p>
            <a:pPr marL="514350" indent="-514350">
              <a:buAutoNum type="arabicPeriod"/>
            </a:pPr>
            <a:r>
              <a:rPr lang="en-GB" dirty="0" smtClean="0"/>
              <a:t>…that this is leading to a rapid rise in unjust and avoidable health inequalities</a:t>
            </a:r>
          </a:p>
          <a:p>
            <a:pPr marL="514350" indent="-514350">
              <a:buAutoNum type="arabicPeriod"/>
            </a:pPr>
            <a:r>
              <a:rPr lang="en-GB" dirty="0" smtClean="0"/>
              <a:t>…that the causes are most likely to be economic, working through a variety of pathways</a:t>
            </a:r>
          </a:p>
          <a:p>
            <a:pPr marL="514350" indent="-514350">
              <a:buAutoNum type="arabicPeriod"/>
            </a:pPr>
            <a:r>
              <a:rPr lang="en-GB" dirty="0" smtClean="0"/>
              <a:t>To convince you that you all have a vital role in reversing these trends</a:t>
            </a:r>
          </a:p>
          <a:p>
            <a:pPr marL="514350" indent="-514350">
              <a:buAutoNum type="arabicPeriod"/>
            </a:pPr>
            <a:endParaRPr lang="en-GB" dirty="0"/>
          </a:p>
        </p:txBody>
      </p:sp>
    </p:spTree>
    <p:extLst>
      <p:ext uri="{BB962C8B-B14F-4D97-AF65-F5344CB8AC3E}">
        <p14:creationId xmlns:p14="http://schemas.microsoft.com/office/powerpoint/2010/main" val="134629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A rapid rise in unjust and avoidable inequalities</a:t>
            </a:r>
            <a:endParaRPr lang="en-US" b="1" dirty="0">
              <a:latin typeface="+mn-lt"/>
            </a:endParaRPr>
          </a:p>
        </p:txBody>
      </p:sp>
    </p:spTree>
    <p:extLst>
      <p:ext uri="{BB962C8B-B14F-4D97-AF65-F5344CB8AC3E}">
        <p14:creationId xmlns:p14="http://schemas.microsoft.com/office/powerpoint/2010/main" val="2395153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0625" y="419100"/>
            <a:ext cx="10026593" cy="6029325"/>
          </a:xfrm>
          <a:prstGeom prst="rect">
            <a:avLst/>
          </a:prstGeom>
        </p:spPr>
      </p:pic>
      <p:pic>
        <p:nvPicPr>
          <p:cNvPr id="4" name="Picture 3"/>
          <p:cNvPicPr>
            <a:picLocks noChangeAspect="1"/>
          </p:cNvPicPr>
          <p:nvPr/>
        </p:nvPicPr>
        <p:blipFill>
          <a:blip r:embed="rId3"/>
          <a:stretch>
            <a:fillRect/>
          </a:stretch>
        </p:blipFill>
        <p:spPr>
          <a:xfrm>
            <a:off x="1090624" y="419100"/>
            <a:ext cx="10026593" cy="6029324"/>
          </a:xfrm>
          <a:prstGeom prst="rect">
            <a:avLst/>
          </a:prstGeom>
        </p:spPr>
      </p:pic>
      <p:sp>
        <p:nvSpPr>
          <p:cNvPr id="3" name="TextBox 2"/>
          <p:cNvSpPr txBox="1"/>
          <p:nvPr/>
        </p:nvSpPr>
        <p:spPr>
          <a:xfrm>
            <a:off x="6219825" y="419100"/>
            <a:ext cx="5334000" cy="461665"/>
          </a:xfrm>
          <a:prstGeom prst="rect">
            <a:avLst/>
          </a:prstGeom>
          <a:noFill/>
        </p:spPr>
        <p:txBody>
          <a:bodyPr wrap="square" rtlCol="0">
            <a:spAutoFit/>
          </a:bodyPr>
          <a:lstStyle/>
          <a:p>
            <a:r>
              <a:rPr lang="en-GB" sz="2400" b="1" dirty="0" smtClean="0"/>
              <a:t>Scotland, men &amp; women &lt;75 years</a:t>
            </a:r>
            <a:endParaRPr lang="en-GB" sz="2400" b="1" dirty="0"/>
          </a:p>
        </p:txBody>
      </p:sp>
      <p:sp>
        <p:nvSpPr>
          <p:cNvPr id="6" name="TextBox 5"/>
          <p:cNvSpPr txBox="1"/>
          <p:nvPr/>
        </p:nvSpPr>
        <p:spPr>
          <a:xfrm>
            <a:off x="8896349" y="1838325"/>
            <a:ext cx="2962275" cy="338554"/>
          </a:xfrm>
          <a:prstGeom prst="rect">
            <a:avLst/>
          </a:prstGeom>
          <a:noFill/>
        </p:spPr>
        <p:txBody>
          <a:bodyPr wrap="square" rtlCol="0">
            <a:spAutoFit/>
          </a:bodyPr>
          <a:lstStyle/>
          <a:p>
            <a:r>
              <a:rPr lang="en-GB" sz="1600" b="1" dirty="0" smtClean="0"/>
              <a:t>Most deprived 10th</a:t>
            </a:r>
            <a:endParaRPr lang="en-GB" sz="1600" b="1" dirty="0"/>
          </a:p>
        </p:txBody>
      </p:sp>
      <p:sp>
        <p:nvSpPr>
          <p:cNvPr id="7" name="TextBox 6"/>
          <p:cNvSpPr txBox="1"/>
          <p:nvPr/>
        </p:nvSpPr>
        <p:spPr>
          <a:xfrm>
            <a:off x="8896348" y="4505325"/>
            <a:ext cx="2962275" cy="338554"/>
          </a:xfrm>
          <a:prstGeom prst="rect">
            <a:avLst/>
          </a:prstGeom>
          <a:noFill/>
        </p:spPr>
        <p:txBody>
          <a:bodyPr wrap="square" rtlCol="0">
            <a:spAutoFit/>
          </a:bodyPr>
          <a:lstStyle/>
          <a:p>
            <a:r>
              <a:rPr lang="en-GB" sz="1600" b="1" dirty="0" smtClean="0"/>
              <a:t>Least deprived 10th</a:t>
            </a:r>
            <a:endParaRPr lang="en-GB" sz="1600" b="1" dirty="0"/>
          </a:p>
        </p:txBody>
      </p:sp>
      <p:sp>
        <p:nvSpPr>
          <p:cNvPr id="8" name="Rectangle 7"/>
          <p:cNvSpPr/>
          <p:nvPr/>
        </p:nvSpPr>
        <p:spPr>
          <a:xfrm>
            <a:off x="8572500" y="1276350"/>
            <a:ext cx="2085975" cy="40671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494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7238" y="238125"/>
            <a:ext cx="10307575" cy="6172200"/>
          </a:xfrm>
          <a:prstGeom prst="rect">
            <a:avLst/>
          </a:prstGeom>
        </p:spPr>
      </p:pic>
      <p:sp>
        <p:nvSpPr>
          <p:cNvPr id="3" name="Rectangle 2"/>
          <p:cNvSpPr/>
          <p:nvPr/>
        </p:nvSpPr>
        <p:spPr>
          <a:xfrm>
            <a:off x="7724775" y="1181100"/>
            <a:ext cx="1905000" cy="42576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220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The causes are economic, working through a variety of pathways</a:t>
            </a:r>
            <a:endParaRPr lang="en-US" b="1" dirty="0">
              <a:latin typeface="+mn-lt"/>
            </a:endParaRPr>
          </a:p>
        </p:txBody>
      </p:sp>
    </p:spTree>
    <p:extLst>
      <p:ext uri="{BB962C8B-B14F-4D97-AF65-F5344CB8AC3E}">
        <p14:creationId xmlns:p14="http://schemas.microsoft.com/office/powerpoint/2010/main" val="822402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829" y="401552"/>
            <a:ext cx="11314196" cy="635535"/>
          </a:xfrm>
        </p:spPr>
        <p:txBody>
          <a:bodyPr>
            <a:noAutofit/>
          </a:bodyPr>
          <a:lstStyle/>
          <a:p>
            <a:r>
              <a:rPr lang="en-GB" sz="2600" b="1" dirty="0" smtClean="0">
                <a:latin typeface="Arial" panose="020B0604020202020204" pitchFamily="34" charset="0"/>
                <a:cs typeface="Arial" panose="020B0604020202020204" pitchFamily="34" charset="0"/>
              </a:rPr>
              <a:t>Theory for the e</a:t>
            </a:r>
            <a:r>
              <a:rPr lang="en-GB" sz="2600" b="1" dirty="0" smtClean="0">
                <a:latin typeface="Arial" panose="020B0604020202020204" pitchFamily="34" charset="0"/>
                <a:cs typeface="Arial" panose="020B0604020202020204" pitchFamily="34" charset="0"/>
              </a:rPr>
              <a:t>conomic causes of the life expectancy trends</a:t>
            </a:r>
            <a:endParaRPr lang="en-GB" sz="2600" b="1" dirty="0">
              <a:latin typeface="Arial" panose="020B0604020202020204" pitchFamily="34" charset="0"/>
              <a:cs typeface="Arial" panose="020B0604020202020204" pitchFamily="34" charset="0"/>
            </a:endParaRPr>
          </a:p>
        </p:txBody>
      </p:sp>
      <p:sp>
        <p:nvSpPr>
          <p:cNvPr id="9" name="TextBox 8"/>
          <p:cNvSpPr txBox="1"/>
          <p:nvPr/>
        </p:nvSpPr>
        <p:spPr>
          <a:xfrm>
            <a:off x="433521" y="1678208"/>
            <a:ext cx="1840619" cy="646986"/>
          </a:xfrm>
          <a:prstGeom prst="roundRect">
            <a:avLst/>
          </a:prstGeom>
          <a:solidFill>
            <a:schemeClr val="bg1"/>
          </a:solidFill>
          <a:ln w="25400">
            <a:solidFill>
              <a:schemeClr val="tx1"/>
            </a:solidFill>
          </a:ln>
        </p:spPr>
        <p:style>
          <a:lnRef idx="2">
            <a:schemeClr val="accent2"/>
          </a:lnRef>
          <a:fillRef idx="1">
            <a:schemeClr val="lt1"/>
          </a:fillRef>
          <a:effectRef idx="0">
            <a:schemeClr val="accent2"/>
          </a:effectRef>
          <a:fontRef idx="minor">
            <a:schemeClr val="dk1"/>
          </a:fontRef>
        </p:style>
        <p:txBody>
          <a:bodyPr vert="horz" wrap="square" rtlCol="0" anchor="ctr">
            <a:spAutoFit/>
          </a:bodyPr>
          <a:lstStyle/>
          <a:p>
            <a:pPr algn="ctr"/>
            <a:r>
              <a:rPr lang="en-GB" sz="1600" dirty="0"/>
              <a:t>P</a:t>
            </a:r>
            <a:r>
              <a:rPr lang="en-GB" sz="1600" dirty="0" smtClean="0"/>
              <a:t>ublic spending squeezed</a:t>
            </a:r>
            <a:endParaRPr lang="en-GB" sz="1600" dirty="0"/>
          </a:p>
        </p:txBody>
      </p:sp>
      <p:sp>
        <p:nvSpPr>
          <p:cNvPr id="10" name="TextBox 9"/>
          <p:cNvSpPr txBox="1"/>
          <p:nvPr/>
        </p:nvSpPr>
        <p:spPr>
          <a:xfrm>
            <a:off x="2872108" y="3647352"/>
            <a:ext cx="2007392" cy="1191816"/>
          </a:xfrm>
          <a:prstGeom prst="roundRect">
            <a:avLst/>
          </a:prstGeom>
          <a:solidFill>
            <a:schemeClr val="bg1"/>
          </a:solidFill>
          <a:ln w="25400">
            <a:solidFill>
              <a:schemeClr val="tx1"/>
            </a:solidFill>
          </a:ln>
        </p:spPr>
        <p:txBody>
          <a:bodyPr wrap="square" rtlCol="0">
            <a:spAutoFit/>
          </a:bodyPr>
          <a:lstStyle/>
          <a:p>
            <a:r>
              <a:rPr lang="en-GB" sz="1600" dirty="0" smtClean="0"/>
              <a:t>Change to value and conditionality of social security benefits</a:t>
            </a:r>
            <a:endParaRPr lang="en-GB" sz="1600" dirty="0"/>
          </a:p>
        </p:txBody>
      </p:sp>
      <p:sp>
        <p:nvSpPr>
          <p:cNvPr id="15" name="TextBox 14"/>
          <p:cNvSpPr txBox="1"/>
          <p:nvPr/>
        </p:nvSpPr>
        <p:spPr>
          <a:xfrm>
            <a:off x="2872108" y="1405793"/>
            <a:ext cx="2007392" cy="1191816"/>
          </a:xfrm>
          <a:prstGeom prst="roundRect">
            <a:avLst/>
          </a:prstGeom>
          <a:solidFill>
            <a:schemeClr val="bg1"/>
          </a:solidFill>
          <a:ln w="25400">
            <a:solidFill>
              <a:schemeClr val="tx1"/>
            </a:solidFill>
          </a:ln>
        </p:spPr>
        <p:txBody>
          <a:bodyPr wrap="square" rtlCol="0">
            <a:spAutoFit/>
          </a:bodyPr>
          <a:lstStyle/>
          <a:p>
            <a:r>
              <a:rPr lang="en-GB" sz="1600" dirty="0" smtClean="0"/>
              <a:t>Pressures on:</a:t>
            </a:r>
            <a:endParaRPr lang="en-GB" sz="1600" dirty="0"/>
          </a:p>
          <a:p>
            <a:pPr marL="171450" indent="-171450">
              <a:buFont typeface="Arial" panose="020B0604020202020204" pitchFamily="34" charset="0"/>
              <a:buChar char="•"/>
            </a:pPr>
            <a:r>
              <a:rPr lang="en-GB" sz="1600" dirty="0"/>
              <a:t>S</a:t>
            </a:r>
            <a:r>
              <a:rPr lang="en-GB" sz="1600" dirty="0" smtClean="0"/>
              <a:t>ocial care</a:t>
            </a:r>
          </a:p>
          <a:p>
            <a:pPr marL="171450" indent="-171450">
              <a:buFont typeface="Arial" panose="020B0604020202020204" pitchFamily="34" charset="0"/>
              <a:buChar char="•"/>
            </a:pPr>
            <a:r>
              <a:rPr lang="en-GB" sz="1600" dirty="0" smtClean="0"/>
              <a:t>NHS </a:t>
            </a:r>
            <a:endParaRPr lang="en-GB" sz="1600" dirty="0" smtClean="0"/>
          </a:p>
          <a:p>
            <a:pPr marL="171450" indent="-171450">
              <a:buFont typeface="Arial" panose="020B0604020202020204" pitchFamily="34" charset="0"/>
              <a:buChar char="•"/>
            </a:pPr>
            <a:r>
              <a:rPr lang="en-GB" sz="1600" dirty="0" smtClean="0"/>
              <a:t>Local government </a:t>
            </a:r>
            <a:endParaRPr lang="en-GB" sz="1600" dirty="0"/>
          </a:p>
        </p:txBody>
      </p:sp>
      <p:sp>
        <p:nvSpPr>
          <p:cNvPr id="23" name="TextBox 22"/>
          <p:cNvSpPr txBox="1"/>
          <p:nvPr/>
        </p:nvSpPr>
        <p:spPr>
          <a:xfrm>
            <a:off x="433521" y="5378132"/>
            <a:ext cx="1840618" cy="646986"/>
          </a:xfrm>
          <a:prstGeom prst="roundRect">
            <a:avLst/>
          </a:prstGeom>
          <a:solidFill>
            <a:schemeClr val="bg1"/>
          </a:solidFill>
          <a:ln w="25400">
            <a:solidFill>
              <a:schemeClr val="tx1"/>
            </a:solidFill>
          </a:ln>
        </p:spPr>
        <p:style>
          <a:lnRef idx="2">
            <a:schemeClr val="accent2"/>
          </a:lnRef>
          <a:fillRef idx="1">
            <a:schemeClr val="lt1"/>
          </a:fillRef>
          <a:effectRef idx="0">
            <a:schemeClr val="accent2"/>
          </a:effectRef>
          <a:fontRef idx="minor">
            <a:schemeClr val="dk1"/>
          </a:fontRef>
        </p:style>
        <p:txBody>
          <a:bodyPr vert="horz" wrap="square" rtlCol="0" anchor="ctr">
            <a:spAutoFit/>
          </a:bodyPr>
          <a:lstStyle/>
          <a:p>
            <a:pPr marL="171450" indent="-171450">
              <a:buFont typeface="Arial" panose="020B0604020202020204" pitchFamily="34" charset="0"/>
              <a:buChar char="•"/>
            </a:pPr>
            <a:r>
              <a:rPr lang="en-GB" sz="1600" dirty="0" smtClean="0"/>
              <a:t>Wages squeezed</a:t>
            </a:r>
            <a:endParaRPr lang="en-GB" sz="1600" dirty="0" smtClean="0"/>
          </a:p>
          <a:p>
            <a:pPr marL="171450" indent="-171450">
              <a:buFont typeface="Arial" panose="020B0604020202020204" pitchFamily="34" charset="0"/>
              <a:buChar char="•"/>
            </a:pPr>
            <a:r>
              <a:rPr lang="en-GB" sz="1600" dirty="0" smtClean="0"/>
              <a:t>Precarious work</a:t>
            </a:r>
            <a:endParaRPr lang="en-GB" sz="1600" dirty="0"/>
          </a:p>
        </p:txBody>
      </p:sp>
      <p:cxnSp>
        <p:nvCxnSpPr>
          <p:cNvPr id="85" name="Straight Arrow Connector 84"/>
          <p:cNvCxnSpPr>
            <a:stCxn id="9" idx="2"/>
            <a:endCxn id="23" idx="0"/>
          </p:cNvCxnSpPr>
          <p:nvPr/>
        </p:nvCxnSpPr>
        <p:spPr>
          <a:xfrm flipH="1">
            <a:off x="1353830" y="2325194"/>
            <a:ext cx="1" cy="305293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9" idx="3"/>
            <a:endCxn id="15" idx="1"/>
          </p:cNvCxnSpPr>
          <p:nvPr/>
        </p:nvCxnSpPr>
        <p:spPr>
          <a:xfrm>
            <a:off x="2274140" y="2001701"/>
            <a:ext cx="5979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9" idx="3"/>
            <a:endCxn id="10" idx="0"/>
          </p:cNvCxnSpPr>
          <p:nvPr/>
        </p:nvCxnSpPr>
        <p:spPr>
          <a:xfrm>
            <a:off x="2274140" y="2001701"/>
            <a:ext cx="1601664" cy="16456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935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829" y="401552"/>
            <a:ext cx="11314196" cy="635535"/>
          </a:xfrm>
        </p:spPr>
        <p:txBody>
          <a:bodyPr>
            <a:noAutofit/>
          </a:bodyPr>
          <a:lstStyle/>
          <a:p>
            <a:r>
              <a:rPr lang="en-GB" sz="2600" b="1" dirty="0" smtClean="0">
                <a:latin typeface="Arial" panose="020B0604020202020204" pitchFamily="34" charset="0"/>
                <a:cs typeface="Arial" panose="020B0604020202020204" pitchFamily="34" charset="0"/>
              </a:rPr>
              <a:t>Theory for the e</a:t>
            </a:r>
            <a:r>
              <a:rPr lang="en-GB" sz="2600" b="1" dirty="0" smtClean="0">
                <a:latin typeface="Arial" panose="020B0604020202020204" pitchFamily="34" charset="0"/>
                <a:cs typeface="Arial" panose="020B0604020202020204" pitchFamily="34" charset="0"/>
              </a:rPr>
              <a:t>conomic causes of the life expectancy trends</a:t>
            </a:r>
            <a:endParaRPr lang="en-GB" sz="2600" b="1" dirty="0">
              <a:latin typeface="Arial" panose="020B0604020202020204" pitchFamily="34" charset="0"/>
              <a:cs typeface="Arial" panose="020B0604020202020204" pitchFamily="34" charset="0"/>
            </a:endParaRPr>
          </a:p>
        </p:txBody>
      </p:sp>
      <p:sp>
        <p:nvSpPr>
          <p:cNvPr id="9" name="TextBox 8"/>
          <p:cNvSpPr txBox="1"/>
          <p:nvPr/>
        </p:nvSpPr>
        <p:spPr>
          <a:xfrm>
            <a:off x="433521" y="1678208"/>
            <a:ext cx="1840619" cy="646986"/>
          </a:xfrm>
          <a:prstGeom prst="roundRect">
            <a:avLst/>
          </a:prstGeom>
          <a:solidFill>
            <a:schemeClr val="bg1"/>
          </a:solidFill>
          <a:ln w="25400">
            <a:solidFill>
              <a:schemeClr val="tx1"/>
            </a:solidFill>
          </a:ln>
        </p:spPr>
        <p:style>
          <a:lnRef idx="2">
            <a:schemeClr val="accent2"/>
          </a:lnRef>
          <a:fillRef idx="1">
            <a:schemeClr val="lt1"/>
          </a:fillRef>
          <a:effectRef idx="0">
            <a:schemeClr val="accent2"/>
          </a:effectRef>
          <a:fontRef idx="minor">
            <a:schemeClr val="dk1"/>
          </a:fontRef>
        </p:style>
        <p:txBody>
          <a:bodyPr vert="horz" wrap="square" rtlCol="0" anchor="ctr">
            <a:spAutoFit/>
          </a:bodyPr>
          <a:lstStyle/>
          <a:p>
            <a:pPr algn="ctr"/>
            <a:r>
              <a:rPr lang="en-GB" sz="1600" dirty="0"/>
              <a:t>P</a:t>
            </a:r>
            <a:r>
              <a:rPr lang="en-GB" sz="1600" dirty="0" smtClean="0"/>
              <a:t>ublic spending squeezed</a:t>
            </a:r>
            <a:endParaRPr lang="en-GB" sz="1600" dirty="0"/>
          </a:p>
        </p:txBody>
      </p:sp>
      <p:sp>
        <p:nvSpPr>
          <p:cNvPr id="10" name="TextBox 9"/>
          <p:cNvSpPr txBox="1"/>
          <p:nvPr/>
        </p:nvSpPr>
        <p:spPr>
          <a:xfrm>
            <a:off x="2872108" y="3647352"/>
            <a:ext cx="2007392" cy="1191816"/>
          </a:xfrm>
          <a:prstGeom prst="roundRect">
            <a:avLst/>
          </a:prstGeom>
          <a:solidFill>
            <a:schemeClr val="bg1"/>
          </a:solidFill>
          <a:ln w="25400">
            <a:solidFill>
              <a:schemeClr val="tx1"/>
            </a:solidFill>
          </a:ln>
        </p:spPr>
        <p:txBody>
          <a:bodyPr wrap="square" rtlCol="0">
            <a:spAutoFit/>
          </a:bodyPr>
          <a:lstStyle/>
          <a:p>
            <a:r>
              <a:rPr lang="en-GB" sz="1600" dirty="0" smtClean="0"/>
              <a:t>Change to value and conditionality of social security benefits</a:t>
            </a:r>
            <a:endParaRPr lang="en-GB" sz="1600" dirty="0"/>
          </a:p>
        </p:txBody>
      </p:sp>
      <p:sp>
        <p:nvSpPr>
          <p:cNvPr id="11" name="TextBox 10"/>
          <p:cNvSpPr txBox="1"/>
          <p:nvPr/>
        </p:nvSpPr>
        <p:spPr>
          <a:xfrm>
            <a:off x="2872108" y="5241925"/>
            <a:ext cx="2007392" cy="919401"/>
          </a:xfrm>
          <a:prstGeom prst="roundRect">
            <a:avLst/>
          </a:prstGeom>
          <a:solidFill>
            <a:schemeClr val="bg1"/>
          </a:solidFill>
          <a:ln w="25400">
            <a:solidFill>
              <a:schemeClr val="tx1"/>
            </a:solidFill>
          </a:ln>
        </p:spPr>
        <p:txBody>
          <a:bodyPr wrap="square" rtlCol="0">
            <a:spAutoFit/>
          </a:bodyPr>
          <a:lstStyle/>
          <a:p>
            <a:pPr>
              <a:buFont typeface="Arial" panose="020B0604020202020204" pitchFamily="34" charset="0"/>
              <a:buChar char="•"/>
            </a:pPr>
            <a:r>
              <a:rPr lang="en-GB" sz="1600" dirty="0" smtClean="0"/>
              <a:t>Decreased i</a:t>
            </a:r>
            <a:r>
              <a:rPr lang="en-GB" sz="1600" dirty="0" smtClean="0"/>
              <a:t>ncomes</a:t>
            </a:r>
          </a:p>
          <a:p>
            <a:pPr>
              <a:buFont typeface="Arial" panose="020B0604020202020204" pitchFamily="34" charset="0"/>
              <a:buChar char="•"/>
            </a:pPr>
            <a:r>
              <a:rPr lang="en-GB" sz="1600" dirty="0" smtClean="0"/>
              <a:t>Increased poverty</a:t>
            </a:r>
          </a:p>
          <a:p>
            <a:pPr>
              <a:buFont typeface="Arial" panose="020B0604020202020204" pitchFamily="34" charset="0"/>
              <a:buChar char="•"/>
            </a:pPr>
            <a:r>
              <a:rPr lang="en-GB" sz="1600" dirty="0" smtClean="0"/>
              <a:t>Decreased security</a:t>
            </a:r>
            <a:endParaRPr lang="en-GB" sz="1600" dirty="0"/>
          </a:p>
        </p:txBody>
      </p:sp>
      <p:sp>
        <p:nvSpPr>
          <p:cNvPr id="15" name="TextBox 14"/>
          <p:cNvSpPr txBox="1"/>
          <p:nvPr/>
        </p:nvSpPr>
        <p:spPr>
          <a:xfrm>
            <a:off x="2872108" y="1405793"/>
            <a:ext cx="2007392" cy="1191816"/>
          </a:xfrm>
          <a:prstGeom prst="roundRect">
            <a:avLst/>
          </a:prstGeom>
          <a:solidFill>
            <a:schemeClr val="bg1"/>
          </a:solidFill>
          <a:ln w="25400">
            <a:solidFill>
              <a:schemeClr val="tx1"/>
            </a:solidFill>
          </a:ln>
        </p:spPr>
        <p:txBody>
          <a:bodyPr wrap="square" rtlCol="0">
            <a:spAutoFit/>
          </a:bodyPr>
          <a:lstStyle/>
          <a:p>
            <a:r>
              <a:rPr lang="en-GB" sz="1600" dirty="0" smtClean="0"/>
              <a:t>Pressures on:</a:t>
            </a:r>
            <a:endParaRPr lang="en-GB" sz="1600" dirty="0"/>
          </a:p>
          <a:p>
            <a:pPr marL="171450" indent="-171450">
              <a:buFont typeface="Arial" panose="020B0604020202020204" pitchFamily="34" charset="0"/>
              <a:buChar char="•"/>
            </a:pPr>
            <a:r>
              <a:rPr lang="en-GB" sz="1600" dirty="0"/>
              <a:t>S</a:t>
            </a:r>
            <a:r>
              <a:rPr lang="en-GB" sz="1600" dirty="0" smtClean="0"/>
              <a:t>ocial care</a:t>
            </a:r>
          </a:p>
          <a:p>
            <a:pPr marL="171450" indent="-171450">
              <a:buFont typeface="Arial" panose="020B0604020202020204" pitchFamily="34" charset="0"/>
              <a:buChar char="•"/>
            </a:pPr>
            <a:r>
              <a:rPr lang="en-GB" sz="1600" dirty="0" smtClean="0"/>
              <a:t>NHS </a:t>
            </a:r>
            <a:endParaRPr lang="en-GB" sz="1600" dirty="0" smtClean="0"/>
          </a:p>
          <a:p>
            <a:pPr marL="171450" indent="-171450">
              <a:buFont typeface="Arial" panose="020B0604020202020204" pitchFamily="34" charset="0"/>
              <a:buChar char="•"/>
            </a:pPr>
            <a:r>
              <a:rPr lang="en-GB" sz="1600" dirty="0" smtClean="0"/>
              <a:t>Local government </a:t>
            </a:r>
            <a:endParaRPr lang="en-GB" sz="1600" dirty="0"/>
          </a:p>
        </p:txBody>
      </p:sp>
      <p:sp>
        <p:nvSpPr>
          <p:cNvPr id="23" name="TextBox 22"/>
          <p:cNvSpPr txBox="1"/>
          <p:nvPr/>
        </p:nvSpPr>
        <p:spPr>
          <a:xfrm>
            <a:off x="433521" y="5378132"/>
            <a:ext cx="1840618" cy="646986"/>
          </a:xfrm>
          <a:prstGeom prst="roundRect">
            <a:avLst/>
          </a:prstGeom>
          <a:solidFill>
            <a:schemeClr val="bg1"/>
          </a:solidFill>
          <a:ln w="25400">
            <a:solidFill>
              <a:schemeClr val="tx1"/>
            </a:solidFill>
          </a:ln>
        </p:spPr>
        <p:style>
          <a:lnRef idx="2">
            <a:schemeClr val="accent2"/>
          </a:lnRef>
          <a:fillRef idx="1">
            <a:schemeClr val="lt1"/>
          </a:fillRef>
          <a:effectRef idx="0">
            <a:schemeClr val="accent2"/>
          </a:effectRef>
          <a:fontRef idx="minor">
            <a:schemeClr val="dk1"/>
          </a:fontRef>
        </p:style>
        <p:txBody>
          <a:bodyPr vert="horz" wrap="square" rtlCol="0" anchor="ctr">
            <a:spAutoFit/>
          </a:bodyPr>
          <a:lstStyle/>
          <a:p>
            <a:pPr marL="171450" indent="-171450">
              <a:buFont typeface="Arial" panose="020B0604020202020204" pitchFamily="34" charset="0"/>
              <a:buChar char="•"/>
            </a:pPr>
            <a:r>
              <a:rPr lang="en-GB" sz="1600" dirty="0" smtClean="0"/>
              <a:t>Wages squeezed</a:t>
            </a:r>
            <a:endParaRPr lang="en-GB" sz="1600" dirty="0" smtClean="0"/>
          </a:p>
          <a:p>
            <a:pPr marL="171450" indent="-171450">
              <a:buFont typeface="Arial" panose="020B0604020202020204" pitchFamily="34" charset="0"/>
              <a:buChar char="•"/>
            </a:pPr>
            <a:r>
              <a:rPr lang="en-GB" sz="1600" dirty="0" smtClean="0"/>
              <a:t>Precarious work</a:t>
            </a:r>
            <a:endParaRPr lang="en-GB" sz="1600" dirty="0"/>
          </a:p>
        </p:txBody>
      </p:sp>
      <p:cxnSp>
        <p:nvCxnSpPr>
          <p:cNvPr id="85" name="Straight Arrow Connector 84"/>
          <p:cNvCxnSpPr>
            <a:stCxn id="9" idx="2"/>
            <a:endCxn id="23" idx="0"/>
          </p:cNvCxnSpPr>
          <p:nvPr/>
        </p:nvCxnSpPr>
        <p:spPr>
          <a:xfrm flipH="1">
            <a:off x="1353830" y="2325194"/>
            <a:ext cx="1" cy="305293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23" idx="3"/>
            <a:endCxn id="11" idx="1"/>
          </p:cNvCxnSpPr>
          <p:nvPr/>
        </p:nvCxnSpPr>
        <p:spPr>
          <a:xfrm>
            <a:off x="2274139" y="5701625"/>
            <a:ext cx="597969" cy="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0" idx="2"/>
            <a:endCxn id="11" idx="0"/>
          </p:cNvCxnSpPr>
          <p:nvPr/>
        </p:nvCxnSpPr>
        <p:spPr>
          <a:xfrm>
            <a:off x="3875804" y="4839168"/>
            <a:ext cx="0" cy="4027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9" idx="3"/>
            <a:endCxn id="15" idx="1"/>
          </p:cNvCxnSpPr>
          <p:nvPr/>
        </p:nvCxnSpPr>
        <p:spPr>
          <a:xfrm>
            <a:off x="2274140" y="2001701"/>
            <a:ext cx="5979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9" idx="3"/>
            <a:endCxn id="10" idx="0"/>
          </p:cNvCxnSpPr>
          <p:nvPr/>
        </p:nvCxnSpPr>
        <p:spPr>
          <a:xfrm>
            <a:off x="2274140" y="2001701"/>
            <a:ext cx="1601664" cy="16456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024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1926"/>
            <a:ext cx="11144250" cy="1104900"/>
          </a:xfrm>
        </p:spPr>
        <p:txBody>
          <a:bodyPr>
            <a:normAutofit/>
          </a:bodyPr>
          <a:lstStyle/>
          <a:p>
            <a:r>
              <a:rPr lang="en-GB" sz="2400" b="1" dirty="0" smtClean="0">
                <a:latin typeface="+mn-lt"/>
              </a:rPr>
              <a:t>Percentage impact of reforms to taxes and transfer payments by household net income </a:t>
            </a:r>
            <a:r>
              <a:rPr lang="en-GB" sz="2400" b="1" dirty="0" smtClean="0">
                <a:latin typeface="+mn-lt"/>
              </a:rPr>
              <a:t>decile, 2010-2011 </a:t>
            </a:r>
            <a:r>
              <a:rPr lang="en-GB" sz="2400" b="1" dirty="0" smtClean="0">
                <a:latin typeface="+mn-lt"/>
              </a:rPr>
              <a:t>to 2021-22 tax year, Great Britain</a:t>
            </a:r>
            <a:endParaRPr lang="en-GB" sz="2400" b="1" dirty="0">
              <a:latin typeface="+mn-lt"/>
            </a:endParaRPr>
          </a:p>
        </p:txBody>
      </p:sp>
      <p:pic>
        <p:nvPicPr>
          <p:cNvPr id="5" name="Picture 4"/>
          <p:cNvPicPr>
            <a:picLocks noChangeAspect="1"/>
          </p:cNvPicPr>
          <p:nvPr/>
        </p:nvPicPr>
        <p:blipFill>
          <a:blip r:embed="rId2"/>
          <a:stretch>
            <a:fillRect/>
          </a:stretch>
        </p:blipFill>
        <p:spPr>
          <a:xfrm>
            <a:off x="879332" y="1030789"/>
            <a:ext cx="8921893" cy="5357887"/>
          </a:xfrm>
          <a:prstGeom prst="rect">
            <a:avLst/>
          </a:prstGeom>
        </p:spPr>
      </p:pic>
      <p:sp>
        <p:nvSpPr>
          <p:cNvPr id="4" name="TextBox 3"/>
          <p:cNvSpPr txBox="1"/>
          <p:nvPr/>
        </p:nvSpPr>
        <p:spPr>
          <a:xfrm>
            <a:off x="3114675" y="6250176"/>
            <a:ext cx="8782050" cy="276999"/>
          </a:xfrm>
          <a:prstGeom prst="rect">
            <a:avLst/>
          </a:prstGeom>
          <a:noFill/>
        </p:spPr>
        <p:txBody>
          <a:bodyPr wrap="square" rtlCol="0">
            <a:spAutoFit/>
          </a:bodyPr>
          <a:lstStyle/>
          <a:p>
            <a:r>
              <a:rPr lang="en-GB" sz="1200" dirty="0" smtClean="0"/>
              <a:t>Source: </a:t>
            </a:r>
            <a:r>
              <a:rPr lang="en-GB" sz="1200" dirty="0" err="1" smtClean="0"/>
              <a:t>Portes</a:t>
            </a:r>
            <a:r>
              <a:rPr lang="en-GB" sz="1200" dirty="0" smtClean="0"/>
              <a:t> et al. The cumulative impact of tax and welfare reforms. Manchester, Equality and Human Rights Commission, 2018. </a:t>
            </a:r>
            <a:endParaRPr lang="en-GB" sz="1200" dirty="0"/>
          </a:p>
        </p:txBody>
      </p:sp>
    </p:spTree>
    <p:extLst>
      <p:ext uri="{BB962C8B-B14F-4D97-AF65-F5344CB8AC3E}">
        <p14:creationId xmlns:p14="http://schemas.microsoft.com/office/powerpoint/2010/main" val="2010859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829" y="401552"/>
            <a:ext cx="11314196" cy="635535"/>
          </a:xfrm>
        </p:spPr>
        <p:txBody>
          <a:bodyPr>
            <a:noAutofit/>
          </a:bodyPr>
          <a:lstStyle/>
          <a:p>
            <a:r>
              <a:rPr lang="en-GB" sz="2600" b="1" dirty="0" smtClean="0">
                <a:latin typeface="Arial" panose="020B0604020202020204" pitchFamily="34" charset="0"/>
                <a:cs typeface="Arial" panose="020B0604020202020204" pitchFamily="34" charset="0"/>
              </a:rPr>
              <a:t>Theory for the e</a:t>
            </a:r>
            <a:r>
              <a:rPr lang="en-GB" sz="2600" b="1" dirty="0" smtClean="0">
                <a:latin typeface="Arial" panose="020B0604020202020204" pitchFamily="34" charset="0"/>
                <a:cs typeface="Arial" panose="020B0604020202020204" pitchFamily="34" charset="0"/>
              </a:rPr>
              <a:t>conomic causes of the life expectancy trends</a:t>
            </a:r>
            <a:endParaRPr lang="en-GB" sz="2600" b="1" dirty="0">
              <a:latin typeface="Arial" panose="020B0604020202020204" pitchFamily="34" charset="0"/>
              <a:cs typeface="Arial" panose="020B0604020202020204" pitchFamily="34" charset="0"/>
            </a:endParaRPr>
          </a:p>
        </p:txBody>
      </p:sp>
      <p:sp>
        <p:nvSpPr>
          <p:cNvPr id="9" name="TextBox 8"/>
          <p:cNvSpPr txBox="1"/>
          <p:nvPr/>
        </p:nvSpPr>
        <p:spPr>
          <a:xfrm>
            <a:off x="433521" y="1678208"/>
            <a:ext cx="1840619" cy="646986"/>
          </a:xfrm>
          <a:prstGeom prst="roundRect">
            <a:avLst/>
          </a:prstGeom>
          <a:solidFill>
            <a:schemeClr val="bg1"/>
          </a:solidFill>
          <a:ln w="25400">
            <a:solidFill>
              <a:schemeClr val="tx1"/>
            </a:solidFill>
          </a:ln>
        </p:spPr>
        <p:style>
          <a:lnRef idx="2">
            <a:schemeClr val="accent2"/>
          </a:lnRef>
          <a:fillRef idx="1">
            <a:schemeClr val="lt1"/>
          </a:fillRef>
          <a:effectRef idx="0">
            <a:schemeClr val="accent2"/>
          </a:effectRef>
          <a:fontRef idx="minor">
            <a:schemeClr val="dk1"/>
          </a:fontRef>
        </p:style>
        <p:txBody>
          <a:bodyPr vert="horz" wrap="square" rtlCol="0" anchor="ctr">
            <a:spAutoFit/>
          </a:bodyPr>
          <a:lstStyle/>
          <a:p>
            <a:pPr algn="ctr"/>
            <a:r>
              <a:rPr lang="en-GB" sz="1600" dirty="0"/>
              <a:t>P</a:t>
            </a:r>
            <a:r>
              <a:rPr lang="en-GB" sz="1600" dirty="0" smtClean="0"/>
              <a:t>ublic spending squeezed</a:t>
            </a:r>
            <a:endParaRPr lang="en-GB" sz="1600" dirty="0"/>
          </a:p>
        </p:txBody>
      </p:sp>
      <p:sp>
        <p:nvSpPr>
          <p:cNvPr id="10" name="TextBox 9"/>
          <p:cNvSpPr txBox="1"/>
          <p:nvPr/>
        </p:nvSpPr>
        <p:spPr>
          <a:xfrm>
            <a:off x="2872108" y="3647352"/>
            <a:ext cx="2007392" cy="1191816"/>
          </a:xfrm>
          <a:prstGeom prst="roundRect">
            <a:avLst/>
          </a:prstGeom>
          <a:solidFill>
            <a:schemeClr val="bg1"/>
          </a:solidFill>
          <a:ln w="25400">
            <a:solidFill>
              <a:schemeClr val="tx1"/>
            </a:solidFill>
          </a:ln>
        </p:spPr>
        <p:txBody>
          <a:bodyPr wrap="square" rtlCol="0">
            <a:spAutoFit/>
          </a:bodyPr>
          <a:lstStyle/>
          <a:p>
            <a:r>
              <a:rPr lang="en-GB" sz="1600" dirty="0" smtClean="0"/>
              <a:t>Change to value and conditionality of social security benefits</a:t>
            </a:r>
            <a:endParaRPr lang="en-GB" sz="1600" dirty="0"/>
          </a:p>
        </p:txBody>
      </p:sp>
      <p:sp>
        <p:nvSpPr>
          <p:cNvPr id="11" name="TextBox 10"/>
          <p:cNvSpPr txBox="1"/>
          <p:nvPr/>
        </p:nvSpPr>
        <p:spPr>
          <a:xfrm>
            <a:off x="2872108" y="5241925"/>
            <a:ext cx="2007392" cy="919401"/>
          </a:xfrm>
          <a:prstGeom prst="roundRect">
            <a:avLst/>
          </a:prstGeom>
          <a:solidFill>
            <a:schemeClr val="bg1"/>
          </a:solidFill>
          <a:ln w="25400">
            <a:solidFill>
              <a:schemeClr val="tx1"/>
            </a:solidFill>
          </a:ln>
        </p:spPr>
        <p:txBody>
          <a:bodyPr wrap="square" rtlCol="0">
            <a:spAutoFit/>
          </a:bodyPr>
          <a:lstStyle/>
          <a:p>
            <a:pPr>
              <a:buFont typeface="Arial" panose="020B0604020202020204" pitchFamily="34" charset="0"/>
              <a:buChar char="•"/>
            </a:pPr>
            <a:r>
              <a:rPr lang="en-GB" sz="1600" dirty="0" smtClean="0"/>
              <a:t>Decreased i</a:t>
            </a:r>
            <a:r>
              <a:rPr lang="en-GB" sz="1600" dirty="0" smtClean="0"/>
              <a:t>ncomes</a:t>
            </a:r>
          </a:p>
          <a:p>
            <a:pPr>
              <a:buFont typeface="Arial" panose="020B0604020202020204" pitchFamily="34" charset="0"/>
              <a:buChar char="•"/>
            </a:pPr>
            <a:r>
              <a:rPr lang="en-GB" sz="1600" dirty="0" smtClean="0"/>
              <a:t>Increased poverty</a:t>
            </a:r>
          </a:p>
          <a:p>
            <a:pPr>
              <a:buFont typeface="Arial" panose="020B0604020202020204" pitchFamily="34" charset="0"/>
              <a:buChar char="•"/>
            </a:pPr>
            <a:r>
              <a:rPr lang="en-GB" sz="1600" dirty="0" smtClean="0"/>
              <a:t>Decreased security</a:t>
            </a:r>
            <a:endParaRPr lang="en-GB" sz="1600" dirty="0"/>
          </a:p>
        </p:txBody>
      </p:sp>
      <p:sp>
        <p:nvSpPr>
          <p:cNvPr id="13" name="TextBox 12"/>
          <p:cNvSpPr txBox="1"/>
          <p:nvPr/>
        </p:nvSpPr>
        <p:spPr>
          <a:xfrm>
            <a:off x="6098793" y="2707207"/>
            <a:ext cx="2605360" cy="2553891"/>
          </a:xfrm>
          <a:prstGeom prst="roundRect">
            <a:avLst/>
          </a:prstGeom>
          <a:solidFill>
            <a:schemeClr val="bg1"/>
          </a:solidFill>
          <a:ln w="25400">
            <a:solidFill>
              <a:schemeClr val="tx1"/>
            </a:solidFill>
          </a:ln>
        </p:spPr>
        <p:txBody>
          <a:bodyPr wrap="square" rtlCol="0">
            <a:spAutoFit/>
          </a:bodyPr>
          <a:lstStyle/>
          <a:p>
            <a:pPr marL="171450" indent="-171450">
              <a:buFont typeface="Arial" panose="020B0604020202020204" pitchFamily="34" charset="0"/>
              <a:buChar char="•"/>
            </a:pPr>
            <a:r>
              <a:rPr lang="en-GB" sz="1600" dirty="0" smtClean="0"/>
              <a:t>Poor </a:t>
            </a:r>
            <a:r>
              <a:rPr lang="en-GB" sz="1600" dirty="0" smtClean="0"/>
              <a:t>housing</a:t>
            </a:r>
          </a:p>
          <a:p>
            <a:pPr marL="171450" indent="-171450">
              <a:buFont typeface="Arial" panose="020B0604020202020204" pitchFamily="34" charset="0"/>
              <a:buChar char="•"/>
            </a:pPr>
            <a:r>
              <a:rPr lang="en-GB" sz="1600" dirty="0" smtClean="0"/>
              <a:t>Poor nutrition</a:t>
            </a:r>
          </a:p>
          <a:p>
            <a:pPr marL="171450" indent="-171450">
              <a:buFont typeface="Arial" panose="020B0604020202020204" pitchFamily="34" charset="0"/>
              <a:buChar char="•"/>
            </a:pPr>
            <a:r>
              <a:rPr lang="en-GB" sz="1600" dirty="0" smtClean="0"/>
              <a:t>Less ability to maintain healthy behaviours</a:t>
            </a:r>
          </a:p>
          <a:p>
            <a:pPr marL="171450" indent="-171450">
              <a:buFont typeface="Arial" panose="020B0604020202020204" pitchFamily="34" charset="0"/>
              <a:buChar char="•"/>
            </a:pPr>
            <a:r>
              <a:rPr lang="en-GB" sz="1600" dirty="0" smtClean="0"/>
              <a:t>Risk of rough sleeping</a:t>
            </a:r>
          </a:p>
          <a:p>
            <a:pPr marL="171450" indent="-171450">
              <a:buFont typeface="Arial" panose="020B0604020202020204" pitchFamily="34" charset="0"/>
              <a:buChar char="•"/>
            </a:pPr>
            <a:r>
              <a:rPr lang="en-GB" sz="1600" dirty="0"/>
              <a:t>D</a:t>
            </a:r>
            <a:r>
              <a:rPr lang="en-GB" sz="1600" dirty="0" smtClean="0"/>
              <a:t>estructive </a:t>
            </a:r>
            <a:r>
              <a:rPr lang="en-GB" sz="1600" dirty="0" smtClean="0"/>
              <a:t>coping mechanisms</a:t>
            </a:r>
          </a:p>
          <a:p>
            <a:pPr marL="171450" indent="-171450">
              <a:buFont typeface="Arial" panose="020B0604020202020204" pitchFamily="34" charset="0"/>
              <a:buChar char="•"/>
            </a:pPr>
            <a:r>
              <a:rPr lang="en-GB" sz="1600" dirty="0" smtClean="0"/>
              <a:t>Poor mental health</a:t>
            </a:r>
          </a:p>
          <a:p>
            <a:pPr marL="171450" indent="-171450">
              <a:buFont typeface="Arial" panose="020B0604020202020204" pitchFamily="34" charset="0"/>
              <a:buChar char="•"/>
            </a:pPr>
            <a:r>
              <a:rPr lang="en-GB" sz="1600" dirty="0" smtClean="0"/>
              <a:t>Social isolation</a:t>
            </a:r>
            <a:endParaRPr lang="en-GB" sz="1600" dirty="0"/>
          </a:p>
        </p:txBody>
      </p:sp>
      <p:sp>
        <p:nvSpPr>
          <p:cNvPr id="15" name="TextBox 14"/>
          <p:cNvSpPr txBox="1"/>
          <p:nvPr/>
        </p:nvSpPr>
        <p:spPr>
          <a:xfrm>
            <a:off x="2872108" y="1405793"/>
            <a:ext cx="2007392" cy="1191816"/>
          </a:xfrm>
          <a:prstGeom prst="roundRect">
            <a:avLst/>
          </a:prstGeom>
          <a:solidFill>
            <a:schemeClr val="bg1"/>
          </a:solidFill>
          <a:ln w="25400">
            <a:solidFill>
              <a:schemeClr val="tx1"/>
            </a:solidFill>
          </a:ln>
        </p:spPr>
        <p:txBody>
          <a:bodyPr wrap="square" rtlCol="0">
            <a:spAutoFit/>
          </a:bodyPr>
          <a:lstStyle/>
          <a:p>
            <a:r>
              <a:rPr lang="en-GB" sz="1600" dirty="0" smtClean="0"/>
              <a:t>Pressures on:</a:t>
            </a:r>
            <a:endParaRPr lang="en-GB" sz="1600" dirty="0"/>
          </a:p>
          <a:p>
            <a:pPr marL="171450" indent="-171450">
              <a:buFont typeface="Arial" panose="020B0604020202020204" pitchFamily="34" charset="0"/>
              <a:buChar char="•"/>
            </a:pPr>
            <a:r>
              <a:rPr lang="en-GB" sz="1600" dirty="0"/>
              <a:t>S</a:t>
            </a:r>
            <a:r>
              <a:rPr lang="en-GB" sz="1600" dirty="0" smtClean="0"/>
              <a:t>ocial care</a:t>
            </a:r>
          </a:p>
          <a:p>
            <a:pPr marL="171450" indent="-171450">
              <a:buFont typeface="Arial" panose="020B0604020202020204" pitchFamily="34" charset="0"/>
              <a:buChar char="•"/>
            </a:pPr>
            <a:r>
              <a:rPr lang="en-GB" sz="1600" dirty="0" smtClean="0"/>
              <a:t>NHS </a:t>
            </a:r>
            <a:endParaRPr lang="en-GB" sz="1600" dirty="0" smtClean="0"/>
          </a:p>
          <a:p>
            <a:pPr marL="171450" indent="-171450">
              <a:buFont typeface="Arial" panose="020B0604020202020204" pitchFamily="34" charset="0"/>
              <a:buChar char="•"/>
            </a:pPr>
            <a:r>
              <a:rPr lang="en-GB" sz="1600" dirty="0" smtClean="0"/>
              <a:t>Local government </a:t>
            </a:r>
            <a:endParaRPr lang="en-GB" sz="1600" dirty="0"/>
          </a:p>
        </p:txBody>
      </p:sp>
      <p:sp>
        <p:nvSpPr>
          <p:cNvPr id="23" name="TextBox 22"/>
          <p:cNvSpPr txBox="1"/>
          <p:nvPr/>
        </p:nvSpPr>
        <p:spPr>
          <a:xfrm>
            <a:off x="433521" y="5378132"/>
            <a:ext cx="1840618" cy="646986"/>
          </a:xfrm>
          <a:prstGeom prst="roundRect">
            <a:avLst/>
          </a:prstGeom>
          <a:solidFill>
            <a:schemeClr val="bg1"/>
          </a:solidFill>
          <a:ln w="25400">
            <a:solidFill>
              <a:schemeClr val="tx1"/>
            </a:solidFill>
          </a:ln>
        </p:spPr>
        <p:style>
          <a:lnRef idx="2">
            <a:schemeClr val="accent2"/>
          </a:lnRef>
          <a:fillRef idx="1">
            <a:schemeClr val="lt1"/>
          </a:fillRef>
          <a:effectRef idx="0">
            <a:schemeClr val="accent2"/>
          </a:effectRef>
          <a:fontRef idx="minor">
            <a:schemeClr val="dk1"/>
          </a:fontRef>
        </p:style>
        <p:txBody>
          <a:bodyPr vert="horz" wrap="square" rtlCol="0" anchor="ctr">
            <a:spAutoFit/>
          </a:bodyPr>
          <a:lstStyle/>
          <a:p>
            <a:pPr marL="171450" indent="-171450">
              <a:buFont typeface="Arial" panose="020B0604020202020204" pitchFamily="34" charset="0"/>
              <a:buChar char="•"/>
            </a:pPr>
            <a:r>
              <a:rPr lang="en-GB" sz="1600" dirty="0" smtClean="0"/>
              <a:t>Wages squeezed</a:t>
            </a:r>
            <a:endParaRPr lang="en-GB" sz="1600" dirty="0" smtClean="0"/>
          </a:p>
          <a:p>
            <a:pPr marL="171450" indent="-171450">
              <a:buFont typeface="Arial" panose="020B0604020202020204" pitchFamily="34" charset="0"/>
              <a:buChar char="•"/>
            </a:pPr>
            <a:r>
              <a:rPr lang="en-GB" sz="1600" dirty="0" smtClean="0"/>
              <a:t>Precarious work</a:t>
            </a:r>
            <a:endParaRPr lang="en-GB" sz="1600" dirty="0"/>
          </a:p>
        </p:txBody>
      </p:sp>
      <p:cxnSp>
        <p:nvCxnSpPr>
          <p:cNvPr id="85" name="Straight Arrow Connector 84"/>
          <p:cNvCxnSpPr>
            <a:stCxn id="9" idx="2"/>
            <a:endCxn id="23" idx="0"/>
          </p:cNvCxnSpPr>
          <p:nvPr/>
        </p:nvCxnSpPr>
        <p:spPr>
          <a:xfrm flipH="1">
            <a:off x="1353830" y="2325194"/>
            <a:ext cx="1" cy="305293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23" idx="3"/>
            <a:endCxn id="11" idx="1"/>
          </p:cNvCxnSpPr>
          <p:nvPr/>
        </p:nvCxnSpPr>
        <p:spPr>
          <a:xfrm>
            <a:off x="2274139" y="5701625"/>
            <a:ext cx="597969" cy="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0" idx="2"/>
            <a:endCxn id="11" idx="0"/>
          </p:cNvCxnSpPr>
          <p:nvPr/>
        </p:nvCxnSpPr>
        <p:spPr>
          <a:xfrm>
            <a:off x="3875804" y="4839168"/>
            <a:ext cx="0" cy="4027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9" idx="3"/>
            <a:endCxn id="15" idx="1"/>
          </p:cNvCxnSpPr>
          <p:nvPr/>
        </p:nvCxnSpPr>
        <p:spPr>
          <a:xfrm>
            <a:off x="2274140" y="2001701"/>
            <a:ext cx="5979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9" idx="3"/>
            <a:endCxn id="10" idx="0"/>
          </p:cNvCxnSpPr>
          <p:nvPr/>
        </p:nvCxnSpPr>
        <p:spPr>
          <a:xfrm>
            <a:off x="2274140" y="2001701"/>
            <a:ext cx="1601664" cy="16456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1" idx="3"/>
            <a:endCxn id="13" idx="1"/>
          </p:cNvCxnSpPr>
          <p:nvPr/>
        </p:nvCxnSpPr>
        <p:spPr>
          <a:xfrm flipV="1">
            <a:off x="4879500" y="3984153"/>
            <a:ext cx="1219293" cy="17174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15" idx="3"/>
            <a:endCxn id="13" idx="1"/>
          </p:cNvCxnSpPr>
          <p:nvPr/>
        </p:nvCxnSpPr>
        <p:spPr>
          <a:xfrm>
            <a:off x="4879500" y="2001701"/>
            <a:ext cx="1219293" cy="198245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165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3900"/>
            <a:ext cx="10858500" cy="547688"/>
          </a:xfrm>
        </p:spPr>
        <p:txBody>
          <a:bodyPr>
            <a:normAutofit fontScale="90000"/>
          </a:bodyPr>
          <a:lstStyle/>
          <a:p>
            <a:pPr algn="r"/>
            <a:r>
              <a:rPr lang="en-GB" sz="2000" dirty="0" smtClean="0">
                <a:latin typeface="+mn-lt"/>
              </a:rPr>
              <a:t>Data from the CPAG Early Warning System [‘Mary’], </a:t>
            </a:r>
            <a:br>
              <a:rPr lang="en-GB" sz="2000" dirty="0" smtClean="0">
                <a:latin typeface="+mn-lt"/>
              </a:rPr>
            </a:br>
            <a:r>
              <a:rPr lang="en-GB" sz="2000" dirty="0" smtClean="0">
                <a:latin typeface="+mn-lt"/>
              </a:rPr>
              <a:t>with thanks to Morag Treanor, Heriot Watt University, CPAG and the study participants </a:t>
            </a:r>
            <a:endParaRPr lang="en-GB" sz="2000" dirty="0">
              <a:latin typeface="+mn-lt"/>
            </a:endParaRPr>
          </a:p>
        </p:txBody>
      </p:sp>
      <p:sp>
        <p:nvSpPr>
          <p:cNvPr id="3" name="Content Placeholder 2"/>
          <p:cNvSpPr>
            <a:spLocks noGrp="1"/>
          </p:cNvSpPr>
          <p:nvPr>
            <p:ph idx="1"/>
          </p:nvPr>
        </p:nvSpPr>
        <p:spPr>
          <a:xfrm>
            <a:off x="838200" y="914400"/>
            <a:ext cx="10515600" cy="5262563"/>
          </a:xfrm>
        </p:spPr>
        <p:txBody>
          <a:bodyPr/>
          <a:lstStyle/>
          <a:p>
            <a:pPr marL="0" indent="0">
              <a:buNone/>
            </a:pPr>
            <a:r>
              <a:rPr lang="en-GB" sz="3600" dirty="0"/>
              <a:t>‘It has just gone overboard now. I was actually at the doctors today about it. But again, that’s money worries. My anxiety is making me really, really ill. </a:t>
            </a:r>
            <a:endParaRPr lang="en-GB" sz="3600" dirty="0" smtClean="0"/>
          </a:p>
          <a:p>
            <a:pPr marL="0" indent="0">
              <a:buNone/>
            </a:pPr>
            <a:r>
              <a:rPr lang="en-GB" sz="3600" dirty="0" smtClean="0"/>
              <a:t>My </a:t>
            </a:r>
            <a:r>
              <a:rPr lang="en-GB" sz="3600" dirty="0"/>
              <a:t>anxiety has gone through the roof. I can sleep, but the minute I wake up, all I’m thinking about is money, money, money. </a:t>
            </a:r>
            <a:endParaRPr lang="en-GB" sz="3600" dirty="0" smtClean="0"/>
          </a:p>
          <a:p>
            <a:pPr marL="0" indent="0">
              <a:buNone/>
            </a:pPr>
            <a:r>
              <a:rPr lang="en-GB" sz="3600" dirty="0" smtClean="0"/>
              <a:t>What </a:t>
            </a:r>
            <a:r>
              <a:rPr lang="en-GB" sz="3600" dirty="0"/>
              <a:t>have I to pay tomorrow? How am I going to get the electricity to do another two days? </a:t>
            </a:r>
            <a:endParaRPr lang="en-GB" sz="3600" dirty="0" smtClean="0"/>
          </a:p>
          <a:p>
            <a:pPr marL="0" indent="0">
              <a:buNone/>
            </a:pPr>
            <a:r>
              <a:rPr lang="en-GB" sz="3600" dirty="0" smtClean="0"/>
              <a:t>It’s </a:t>
            </a:r>
            <a:r>
              <a:rPr lang="en-GB" sz="3600" dirty="0"/>
              <a:t>quite scary’.</a:t>
            </a:r>
          </a:p>
          <a:p>
            <a:endParaRPr lang="en-GB" dirty="0"/>
          </a:p>
        </p:txBody>
      </p:sp>
    </p:spTree>
    <p:extLst>
      <p:ext uri="{BB962C8B-B14F-4D97-AF65-F5344CB8AC3E}">
        <p14:creationId xmlns:p14="http://schemas.microsoft.com/office/powerpoint/2010/main" val="2955041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262563"/>
          </a:xfrm>
        </p:spPr>
        <p:txBody>
          <a:bodyPr>
            <a:normAutofit fontScale="92500" lnSpcReduction="20000"/>
          </a:bodyPr>
          <a:lstStyle/>
          <a:p>
            <a:pPr marL="0" indent="0">
              <a:buNone/>
            </a:pPr>
            <a:r>
              <a:rPr lang="en-GB" sz="3600" dirty="0"/>
              <a:t>‘I’ve got two really good friends that I used to see them all the time. I’ve just not got the heart to… I just…there’s nothing to tell them. </a:t>
            </a:r>
            <a:endParaRPr lang="en-GB" sz="3600" dirty="0" smtClean="0"/>
          </a:p>
          <a:p>
            <a:pPr marL="0" indent="0">
              <a:buNone/>
            </a:pPr>
            <a:r>
              <a:rPr lang="en-GB" sz="3600" dirty="0" smtClean="0"/>
              <a:t>I’ve </a:t>
            </a:r>
            <a:r>
              <a:rPr lang="en-GB" sz="3600" dirty="0"/>
              <a:t>not been nowhere, I’ve not done nothing. And it comes down to, as well, I think no money, I’ve, ken, they talk about their work and stuff, and their families, where they’ve been and where they’re going on holiday, and I just, I </a:t>
            </a:r>
            <a:r>
              <a:rPr lang="en-GB" sz="3600" dirty="0" err="1"/>
              <a:t>kinda</a:t>
            </a:r>
            <a:r>
              <a:rPr lang="en-GB" sz="3600" dirty="0"/>
              <a:t>… like for my birthday, it was my 40th in April, and one of my friends had organised all the girls to come over and I just felt like the chicken with one wing. </a:t>
            </a:r>
            <a:endParaRPr lang="en-GB" sz="3600" dirty="0" smtClean="0"/>
          </a:p>
          <a:p>
            <a:pPr marL="0" indent="0">
              <a:buNone/>
            </a:pPr>
            <a:r>
              <a:rPr lang="en-GB" sz="3600" dirty="0" smtClean="0"/>
              <a:t>Because</a:t>
            </a:r>
            <a:r>
              <a:rPr lang="en-GB" sz="3600" dirty="0"/>
              <a:t>… I was the only one sitting there with no job, no money, and I didn’t ken what I was going to eat that night. It was quite a sad situation to be in.’</a:t>
            </a:r>
          </a:p>
          <a:p>
            <a:endParaRPr lang="en-GB" dirty="0"/>
          </a:p>
        </p:txBody>
      </p:sp>
      <p:sp>
        <p:nvSpPr>
          <p:cNvPr id="4" name="Title 1"/>
          <p:cNvSpPr txBox="1">
            <a:spLocks/>
          </p:cNvSpPr>
          <p:nvPr/>
        </p:nvSpPr>
        <p:spPr>
          <a:xfrm>
            <a:off x="838200" y="6034087"/>
            <a:ext cx="10858500" cy="54768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000" dirty="0" smtClean="0">
                <a:latin typeface="+mn-lt"/>
              </a:rPr>
              <a:t>Data from the CPAG Early Warning System [‘Mary’], </a:t>
            </a:r>
            <a:br>
              <a:rPr lang="en-GB" sz="2000" dirty="0" smtClean="0">
                <a:latin typeface="+mn-lt"/>
              </a:rPr>
            </a:br>
            <a:r>
              <a:rPr lang="en-GB" sz="2000" dirty="0" smtClean="0">
                <a:latin typeface="+mn-lt"/>
              </a:rPr>
              <a:t>with thanks to Morag Treanor, Heriot Watt University, CPAG and the study participants </a:t>
            </a:r>
            <a:endParaRPr lang="en-GB" sz="2000" dirty="0">
              <a:latin typeface="+mn-lt"/>
            </a:endParaRPr>
          </a:p>
        </p:txBody>
      </p:sp>
    </p:spTree>
    <p:extLst>
      <p:ext uri="{BB962C8B-B14F-4D97-AF65-F5344CB8AC3E}">
        <p14:creationId xmlns:p14="http://schemas.microsoft.com/office/powerpoint/2010/main" val="659402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Why does this matter? </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pPr marL="514350" indent="-514350">
              <a:buAutoNum type="arabicPeriod"/>
            </a:pPr>
            <a:r>
              <a:rPr lang="en-GB" dirty="0" smtClean="0"/>
              <a:t>Life expectancy is a very good marker of overall societal progress </a:t>
            </a:r>
          </a:p>
        </p:txBody>
      </p:sp>
    </p:spTree>
    <p:extLst>
      <p:ext uri="{BB962C8B-B14F-4D97-AF65-F5344CB8AC3E}">
        <p14:creationId xmlns:p14="http://schemas.microsoft.com/office/powerpoint/2010/main" val="182569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829" y="401552"/>
            <a:ext cx="11314196" cy="635535"/>
          </a:xfrm>
        </p:spPr>
        <p:txBody>
          <a:bodyPr>
            <a:noAutofit/>
          </a:bodyPr>
          <a:lstStyle/>
          <a:p>
            <a:r>
              <a:rPr lang="en-GB" sz="2600" b="1" dirty="0" smtClean="0">
                <a:latin typeface="Arial" panose="020B0604020202020204" pitchFamily="34" charset="0"/>
                <a:cs typeface="Arial" panose="020B0604020202020204" pitchFamily="34" charset="0"/>
              </a:rPr>
              <a:t>Theory for the e</a:t>
            </a:r>
            <a:r>
              <a:rPr lang="en-GB" sz="2600" b="1" dirty="0" smtClean="0">
                <a:latin typeface="Arial" panose="020B0604020202020204" pitchFamily="34" charset="0"/>
                <a:cs typeface="Arial" panose="020B0604020202020204" pitchFamily="34" charset="0"/>
              </a:rPr>
              <a:t>conomic causes of the life expectancy trends</a:t>
            </a:r>
            <a:endParaRPr lang="en-GB" sz="2600" b="1" dirty="0">
              <a:latin typeface="Arial" panose="020B0604020202020204" pitchFamily="34" charset="0"/>
              <a:cs typeface="Arial" panose="020B0604020202020204" pitchFamily="34" charset="0"/>
            </a:endParaRPr>
          </a:p>
        </p:txBody>
      </p:sp>
      <p:sp>
        <p:nvSpPr>
          <p:cNvPr id="9" name="TextBox 8"/>
          <p:cNvSpPr txBox="1"/>
          <p:nvPr/>
        </p:nvSpPr>
        <p:spPr>
          <a:xfrm>
            <a:off x="433521" y="1678208"/>
            <a:ext cx="1840619" cy="646986"/>
          </a:xfrm>
          <a:prstGeom prst="roundRect">
            <a:avLst/>
          </a:prstGeom>
          <a:solidFill>
            <a:schemeClr val="bg1"/>
          </a:solidFill>
          <a:ln w="25400">
            <a:solidFill>
              <a:schemeClr val="tx1"/>
            </a:solidFill>
          </a:ln>
        </p:spPr>
        <p:style>
          <a:lnRef idx="2">
            <a:schemeClr val="accent2"/>
          </a:lnRef>
          <a:fillRef idx="1">
            <a:schemeClr val="lt1"/>
          </a:fillRef>
          <a:effectRef idx="0">
            <a:schemeClr val="accent2"/>
          </a:effectRef>
          <a:fontRef idx="minor">
            <a:schemeClr val="dk1"/>
          </a:fontRef>
        </p:style>
        <p:txBody>
          <a:bodyPr vert="horz" wrap="square" rtlCol="0" anchor="ctr">
            <a:spAutoFit/>
          </a:bodyPr>
          <a:lstStyle/>
          <a:p>
            <a:pPr algn="ctr"/>
            <a:r>
              <a:rPr lang="en-GB" sz="1600" dirty="0"/>
              <a:t>P</a:t>
            </a:r>
            <a:r>
              <a:rPr lang="en-GB" sz="1600" dirty="0" smtClean="0"/>
              <a:t>ublic spending squeezed</a:t>
            </a:r>
            <a:endParaRPr lang="en-GB" sz="1600" dirty="0"/>
          </a:p>
        </p:txBody>
      </p:sp>
      <p:sp>
        <p:nvSpPr>
          <p:cNvPr id="10" name="TextBox 9"/>
          <p:cNvSpPr txBox="1"/>
          <p:nvPr/>
        </p:nvSpPr>
        <p:spPr>
          <a:xfrm>
            <a:off x="2872108" y="3647352"/>
            <a:ext cx="2007392" cy="1191816"/>
          </a:xfrm>
          <a:prstGeom prst="roundRect">
            <a:avLst/>
          </a:prstGeom>
          <a:solidFill>
            <a:schemeClr val="bg1"/>
          </a:solidFill>
          <a:ln w="25400">
            <a:solidFill>
              <a:schemeClr val="tx1"/>
            </a:solidFill>
          </a:ln>
        </p:spPr>
        <p:txBody>
          <a:bodyPr wrap="square" rtlCol="0">
            <a:spAutoFit/>
          </a:bodyPr>
          <a:lstStyle/>
          <a:p>
            <a:r>
              <a:rPr lang="en-GB" sz="1600" dirty="0" smtClean="0"/>
              <a:t>Change to value and conditionality of social security benefits</a:t>
            </a:r>
            <a:endParaRPr lang="en-GB" sz="1600" dirty="0"/>
          </a:p>
        </p:txBody>
      </p:sp>
      <p:sp>
        <p:nvSpPr>
          <p:cNvPr id="11" name="TextBox 10"/>
          <p:cNvSpPr txBox="1"/>
          <p:nvPr/>
        </p:nvSpPr>
        <p:spPr>
          <a:xfrm>
            <a:off x="2872108" y="5241925"/>
            <a:ext cx="2007392" cy="919401"/>
          </a:xfrm>
          <a:prstGeom prst="roundRect">
            <a:avLst/>
          </a:prstGeom>
          <a:solidFill>
            <a:schemeClr val="bg1"/>
          </a:solidFill>
          <a:ln w="25400">
            <a:solidFill>
              <a:schemeClr val="tx1"/>
            </a:solidFill>
          </a:ln>
        </p:spPr>
        <p:txBody>
          <a:bodyPr wrap="square" rtlCol="0">
            <a:spAutoFit/>
          </a:bodyPr>
          <a:lstStyle/>
          <a:p>
            <a:pPr>
              <a:buFont typeface="Arial" panose="020B0604020202020204" pitchFamily="34" charset="0"/>
              <a:buChar char="•"/>
            </a:pPr>
            <a:r>
              <a:rPr lang="en-GB" sz="1600" dirty="0" smtClean="0"/>
              <a:t>Decreased i</a:t>
            </a:r>
            <a:r>
              <a:rPr lang="en-GB" sz="1600" dirty="0" smtClean="0"/>
              <a:t>ncomes</a:t>
            </a:r>
          </a:p>
          <a:p>
            <a:pPr>
              <a:buFont typeface="Arial" panose="020B0604020202020204" pitchFamily="34" charset="0"/>
              <a:buChar char="•"/>
            </a:pPr>
            <a:r>
              <a:rPr lang="en-GB" sz="1600" dirty="0" smtClean="0"/>
              <a:t>Increased poverty</a:t>
            </a:r>
          </a:p>
          <a:p>
            <a:pPr>
              <a:buFont typeface="Arial" panose="020B0604020202020204" pitchFamily="34" charset="0"/>
              <a:buChar char="•"/>
            </a:pPr>
            <a:r>
              <a:rPr lang="en-GB" sz="1600" dirty="0" smtClean="0"/>
              <a:t>Decreased security</a:t>
            </a:r>
            <a:endParaRPr lang="en-GB" sz="1600" dirty="0"/>
          </a:p>
        </p:txBody>
      </p:sp>
      <p:sp>
        <p:nvSpPr>
          <p:cNvPr id="13" name="TextBox 12"/>
          <p:cNvSpPr txBox="1"/>
          <p:nvPr/>
        </p:nvSpPr>
        <p:spPr>
          <a:xfrm>
            <a:off x="6098793" y="2707207"/>
            <a:ext cx="2605360" cy="2553891"/>
          </a:xfrm>
          <a:prstGeom prst="roundRect">
            <a:avLst/>
          </a:prstGeom>
          <a:solidFill>
            <a:schemeClr val="bg1"/>
          </a:solidFill>
          <a:ln w="25400">
            <a:solidFill>
              <a:schemeClr val="tx1"/>
            </a:solidFill>
          </a:ln>
        </p:spPr>
        <p:txBody>
          <a:bodyPr wrap="square" rtlCol="0">
            <a:spAutoFit/>
          </a:bodyPr>
          <a:lstStyle/>
          <a:p>
            <a:pPr marL="171450" indent="-171450">
              <a:buFont typeface="Arial" panose="020B0604020202020204" pitchFamily="34" charset="0"/>
              <a:buChar char="•"/>
            </a:pPr>
            <a:r>
              <a:rPr lang="en-GB" sz="1600" dirty="0" smtClean="0"/>
              <a:t>Poor </a:t>
            </a:r>
            <a:r>
              <a:rPr lang="en-GB" sz="1600" dirty="0" smtClean="0"/>
              <a:t>housing</a:t>
            </a:r>
          </a:p>
          <a:p>
            <a:pPr marL="171450" indent="-171450">
              <a:buFont typeface="Arial" panose="020B0604020202020204" pitchFamily="34" charset="0"/>
              <a:buChar char="•"/>
            </a:pPr>
            <a:r>
              <a:rPr lang="en-GB" sz="1600" dirty="0" smtClean="0"/>
              <a:t>Poor nutrition</a:t>
            </a:r>
          </a:p>
          <a:p>
            <a:pPr marL="171450" indent="-171450">
              <a:buFont typeface="Arial" panose="020B0604020202020204" pitchFamily="34" charset="0"/>
              <a:buChar char="•"/>
            </a:pPr>
            <a:r>
              <a:rPr lang="en-GB" sz="1600" dirty="0" smtClean="0"/>
              <a:t>Less ability to maintain healthy behaviours</a:t>
            </a:r>
          </a:p>
          <a:p>
            <a:pPr marL="171450" indent="-171450">
              <a:buFont typeface="Arial" panose="020B0604020202020204" pitchFamily="34" charset="0"/>
              <a:buChar char="•"/>
            </a:pPr>
            <a:r>
              <a:rPr lang="en-GB" sz="1600" dirty="0" smtClean="0"/>
              <a:t>Risk of rough sleeping</a:t>
            </a:r>
          </a:p>
          <a:p>
            <a:pPr marL="171450" indent="-171450">
              <a:buFont typeface="Arial" panose="020B0604020202020204" pitchFamily="34" charset="0"/>
              <a:buChar char="•"/>
            </a:pPr>
            <a:r>
              <a:rPr lang="en-GB" sz="1600" dirty="0"/>
              <a:t>D</a:t>
            </a:r>
            <a:r>
              <a:rPr lang="en-GB" sz="1600" dirty="0" smtClean="0"/>
              <a:t>estructive </a:t>
            </a:r>
            <a:r>
              <a:rPr lang="en-GB" sz="1600" dirty="0" smtClean="0"/>
              <a:t>coping mechanisms</a:t>
            </a:r>
          </a:p>
          <a:p>
            <a:pPr marL="171450" indent="-171450">
              <a:buFont typeface="Arial" panose="020B0604020202020204" pitchFamily="34" charset="0"/>
              <a:buChar char="•"/>
            </a:pPr>
            <a:r>
              <a:rPr lang="en-GB" sz="1600" dirty="0" smtClean="0"/>
              <a:t>Poor mental health</a:t>
            </a:r>
          </a:p>
          <a:p>
            <a:pPr marL="171450" indent="-171450">
              <a:buFont typeface="Arial" panose="020B0604020202020204" pitchFamily="34" charset="0"/>
              <a:buChar char="•"/>
            </a:pPr>
            <a:r>
              <a:rPr lang="en-GB" sz="1600" dirty="0" smtClean="0"/>
              <a:t>Social isolation</a:t>
            </a:r>
            <a:endParaRPr lang="en-GB" sz="1600" dirty="0"/>
          </a:p>
        </p:txBody>
      </p:sp>
      <p:sp>
        <p:nvSpPr>
          <p:cNvPr id="15" name="TextBox 14"/>
          <p:cNvSpPr txBox="1"/>
          <p:nvPr/>
        </p:nvSpPr>
        <p:spPr>
          <a:xfrm>
            <a:off x="2872108" y="1405793"/>
            <a:ext cx="2007392" cy="1191816"/>
          </a:xfrm>
          <a:prstGeom prst="roundRect">
            <a:avLst/>
          </a:prstGeom>
          <a:solidFill>
            <a:schemeClr val="bg1"/>
          </a:solidFill>
          <a:ln w="25400">
            <a:solidFill>
              <a:schemeClr val="tx1"/>
            </a:solidFill>
          </a:ln>
        </p:spPr>
        <p:txBody>
          <a:bodyPr wrap="square" rtlCol="0">
            <a:spAutoFit/>
          </a:bodyPr>
          <a:lstStyle/>
          <a:p>
            <a:r>
              <a:rPr lang="en-GB" sz="1600" dirty="0" smtClean="0"/>
              <a:t>Pressures on:</a:t>
            </a:r>
            <a:endParaRPr lang="en-GB" sz="1600" dirty="0"/>
          </a:p>
          <a:p>
            <a:pPr marL="171450" indent="-171450">
              <a:buFont typeface="Arial" panose="020B0604020202020204" pitchFamily="34" charset="0"/>
              <a:buChar char="•"/>
            </a:pPr>
            <a:r>
              <a:rPr lang="en-GB" sz="1600" dirty="0"/>
              <a:t>S</a:t>
            </a:r>
            <a:r>
              <a:rPr lang="en-GB" sz="1600" dirty="0" smtClean="0"/>
              <a:t>ocial care</a:t>
            </a:r>
          </a:p>
          <a:p>
            <a:pPr marL="171450" indent="-171450">
              <a:buFont typeface="Arial" panose="020B0604020202020204" pitchFamily="34" charset="0"/>
              <a:buChar char="•"/>
            </a:pPr>
            <a:r>
              <a:rPr lang="en-GB" sz="1600" dirty="0" smtClean="0"/>
              <a:t>NHS </a:t>
            </a:r>
            <a:endParaRPr lang="en-GB" sz="1600" dirty="0" smtClean="0"/>
          </a:p>
          <a:p>
            <a:pPr marL="171450" indent="-171450">
              <a:buFont typeface="Arial" panose="020B0604020202020204" pitchFamily="34" charset="0"/>
              <a:buChar char="•"/>
            </a:pPr>
            <a:r>
              <a:rPr lang="en-GB" sz="1600" dirty="0" smtClean="0"/>
              <a:t>Local government </a:t>
            </a:r>
            <a:endParaRPr lang="en-GB" sz="1600" dirty="0"/>
          </a:p>
        </p:txBody>
      </p:sp>
      <p:sp>
        <p:nvSpPr>
          <p:cNvPr id="19" name="TextBox 18"/>
          <p:cNvSpPr txBox="1"/>
          <p:nvPr/>
        </p:nvSpPr>
        <p:spPr>
          <a:xfrm>
            <a:off x="9471428" y="4199895"/>
            <a:ext cx="2158595" cy="646986"/>
          </a:xfrm>
          <a:prstGeom prst="roundRect">
            <a:avLst/>
          </a:prstGeom>
          <a:solidFill>
            <a:schemeClr val="bg1"/>
          </a:solidFill>
          <a:ln w="25400">
            <a:solidFill>
              <a:schemeClr val="tx1"/>
            </a:solidFill>
          </a:ln>
        </p:spPr>
        <p:txBody>
          <a:bodyPr wrap="square" rtlCol="0">
            <a:spAutoFit/>
          </a:bodyPr>
          <a:lstStyle/>
          <a:p>
            <a:r>
              <a:rPr lang="en-GB" sz="1600" dirty="0" smtClean="0"/>
              <a:t>Increased inequalities in mortality</a:t>
            </a:r>
            <a:endParaRPr lang="en-GB" sz="1600" dirty="0"/>
          </a:p>
        </p:txBody>
      </p:sp>
      <p:sp>
        <p:nvSpPr>
          <p:cNvPr id="23" name="TextBox 22"/>
          <p:cNvSpPr txBox="1"/>
          <p:nvPr/>
        </p:nvSpPr>
        <p:spPr>
          <a:xfrm>
            <a:off x="433521" y="5378132"/>
            <a:ext cx="1840618" cy="646986"/>
          </a:xfrm>
          <a:prstGeom prst="roundRect">
            <a:avLst/>
          </a:prstGeom>
          <a:solidFill>
            <a:schemeClr val="bg1"/>
          </a:solidFill>
          <a:ln w="25400">
            <a:solidFill>
              <a:schemeClr val="tx1"/>
            </a:solidFill>
          </a:ln>
        </p:spPr>
        <p:style>
          <a:lnRef idx="2">
            <a:schemeClr val="accent2"/>
          </a:lnRef>
          <a:fillRef idx="1">
            <a:schemeClr val="lt1"/>
          </a:fillRef>
          <a:effectRef idx="0">
            <a:schemeClr val="accent2"/>
          </a:effectRef>
          <a:fontRef idx="minor">
            <a:schemeClr val="dk1"/>
          </a:fontRef>
        </p:style>
        <p:txBody>
          <a:bodyPr vert="horz" wrap="square" rtlCol="0" anchor="ctr">
            <a:spAutoFit/>
          </a:bodyPr>
          <a:lstStyle/>
          <a:p>
            <a:pPr marL="171450" indent="-171450">
              <a:buFont typeface="Arial" panose="020B0604020202020204" pitchFamily="34" charset="0"/>
              <a:buChar char="•"/>
            </a:pPr>
            <a:r>
              <a:rPr lang="en-GB" sz="1600" dirty="0" smtClean="0"/>
              <a:t>Wages squeezed</a:t>
            </a:r>
            <a:endParaRPr lang="en-GB" sz="1600" dirty="0" smtClean="0"/>
          </a:p>
          <a:p>
            <a:pPr marL="171450" indent="-171450">
              <a:buFont typeface="Arial" panose="020B0604020202020204" pitchFamily="34" charset="0"/>
              <a:buChar char="•"/>
            </a:pPr>
            <a:r>
              <a:rPr lang="en-GB" sz="1600" dirty="0" smtClean="0"/>
              <a:t>Precarious work</a:t>
            </a:r>
            <a:endParaRPr lang="en-GB" sz="1600" dirty="0"/>
          </a:p>
        </p:txBody>
      </p:sp>
      <p:cxnSp>
        <p:nvCxnSpPr>
          <p:cNvPr id="85" name="Straight Arrow Connector 84"/>
          <p:cNvCxnSpPr>
            <a:stCxn id="9" idx="2"/>
            <a:endCxn id="23" idx="0"/>
          </p:cNvCxnSpPr>
          <p:nvPr/>
        </p:nvCxnSpPr>
        <p:spPr>
          <a:xfrm flipH="1">
            <a:off x="1353830" y="2325194"/>
            <a:ext cx="1" cy="305293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9471428" y="3233016"/>
            <a:ext cx="2158595" cy="646986"/>
          </a:xfrm>
          <a:prstGeom prst="roundRect">
            <a:avLst/>
          </a:prstGeom>
          <a:solidFill>
            <a:schemeClr val="bg1"/>
          </a:solidFill>
          <a:ln w="25400">
            <a:solidFill>
              <a:schemeClr val="tx1"/>
            </a:solidFill>
          </a:ln>
        </p:spPr>
        <p:txBody>
          <a:bodyPr wrap="square" rtlCol="0">
            <a:spAutoFit/>
          </a:bodyPr>
          <a:lstStyle/>
          <a:p>
            <a:r>
              <a:rPr lang="en-GB" sz="1600" dirty="0" smtClean="0"/>
              <a:t>Stalling of most causes of death</a:t>
            </a:r>
            <a:endParaRPr lang="en-GB" sz="1600" dirty="0"/>
          </a:p>
        </p:txBody>
      </p:sp>
      <p:cxnSp>
        <p:nvCxnSpPr>
          <p:cNvPr id="133" name="Straight Arrow Connector 132"/>
          <p:cNvCxnSpPr>
            <a:stCxn id="23" idx="3"/>
            <a:endCxn id="11" idx="1"/>
          </p:cNvCxnSpPr>
          <p:nvPr/>
        </p:nvCxnSpPr>
        <p:spPr>
          <a:xfrm>
            <a:off x="2274139" y="5701625"/>
            <a:ext cx="597969" cy="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0" idx="2"/>
            <a:endCxn id="11" idx="0"/>
          </p:cNvCxnSpPr>
          <p:nvPr/>
        </p:nvCxnSpPr>
        <p:spPr>
          <a:xfrm>
            <a:off x="3875804" y="4839168"/>
            <a:ext cx="0" cy="4027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9" idx="3"/>
            <a:endCxn id="15" idx="1"/>
          </p:cNvCxnSpPr>
          <p:nvPr/>
        </p:nvCxnSpPr>
        <p:spPr>
          <a:xfrm>
            <a:off x="2274140" y="2001701"/>
            <a:ext cx="5979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9" idx="3"/>
            <a:endCxn id="10" idx="0"/>
          </p:cNvCxnSpPr>
          <p:nvPr/>
        </p:nvCxnSpPr>
        <p:spPr>
          <a:xfrm>
            <a:off x="2274140" y="2001701"/>
            <a:ext cx="1601664" cy="16456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3" idx="3"/>
            <a:endCxn id="118" idx="1"/>
          </p:cNvCxnSpPr>
          <p:nvPr/>
        </p:nvCxnSpPr>
        <p:spPr>
          <a:xfrm flipV="1">
            <a:off x="8704153" y="3556509"/>
            <a:ext cx="767275" cy="42764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1" idx="3"/>
            <a:endCxn id="13" idx="1"/>
          </p:cNvCxnSpPr>
          <p:nvPr/>
        </p:nvCxnSpPr>
        <p:spPr>
          <a:xfrm flipV="1">
            <a:off x="4879500" y="3984153"/>
            <a:ext cx="1219293" cy="17174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15" idx="3"/>
            <a:endCxn id="13" idx="1"/>
          </p:cNvCxnSpPr>
          <p:nvPr/>
        </p:nvCxnSpPr>
        <p:spPr>
          <a:xfrm>
            <a:off x="4879500" y="2001701"/>
            <a:ext cx="1219293" cy="198245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13" idx="3"/>
            <a:endCxn id="19" idx="1"/>
          </p:cNvCxnSpPr>
          <p:nvPr/>
        </p:nvCxnSpPr>
        <p:spPr>
          <a:xfrm>
            <a:off x="8704153" y="3984153"/>
            <a:ext cx="767275" cy="53923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890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8273" y="1631583"/>
            <a:ext cx="9650925" cy="4697028"/>
          </a:xfrm>
          <a:prstGeom prst="rect">
            <a:avLst/>
          </a:prstGeom>
        </p:spPr>
      </p:pic>
      <p:sp>
        <p:nvSpPr>
          <p:cNvPr id="4" name="Title 1"/>
          <p:cNvSpPr txBox="1">
            <a:spLocks/>
          </p:cNvSpPr>
          <p:nvPr/>
        </p:nvSpPr>
        <p:spPr>
          <a:xfrm>
            <a:off x="395538" y="529389"/>
            <a:ext cx="10515600" cy="1104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smtClean="0">
                <a:latin typeface="+mn-lt"/>
              </a:rPr>
              <a:t>Modelled impact of changes to taxes and transfer payments (2010-2011 to 2021-22) on life expectancy, Scotland (preliminary analysis using Triple I tool)</a:t>
            </a:r>
            <a:endParaRPr lang="en-GB" sz="2400" b="1" dirty="0">
              <a:latin typeface="+mn-lt"/>
            </a:endParaRPr>
          </a:p>
        </p:txBody>
      </p:sp>
      <p:sp>
        <p:nvSpPr>
          <p:cNvPr id="5" name="Rectangle 4"/>
          <p:cNvSpPr/>
          <p:nvPr/>
        </p:nvSpPr>
        <p:spPr>
          <a:xfrm>
            <a:off x="5619750" y="2093493"/>
            <a:ext cx="3667126" cy="369332"/>
          </a:xfrm>
          <a:prstGeom prst="rect">
            <a:avLst/>
          </a:prstGeom>
          <a:solidFill>
            <a:schemeClr val="bg1"/>
          </a:solidFill>
          <a:ln w="25400">
            <a:solidFill>
              <a:srgbClr val="FF0000"/>
            </a:solidFill>
          </a:ln>
        </p:spPr>
        <p:txBody>
          <a:bodyPr wrap="square">
            <a:spAutoFit/>
          </a:bodyPr>
          <a:lstStyle/>
          <a:p>
            <a:r>
              <a:rPr lang="en-US" b="1" dirty="0" smtClean="0"/>
              <a:t>79.5 </a:t>
            </a:r>
            <a:r>
              <a:rPr lang="en-US" b="1" dirty="0"/>
              <a:t>years to 78.9 years (-30 weeks</a:t>
            </a:r>
            <a:r>
              <a:rPr lang="en-US" b="1" dirty="0" smtClean="0"/>
              <a:t>) </a:t>
            </a:r>
            <a:endParaRPr lang="en-GB" b="1" dirty="0"/>
          </a:p>
        </p:txBody>
      </p:sp>
      <p:sp>
        <p:nvSpPr>
          <p:cNvPr id="6" name="Rectangle 5"/>
          <p:cNvSpPr/>
          <p:nvPr/>
        </p:nvSpPr>
        <p:spPr>
          <a:xfrm>
            <a:off x="1834972" y="2093493"/>
            <a:ext cx="3584911" cy="369332"/>
          </a:xfrm>
          <a:prstGeom prst="rect">
            <a:avLst/>
          </a:prstGeom>
          <a:solidFill>
            <a:schemeClr val="bg1"/>
          </a:solidFill>
          <a:ln w="25400">
            <a:solidFill>
              <a:srgbClr val="FF0000"/>
            </a:solidFill>
          </a:ln>
        </p:spPr>
        <p:txBody>
          <a:bodyPr wrap="square">
            <a:spAutoFit/>
          </a:bodyPr>
          <a:lstStyle/>
          <a:p>
            <a:r>
              <a:rPr lang="en-US" b="1" dirty="0" smtClean="0"/>
              <a:t>84.2 </a:t>
            </a:r>
            <a:r>
              <a:rPr lang="en-US" b="1" dirty="0"/>
              <a:t>years to 83.7 years (-29 </a:t>
            </a:r>
            <a:r>
              <a:rPr lang="en-US" b="1" dirty="0" smtClean="0"/>
              <a:t>weeks)</a:t>
            </a:r>
            <a:endParaRPr lang="en-GB" b="1" dirty="0"/>
          </a:p>
        </p:txBody>
      </p:sp>
      <p:sp>
        <p:nvSpPr>
          <p:cNvPr id="3" name="Oval 2"/>
          <p:cNvSpPr/>
          <p:nvPr/>
        </p:nvSpPr>
        <p:spPr>
          <a:xfrm rot="21202229">
            <a:off x="2352143" y="3602838"/>
            <a:ext cx="3034174" cy="7572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rot="20952800">
            <a:off x="6219136" y="3601483"/>
            <a:ext cx="3034174" cy="7572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26196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Economic causes</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r>
              <a:rPr lang="en-GB" dirty="0" smtClean="0"/>
              <a:t>Different pathways for different groups</a:t>
            </a:r>
          </a:p>
          <a:p>
            <a:r>
              <a:rPr lang="en-GB" dirty="0" smtClean="0"/>
              <a:t>Social security benefit cuts and increased conditions </a:t>
            </a:r>
          </a:p>
          <a:p>
            <a:r>
              <a:rPr lang="en-GB" dirty="0" smtClean="0"/>
              <a:t>Cuts to public services and pressures on health &amp; social care services</a:t>
            </a:r>
          </a:p>
          <a:p>
            <a:r>
              <a:rPr lang="en-GB" dirty="0" smtClean="0"/>
              <a:t>Household incomes squeezed, precarious work</a:t>
            </a:r>
          </a:p>
          <a:p>
            <a:pPr marL="542925" indent="-276225">
              <a:buNone/>
            </a:pPr>
            <a:endParaRPr lang="en-GB" dirty="0"/>
          </a:p>
        </p:txBody>
      </p:sp>
    </p:spTree>
    <p:extLst>
      <p:ext uri="{BB962C8B-B14F-4D97-AF65-F5344CB8AC3E}">
        <p14:creationId xmlns:p14="http://schemas.microsoft.com/office/powerpoint/2010/main" val="19393453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9834" y="228191"/>
            <a:ext cx="4779044" cy="6425547"/>
          </a:xfrm>
          <a:prstGeom prst="rect">
            <a:avLst/>
          </a:prstGeom>
        </p:spPr>
      </p:pic>
      <p:pic>
        <p:nvPicPr>
          <p:cNvPr id="2" name="Picture 1"/>
          <p:cNvPicPr>
            <a:picLocks noChangeAspect="1"/>
          </p:cNvPicPr>
          <p:nvPr/>
        </p:nvPicPr>
        <p:blipFill>
          <a:blip r:embed="rId3"/>
          <a:stretch>
            <a:fillRect/>
          </a:stretch>
        </p:blipFill>
        <p:spPr>
          <a:xfrm>
            <a:off x="3903595" y="348683"/>
            <a:ext cx="4654335" cy="6388694"/>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7322310" y="228191"/>
            <a:ext cx="4070271" cy="6305055"/>
          </a:xfrm>
          <a:prstGeom prst="rect">
            <a:avLst/>
          </a:prstGeom>
        </p:spPr>
      </p:pic>
      <p:sp>
        <p:nvSpPr>
          <p:cNvPr id="5" name="Oval Callout 4"/>
          <p:cNvSpPr/>
          <p:nvPr/>
        </p:nvSpPr>
        <p:spPr>
          <a:xfrm>
            <a:off x="5448320" y="984045"/>
            <a:ext cx="4526935" cy="2182761"/>
          </a:xfrm>
          <a:prstGeom prst="wedgeEllipseCallout">
            <a:avLst>
              <a:gd name="adj1" fmla="val -98894"/>
              <a:gd name="adj2" fmla="val 4977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Austerity</a:t>
            </a:r>
          </a:p>
          <a:p>
            <a:pPr algn="ctr"/>
            <a:r>
              <a:rPr lang="en-GB" sz="2400" dirty="0">
                <a:solidFill>
                  <a:schemeClr val="tx1"/>
                </a:solidFill>
              </a:rPr>
              <a:t>regimes are associated with an increase in all-cause mortality (0.7%).</a:t>
            </a:r>
          </a:p>
        </p:txBody>
      </p:sp>
      <p:sp>
        <p:nvSpPr>
          <p:cNvPr id="6" name="Oval Callout 5"/>
          <p:cNvSpPr/>
          <p:nvPr/>
        </p:nvSpPr>
        <p:spPr>
          <a:xfrm>
            <a:off x="4826502" y="3802168"/>
            <a:ext cx="4991615" cy="2669867"/>
          </a:xfrm>
          <a:prstGeom prst="wedgeEllipseCallout">
            <a:avLst>
              <a:gd name="adj1" fmla="val -44956"/>
              <a:gd name="adj2" fmla="val -1100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results suggest a negative effect on mortality in those countries that</a:t>
            </a:r>
          </a:p>
          <a:p>
            <a:pPr algn="ctr"/>
            <a:r>
              <a:rPr lang="en-GB" sz="2400" dirty="0">
                <a:solidFill>
                  <a:schemeClr val="tx1"/>
                </a:solidFill>
              </a:rPr>
              <a:t>apply a higher level of austerity.</a:t>
            </a:r>
          </a:p>
        </p:txBody>
      </p:sp>
      <p:sp>
        <p:nvSpPr>
          <p:cNvPr id="7" name="Oval Callout 6"/>
          <p:cNvSpPr/>
          <p:nvPr/>
        </p:nvSpPr>
        <p:spPr>
          <a:xfrm>
            <a:off x="379834" y="3380718"/>
            <a:ext cx="4779044" cy="2669867"/>
          </a:xfrm>
          <a:prstGeom prst="wedgeEllipseCallout">
            <a:avLst>
              <a:gd name="adj1" fmla="val 129374"/>
              <a:gd name="adj2" fmla="val -5297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Austerity, however, was</a:t>
            </a:r>
          </a:p>
          <a:p>
            <a:pPr algn="ctr"/>
            <a:r>
              <a:rPr lang="en-GB" sz="2400" dirty="0">
                <a:solidFill>
                  <a:schemeClr val="tx1"/>
                </a:solidFill>
              </a:rPr>
              <a:t>related to increasing health inequalities, an association that grew stronger with</a:t>
            </a:r>
          </a:p>
          <a:p>
            <a:pPr algn="ctr"/>
            <a:r>
              <a:rPr lang="en-GB" sz="2400" dirty="0">
                <a:solidFill>
                  <a:schemeClr val="tx1"/>
                </a:solidFill>
              </a:rPr>
              <a:t>time.</a:t>
            </a:r>
          </a:p>
        </p:txBody>
      </p:sp>
    </p:spTree>
    <p:extLst>
      <p:ext uri="{BB962C8B-B14F-4D97-AF65-F5344CB8AC3E}">
        <p14:creationId xmlns:p14="http://schemas.microsoft.com/office/powerpoint/2010/main" val="272409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10" presetClass="exit" presetSubtype="0" fill="hold" grpId="0" nodeType="with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par>
                                <p:cTn id="28" presetID="10" presetClass="exit" presetSubtype="0" fill="hold" grpId="0"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6165948"/>
            <a:ext cx="10960510" cy="385703"/>
          </a:xfrm>
        </p:spPr>
        <p:txBody>
          <a:bodyPr>
            <a:normAutofit fontScale="90000"/>
          </a:bodyPr>
          <a:lstStyle/>
          <a:p>
            <a:r>
              <a:rPr lang="en-GB" sz="1600" dirty="0" err="1">
                <a:latin typeface="+mn-lt"/>
              </a:rPr>
              <a:t>Rajmil</a:t>
            </a:r>
            <a:r>
              <a:rPr lang="en-GB" sz="1600" dirty="0">
                <a:latin typeface="+mn-lt"/>
              </a:rPr>
              <a:t>, Luis; </a:t>
            </a:r>
            <a:r>
              <a:rPr lang="en-GB" sz="1600" dirty="0" err="1">
                <a:latin typeface="+mn-lt"/>
              </a:rPr>
              <a:t>Fernández</a:t>
            </a:r>
            <a:r>
              <a:rPr lang="en-GB" sz="1600" dirty="0">
                <a:latin typeface="+mn-lt"/>
              </a:rPr>
              <a:t> de </a:t>
            </a:r>
            <a:r>
              <a:rPr lang="en-GB" sz="1600" dirty="0" err="1">
                <a:latin typeface="+mn-lt"/>
              </a:rPr>
              <a:t>Sanamed</a:t>
            </a:r>
            <a:r>
              <a:rPr lang="en-GB" sz="1600" dirty="0">
                <a:latin typeface="+mn-lt"/>
              </a:rPr>
              <a:t>, </a:t>
            </a:r>
            <a:r>
              <a:rPr lang="en-GB" sz="1600" dirty="0" err="1" smtClean="0">
                <a:latin typeface="+mn-lt"/>
              </a:rPr>
              <a:t>María</a:t>
            </a:r>
            <a:r>
              <a:rPr lang="en-GB" sz="1600" dirty="0" smtClean="0">
                <a:latin typeface="+mn-lt"/>
              </a:rPr>
              <a:t>-José. </a:t>
            </a:r>
            <a:r>
              <a:rPr lang="en-US" sz="1600" dirty="0">
                <a:latin typeface="+mn-lt"/>
              </a:rPr>
              <a:t>Austerity Policies and Mortality Rates in European Countries, </a:t>
            </a:r>
            <a:r>
              <a:rPr lang="en-US" sz="1600" dirty="0" smtClean="0">
                <a:latin typeface="+mn-lt"/>
              </a:rPr>
              <a:t>2011–2015. </a:t>
            </a:r>
            <a:r>
              <a:rPr lang="en-US" sz="1600" dirty="0">
                <a:latin typeface="+mn-lt"/>
              </a:rPr>
              <a:t>AJPH </a:t>
            </a:r>
            <a:r>
              <a:rPr lang="en-US" sz="1600" dirty="0" smtClean="0">
                <a:latin typeface="+mn-lt"/>
              </a:rPr>
              <a:t>2019; 109: 768-870, doi:10.2105/AJPH.2019.304997. </a:t>
            </a:r>
            <a:endParaRPr lang="en-GB" sz="1600" dirty="0">
              <a:latin typeface="+mn-lt"/>
            </a:endParaRPr>
          </a:p>
        </p:txBody>
      </p:sp>
      <p:sp>
        <p:nvSpPr>
          <p:cNvPr id="3" name="Content Placeholder 2"/>
          <p:cNvSpPr>
            <a:spLocks noGrp="1"/>
          </p:cNvSpPr>
          <p:nvPr>
            <p:ph idx="1"/>
          </p:nvPr>
        </p:nvSpPr>
        <p:spPr>
          <a:xfrm>
            <a:off x="616974" y="734818"/>
            <a:ext cx="6896581" cy="5342266"/>
          </a:xfrm>
        </p:spPr>
        <p:txBody>
          <a:bodyPr>
            <a:normAutofit/>
          </a:bodyPr>
          <a:lstStyle/>
          <a:p>
            <a:r>
              <a:rPr lang="en-GB" dirty="0" smtClean="0"/>
              <a:t>Austerity measured as </a:t>
            </a:r>
            <a:r>
              <a:rPr lang="en-US" dirty="0" smtClean="0"/>
              <a:t>Cyclically </a:t>
            </a:r>
            <a:r>
              <a:rPr lang="en-US" dirty="0"/>
              <a:t>Adjusted Primary Balance (CAPB) in </a:t>
            </a:r>
            <a:r>
              <a:rPr lang="en-US" dirty="0" err="1" smtClean="0"/>
              <a:t>terciles</a:t>
            </a:r>
            <a:endParaRPr lang="en-US" dirty="0" smtClean="0"/>
          </a:p>
          <a:p>
            <a:r>
              <a:rPr lang="en-US" dirty="0" smtClean="0"/>
              <a:t>Europe </a:t>
            </a:r>
            <a:r>
              <a:rPr lang="en-US" dirty="0"/>
              <a:t>(15 countries), </a:t>
            </a:r>
            <a:r>
              <a:rPr lang="en-US" dirty="0" smtClean="0"/>
              <a:t>2011-2015</a:t>
            </a:r>
          </a:p>
          <a:p>
            <a:r>
              <a:rPr lang="en-US" dirty="0"/>
              <a:t>C</a:t>
            </a:r>
            <a:r>
              <a:rPr lang="en-US" dirty="0" smtClean="0"/>
              <a:t>ompared </a:t>
            </a:r>
            <a:r>
              <a:rPr lang="en-US" dirty="0"/>
              <a:t>with countries in the low-austerity group, countries with intermediate austerity had excess mortality of </a:t>
            </a:r>
            <a:r>
              <a:rPr lang="en-US" dirty="0" smtClean="0"/>
              <a:t>40 </a:t>
            </a:r>
            <a:r>
              <a:rPr lang="en-US" dirty="0"/>
              <a:t>per 100,000 per year and those with high austerity had excess mortality of </a:t>
            </a:r>
            <a:r>
              <a:rPr lang="en-US" dirty="0" smtClean="0"/>
              <a:t>31 </a:t>
            </a:r>
            <a:r>
              <a:rPr lang="en-US" dirty="0"/>
              <a:t>per </a:t>
            </a:r>
            <a:r>
              <a:rPr lang="en-US" dirty="0" smtClean="0"/>
              <a:t>100,000 </a:t>
            </a:r>
            <a:r>
              <a:rPr lang="en-US" dirty="0"/>
              <a:t>per year</a:t>
            </a:r>
            <a:r>
              <a:rPr lang="en-US" dirty="0" smtClean="0"/>
              <a:t>.</a:t>
            </a:r>
          </a:p>
          <a:p>
            <a:r>
              <a:rPr lang="en-US" dirty="0" smtClean="0"/>
              <a:t>Generally good quality study</a:t>
            </a:r>
          </a:p>
          <a:p>
            <a:r>
              <a:rPr lang="en-US" dirty="0" smtClean="0"/>
              <a:t>No data beyond 2015</a:t>
            </a:r>
            <a:r>
              <a:rPr lang="en-US" dirty="0"/>
              <a:t> </a:t>
            </a:r>
            <a:r>
              <a:rPr lang="en-US" dirty="0" smtClean="0"/>
              <a:t>– likely to underestimate effects</a:t>
            </a:r>
          </a:p>
          <a:p>
            <a:endParaRPr lang="en-GB" dirty="0"/>
          </a:p>
        </p:txBody>
      </p:sp>
      <p:pic>
        <p:nvPicPr>
          <p:cNvPr id="4" name="Picture 3"/>
          <p:cNvPicPr>
            <a:picLocks noChangeAspect="1"/>
          </p:cNvPicPr>
          <p:nvPr/>
        </p:nvPicPr>
        <p:blipFill>
          <a:blip r:embed="rId2"/>
          <a:stretch>
            <a:fillRect/>
          </a:stretch>
        </p:blipFill>
        <p:spPr>
          <a:xfrm>
            <a:off x="7639665" y="530194"/>
            <a:ext cx="4041058" cy="5546890"/>
          </a:xfrm>
          <a:prstGeom prst="rect">
            <a:avLst/>
          </a:prstGeom>
          <a:ln>
            <a:solidFill>
              <a:schemeClr val="tx1"/>
            </a:solidFill>
          </a:ln>
        </p:spPr>
      </p:pic>
    </p:spTree>
    <p:extLst>
      <p:ext uri="{BB962C8B-B14F-4D97-AF65-F5344CB8AC3E}">
        <p14:creationId xmlns:p14="http://schemas.microsoft.com/office/powerpoint/2010/main" val="361180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6165948"/>
            <a:ext cx="10960510" cy="385703"/>
          </a:xfrm>
        </p:spPr>
        <p:txBody>
          <a:bodyPr>
            <a:normAutofit/>
          </a:bodyPr>
          <a:lstStyle/>
          <a:p>
            <a:r>
              <a:rPr lang="en-GB" sz="1600" dirty="0" err="1" smtClean="0">
                <a:latin typeface="+mn-lt"/>
              </a:rPr>
              <a:t>Toffoluttia</a:t>
            </a:r>
            <a:r>
              <a:rPr lang="en-GB" sz="1600" dirty="0" smtClean="0">
                <a:latin typeface="+mn-lt"/>
              </a:rPr>
              <a:t> V, </a:t>
            </a:r>
            <a:r>
              <a:rPr lang="en-GB" sz="1600" dirty="0" err="1" smtClean="0">
                <a:latin typeface="+mn-lt"/>
              </a:rPr>
              <a:t>Suhrcke</a:t>
            </a:r>
            <a:r>
              <a:rPr lang="en-GB" sz="1600" dirty="0" smtClean="0">
                <a:latin typeface="+mn-lt"/>
              </a:rPr>
              <a:t> M. Does </a:t>
            </a:r>
            <a:r>
              <a:rPr lang="en-GB" sz="1600" dirty="0">
                <a:latin typeface="+mn-lt"/>
              </a:rPr>
              <a:t>austerity really kill? </a:t>
            </a:r>
            <a:r>
              <a:rPr lang="en-GB" sz="1600" dirty="0" smtClean="0">
                <a:latin typeface="+mn-lt"/>
              </a:rPr>
              <a:t>Economics </a:t>
            </a:r>
            <a:r>
              <a:rPr lang="en-GB" sz="1600" dirty="0">
                <a:latin typeface="+mn-lt"/>
              </a:rPr>
              <a:t>and Human </a:t>
            </a:r>
            <a:r>
              <a:rPr lang="en-GB" sz="1600" dirty="0" smtClean="0">
                <a:latin typeface="+mn-lt"/>
              </a:rPr>
              <a:t>Biology 2019; 33: 211-3.</a:t>
            </a:r>
            <a:endParaRPr lang="en-GB" sz="1600" dirty="0">
              <a:latin typeface="+mn-lt"/>
            </a:endParaRPr>
          </a:p>
        </p:txBody>
      </p:sp>
      <p:sp>
        <p:nvSpPr>
          <p:cNvPr id="3" name="Content Placeholder 2"/>
          <p:cNvSpPr>
            <a:spLocks noGrp="1"/>
          </p:cNvSpPr>
          <p:nvPr>
            <p:ph idx="1"/>
          </p:nvPr>
        </p:nvSpPr>
        <p:spPr>
          <a:xfrm>
            <a:off x="616974" y="734818"/>
            <a:ext cx="6896581" cy="5342266"/>
          </a:xfrm>
        </p:spPr>
        <p:txBody>
          <a:bodyPr>
            <a:normAutofit/>
          </a:bodyPr>
          <a:lstStyle/>
          <a:p>
            <a:r>
              <a:rPr lang="en-GB" dirty="0" smtClean="0"/>
              <a:t>Austerity measured using the </a:t>
            </a:r>
            <a:r>
              <a:rPr lang="en-US" dirty="0" err="1" smtClean="0"/>
              <a:t>Alesina-Ardagna</a:t>
            </a:r>
            <a:r>
              <a:rPr lang="en-US" dirty="0" smtClean="0"/>
              <a:t> </a:t>
            </a:r>
            <a:r>
              <a:rPr lang="en-US" dirty="0"/>
              <a:t>Fiscal Index (AAFI) (also called ‘Blanchard Fiscal Index’)</a:t>
            </a:r>
            <a:endParaRPr lang="en-GB" dirty="0" smtClean="0"/>
          </a:p>
          <a:p>
            <a:r>
              <a:rPr lang="en-GB" dirty="0" smtClean="0"/>
              <a:t>Europe (28 countries), 1991-2013 (many up to 2012)</a:t>
            </a:r>
          </a:p>
          <a:p>
            <a:r>
              <a:rPr lang="en-US" dirty="0"/>
              <a:t>Austerity regimes are associated with an increase in mortality of 0.7</a:t>
            </a:r>
            <a:r>
              <a:rPr lang="en-US" dirty="0" smtClean="0"/>
              <a:t>% after adjusting for recession effects</a:t>
            </a:r>
          </a:p>
          <a:p>
            <a:r>
              <a:rPr lang="en-US" dirty="0" smtClean="0"/>
              <a:t>Good quality study</a:t>
            </a:r>
          </a:p>
          <a:p>
            <a:r>
              <a:rPr lang="en-US" dirty="0" smtClean="0"/>
              <a:t>No data beyond 2012/3 – likely to underestimate effects </a:t>
            </a:r>
            <a:endParaRPr lang="en-GB" dirty="0"/>
          </a:p>
        </p:txBody>
      </p:sp>
      <p:pic>
        <p:nvPicPr>
          <p:cNvPr id="5" name="Picture 4"/>
          <p:cNvPicPr>
            <a:picLocks noChangeAspect="1"/>
          </p:cNvPicPr>
          <p:nvPr/>
        </p:nvPicPr>
        <p:blipFill>
          <a:blip r:embed="rId2"/>
          <a:stretch>
            <a:fillRect/>
          </a:stretch>
        </p:blipFill>
        <p:spPr>
          <a:xfrm>
            <a:off x="7601757" y="486696"/>
            <a:ext cx="4154280" cy="5590387"/>
          </a:xfrm>
          <a:prstGeom prst="rect">
            <a:avLst/>
          </a:prstGeom>
          <a:ln>
            <a:solidFill>
              <a:schemeClr val="tx1"/>
            </a:solidFill>
          </a:ln>
        </p:spPr>
      </p:pic>
    </p:spTree>
    <p:extLst>
      <p:ext uri="{BB962C8B-B14F-4D97-AF65-F5344CB8AC3E}">
        <p14:creationId xmlns:p14="http://schemas.microsoft.com/office/powerpoint/2010/main" val="2007228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6165948"/>
            <a:ext cx="10960510" cy="385703"/>
          </a:xfrm>
        </p:spPr>
        <p:txBody>
          <a:bodyPr>
            <a:normAutofit fontScale="90000"/>
          </a:bodyPr>
          <a:lstStyle/>
          <a:p>
            <a:r>
              <a:rPr lang="en-GB" sz="1600" dirty="0">
                <a:latin typeface="+mn-lt"/>
              </a:rPr>
              <a:t>van der </a:t>
            </a:r>
            <a:r>
              <a:rPr lang="en-GB" sz="1600" dirty="0" err="1">
                <a:latin typeface="+mn-lt"/>
              </a:rPr>
              <a:t>Wel</a:t>
            </a:r>
            <a:r>
              <a:rPr lang="en-GB" sz="1600" dirty="0">
                <a:latin typeface="+mn-lt"/>
              </a:rPr>
              <a:t>, </a:t>
            </a:r>
            <a:r>
              <a:rPr lang="en-GB" sz="1600" dirty="0" err="1">
                <a:latin typeface="+mn-lt"/>
              </a:rPr>
              <a:t>Kjetil</a:t>
            </a:r>
            <a:r>
              <a:rPr lang="en-GB" sz="1600" dirty="0">
                <a:latin typeface="+mn-lt"/>
              </a:rPr>
              <a:t> A.; </a:t>
            </a:r>
            <a:r>
              <a:rPr lang="en-GB" sz="1600" dirty="0" err="1">
                <a:latin typeface="+mn-lt"/>
              </a:rPr>
              <a:t>Saltkjel</a:t>
            </a:r>
            <a:r>
              <a:rPr lang="en-GB" sz="1600" dirty="0">
                <a:latin typeface="+mn-lt"/>
              </a:rPr>
              <a:t>, Therese; Chen, Wen-</a:t>
            </a:r>
            <a:r>
              <a:rPr lang="en-GB" sz="1600" dirty="0" err="1">
                <a:latin typeface="+mn-lt"/>
              </a:rPr>
              <a:t>Hao</a:t>
            </a:r>
            <a:r>
              <a:rPr lang="en-GB" sz="1600" dirty="0">
                <a:latin typeface="+mn-lt"/>
              </a:rPr>
              <a:t>; Dahl, </a:t>
            </a:r>
            <a:r>
              <a:rPr lang="en-GB" sz="1600" dirty="0" err="1">
                <a:latin typeface="+mn-lt"/>
              </a:rPr>
              <a:t>Espen</a:t>
            </a:r>
            <a:r>
              <a:rPr lang="en-GB" sz="1600" dirty="0">
                <a:latin typeface="+mn-lt"/>
              </a:rPr>
              <a:t>; </a:t>
            </a:r>
            <a:r>
              <a:rPr lang="en-GB" sz="1600" dirty="0" err="1">
                <a:latin typeface="+mn-lt"/>
              </a:rPr>
              <a:t>Halvorsen</a:t>
            </a:r>
            <a:r>
              <a:rPr lang="en-GB" sz="1600" dirty="0">
                <a:latin typeface="+mn-lt"/>
              </a:rPr>
              <a:t>, </a:t>
            </a:r>
            <a:r>
              <a:rPr lang="en-GB" sz="1600" dirty="0" smtClean="0">
                <a:latin typeface="+mn-lt"/>
              </a:rPr>
              <a:t>Knut. European </a:t>
            </a:r>
            <a:r>
              <a:rPr lang="en-GB" sz="1600" dirty="0">
                <a:latin typeface="+mn-lt"/>
              </a:rPr>
              <a:t>health inequality through the ‘Great Recession’: social policy </a:t>
            </a:r>
            <a:r>
              <a:rPr lang="en-GB" sz="1600" dirty="0" smtClean="0">
                <a:latin typeface="+mn-lt"/>
              </a:rPr>
              <a:t>matters. Sociology </a:t>
            </a:r>
            <a:r>
              <a:rPr lang="en-GB" sz="1600" dirty="0">
                <a:latin typeface="+mn-lt"/>
              </a:rPr>
              <a:t>of Health &amp; </a:t>
            </a:r>
            <a:r>
              <a:rPr lang="en-GB" sz="1600" dirty="0" smtClean="0">
                <a:latin typeface="+mn-lt"/>
              </a:rPr>
              <a:t>Illness 2018; 40(4): 750-768, doi:10.1111/1467-9566.12723</a:t>
            </a:r>
            <a:endParaRPr lang="en-GB" sz="1600" dirty="0">
              <a:latin typeface="+mn-lt"/>
            </a:endParaRPr>
          </a:p>
        </p:txBody>
      </p:sp>
      <p:sp>
        <p:nvSpPr>
          <p:cNvPr id="3" name="Content Placeholder 2"/>
          <p:cNvSpPr>
            <a:spLocks noGrp="1"/>
          </p:cNvSpPr>
          <p:nvPr>
            <p:ph idx="1"/>
          </p:nvPr>
        </p:nvSpPr>
        <p:spPr>
          <a:xfrm>
            <a:off x="616974" y="734818"/>
            <a:ext cx="6896581" cy="5342266"/>
          </a:xfrm>
        </p:spPr>
        <p:txBody>
          <a:bodyPr>
            <a:normAutofit fontScale="92500"/>
          </a:bodyPr>
          <a:lstStyle/>
          <a:p>
            <a:r>
              <a:rPr lang="en-GB" dirty="0" smtClean="0"/>
              <a:t>Austerity measured by welfare </a:t>
            </a:r>
            <a:r>
              <a:rPr lang="en-GB" dirty="0"/>
              <a:t>spending, </a:t>
            </a:r>
            <a:r>
              <a:rPr lang="en-GB" dirty="0" smtClean="0"/>
              <a:t>adjusted for unemployment and GDP</a:t>
            </a:r>
          </a:p>
          <a:p>
            <a:r>
              <a:rPr lang="en-GB" dirty="0" smtClean="0"/>
              <a:t>2002-2014, Europe (25)</a:t>
            </a:r>
          </a:p>
          <a:p>
            <a:r>
              <a:rPr lang="en-US" dirty="0"/>
              <a:t>GDP drops and increasing unemployment were associated with decreasing health inequalities. Austerity, however, was related to increasing health inequalities, an association that grew stronger with time. </a:t>
            </a:r>
            <a:endParaRPr lang="en-US" dirty="0" smtClean="0"/>
          </a:p>
          <a:p>
            <a:r>
              <a:rPr lang="en-US" dirty="0" smtClean="0"/>
              <a:t>Good </a:t>
            </a:r>
            <a:r>
              <a:rPr lang="en-US" dirty="0"/>
              <a:t>quality study though response rate for European Social Survey is highly variable across countries, </a:t>
            </a:r>
            <a:r>
              <a:rPr lang="en-US" dirty="0" smtClean="0"/>
              <a:t>and only </a:t>
            </a:r>
            <a:r>
              <a:rPr lang="en-US" dirty="0"/>
              <a:t>self-rated health </a:t>
            </a:r>
            <a:r>
              <a:rPr lang="en-US" dirty="0" smtClean="0"/>
              <a:t>measures. </a:t>
            </a:r>
          </a:p>
          <a:p>
            <a:r>
              <a:rPr lang="en-US" dirty="0" smtClean="0"/>
              <a:t>No data beyond 2014 – likely to underestimate effects</a:t>
            </a:r>
            <a:endParaRPr lang="en-GB" dirty="0"/>
          </a:p>
          <a:p>
            <a:endParaRPr lang="en-GB" dirty="0"/>
          </a:p>
        </p:txBody>
      </p:sp>
      <p:pic>
        <p:nvPicPr>
          <p:cNvPr id="6" name="Picture 5"/>
          <p:cNvPicPr>
            <a:picLocks noChangeAspect="1"/>
          </p:cNvPicPr>
          <p:nvPr/>
        </p:nvPicPr>
        <p:blipFill>
          <a:blip r:embed="rId2"/>
          <a:stretch>
            <a:fillRect/>
          </a:stretch>
        </p:blipFill>
        <p:spPr>
          <a:xfrm>
            <a:off x="7893424" y="222460"/>
            <a:ext cx="3829569" cy="5938028"/>
          </a:xfrm>
          <a:prstGeom prst="rect">
            <a:avLst/>
          </a:prstGeom>
          <a:ln>
            <a:solidFill>
              <a:schemeClr val="tx1"/>
            </a:solidFill>
          </a:ln>
        </p:spPr>
      </p:pic>
    </p:spTree>
    <p:extLst>
      <p:ext uri="{BB962C8B-B14F-4D97-AF65-F5344CB8AC3E}">
        <p14:creationId xmlns:p14="http://schemas.microsoft.com/office/powerpoint/2010/main" val="2986729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6165948"/>
            <a:ext cx="10960510" cy="385703"/>
          </a:xfrm>
        </p:spPr>
        <p:txBody>
          <a:bodyPr>
            <a:normAutofit fontScale="90000"/>
          </a:bodyPr>
          <a:lstStyle/>
          <a:p>
            <a:r>
              <a:rPr lang="en-GB" sz="1600" dirty="0" err="1" smtClean="0">
                <a:latin typeface="+mn-lt"/>
              </a:rPr>
              <a:t>Loopstra</a:t>
            </a:r>
            <a:r>
              <a:rPr lang="en-GB" sz="1600" dirty="0" smtClean="0">
                <a:latin typeface="+mn-lt"/>
              </a:rPr>
              <a:t> R, McKee M, Katikireddi SV, Taylor-Robinson D, Barr B, </a:t>
            </a:r>
            <a:r>
              <a:rPr lang="en-GB" sz="1600" dirty="0" err="1" smtClean="0">
                <a:latin typeface="+mn-lt"/>
              </a:rPr>
              <a:t>Stuckler</a:t>
            </a:r>
            <a:r>
              <a:rPr lang="en-GB" sz="1600" dirty="0" smtClean="0">
                <a:latin typeface="+mn-lt"/>
              </a:rPr>
              <a:t> D. Austerity </a:t>
            </a:r>
            <a:r>
              <a:rPr lang="en-GB" sz="1600" dirty="0">
                <a:latin typeface="+mn-lt"/>
              </a:rPr>
              <a:t>and old-age mortality in England: a longitudinal cross-local area analysis, </a:t>
            </a:r>
            <a:r>
              <a:rPr lang="en-GB" sz="1600" dirty="0" smtClean="0">
                <a:latin typeface="+mn-lt"/>
              </a:rPr>
              <a:t>2007–2013. Journal </a:t>
            </a:r>
            <a:r>
              <a:rPr lang="en-GB" sz="1600" dirty="0">
                <a:latin typeface="+mn-lt"/>
              </a:rPr>
              <a:t>of the Royal Society of </a:t>
            </a:r>
            <a:r>
              <a:rPr lang="en-GB" sz="1600" dirty="0" smtClean="0">
                <a:latin typeface="+mn-lt"/>
              </a:rPr>
              <a:t>Medicine 2016; 109(3):109-116, doi:10.1177/0141076816632215. </a:t>
            </a:r>
            <a:endParaRPr lang="en-GB" sz="1600" dirty="0">
              <a:latin typeface="+mn-lt"/>
            </a:endParaRPr>
          </a:p>
        </p:txBody>
      </p:sp>
      <p:sp>
        <p:nvSpPr>
          <p:cNvPr id="3" name="Content Placeholder 2"/>
          <p:cNvSpPr>
            <a:spLocks noGrp="1"/>
          </p:cNvSpPr>
          <p:nvPr>
            <p:ph idx="1"/>
          </p:nvPr>
        </p:nvSpPr>
        <p:spPr>
          <a:xfrm>
            <a:off x="616974" y="734818"/>
            <a:ext cx="6896581" cy="5342266"/>
          </a:xfrm>
        </p:spPr>
        <p:txBody>
          <a:bodyPr>
            <a:normAutofit/>
          </a:bodyPr>
          <a:lstStyle/>
          <a:p>
            <a:r>
              <a:rPr lang="en-GB" dirty="0" smtClean="0"/>
              <a:t>Austerity measured as c</a:t>
            </a:r>
            <a:r>
              <a:rPr lang="en-US" dirty="0" err="1" smtClean="0"/>
              <a:t>hange</a:t>
            </a:r>
            <a:r>
              <a:rPr lang="en-US" dirty="0" smtClean="0"/>
              <a:t> </a:t>
            </a:r>
            <a:r>
              <a:rPr lang="en-US" dirty="0"/>
              <a:t>in Pension Credit and social care spending; local authorities in England, </a:t>
            </a:r>
            <a:r>
              <a:rPr lang="en-US" dirty="0" smtClean="0"/>
              <a:t>2007-2013</a:t>
            </a:r>
          </a:p>
          <a:p>
            <a:r>
              <a:rPr lang="en-US" dirty="0" smtClean="0"/>
              <a:t>Each </a:t>
            </a:r>
            <a:r>
              <a:rPr lang="en-US" dirty="0"/>
              <a:t>1% decline in Pension Credit </a:t>
            </a:r>
            <a:r>
              <a:rPr lang="en-US" dirty="0" smtClean="0"/>
              <a:t>was </a:t>
            </a:r>
            <a:r>
              <a:rPr lang="en-US" dirty="0"/>
              <a:t>associated with a 0.68% increase in mortality. Each 1% decline in social care spending was associated with a rise of 0.08% but </a:t>
            </a:r>
            <a:r>
              <a:rPr lang="en-US" dirty="0" smtClean="0"/>
              <a:t>not after adjusting for pension </a:t>
            </a:r>
            <a:r>
              <a:rPr lang="en-US" dirty="0"/>
              <a:t>credit spending changes. </a:t>
            </a:r>
            <a:endParaRPr lang="en-US" dirty="0" smtClean="0"/>
          </a:p>
          <a:p>
            <a:r>
              <a:rPr lang="en-US" dirty="0" smtClean="0"/>
              <a:t>Moderate </a:t>
            </a:r>
            <a:r>
              <a:rPr lang="en-US" dirty="0"/>
              <a:t>quality study which could be confounded by deprivation, only to </a:t>
            </a:r>
            <a:r>
              <a:rPr lang="en-US" dirty="0" smtClean="0"/>
              <a:t>2013, only oldest age group. </a:t>
            </a:r>
            <a:endParaRPr lang="en-GB" dirty="0"/>
          </a:p>
        </p:txBody>
      </p:sp>
      <p:pic>
        <p:nvPicPr>
          <p:cNvPr id="4" name="Picture 3"/>
          <p:cNvPicPr>
            <a:picLocks noChangeAspect="1"/>
          </p:cNvPicPr>
          <p:nvPr/>
        </p:nvPicPr>
        <p:blipFill>
          <a:blip r:embed="rId2"/>
          <a:stretch>
            <a:fillRect/>
          </a:stretch>
        </p:blipFill>
        <p:spPr>
          <a:xfrm>
            <a:off x="7875639" y="327007"/>
            <a:ext cx="3879947" cy="5750077"/>
          </a:xfrm>
          <a:prstGeom prst="rect">
            <a:avLst/>
          </a:prstGeom>
          <a:ln>
            <a:solidFill>
              <a:schemeClr val="tx1"/>
            </a:solidFill>
          </a:ln>
        </p:spPr>
      </p:pic>
    </p:spTree>
    <p:extLst>
      <p:ext uri="{BB962C8B-B14F-4D97-AF65-F5344CB8AC3E}">
        <p14:creationId xmlns:p14="http://schemas.microsoft.com/office/powerpoint/2010/main" val="156715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6165948"/>
            <a:ext cx="10960510" cy="385703"/>
          </a:xfrm>
        </p:spPr>
        <p:txBody>
          <a:bodyPr>
            <a:normAutofit fontScale="90000"/>
          </a:bodyPr>
          <a:lstStyle/>
          <a:p>
            <a:r>
              <a:rPr lang="en-GB" sz="1600" dirty="0" err="1" smtClean="0">
                <a:latin typeface="+mn-lt"/>
              </a:rPr>
              <a:t>Taulbut</a:t>
            </a:r>
            <a:r>
              <a:rPr lang="en-GB" sz="1600" dirty="0" smtClean="0">
                <a:latin typeface="+mn-lt"/>
              </a:rPr>
              <a:t> M, </a:t>
            </a:r>
            <a:r>
              <a:rPr lang="en-GB" sz="1600" dirty="0" err="1" smtClean="0">
                <a:latin typeface="+mn-lt"/>
              </a:rPr>
              <a:t>Agbato</a:t>
            </a:r>
            <a:r>
              <a:rPr lang="en-GB" sz="1600" dirty="0" smtClean="0">
                <a:latin typeface="+mn-lt"/>
              </a:rPr>
              <a:t> D, McCartney G. Working and hurting? Monitoring the health and health inequalities impacts of the economic downturn and </a:t>
            </a:r>
            <a:r>
              <a:rPr lang="en-GB" sz="1600" dirty="0" err="1" smtClean="0">
                <a:latin typeface="+mn-lt"/>
              </a:rPr>
              <a:t>chanes</a:t>
            </a:r>
            <a:r>
              <a:rPr lang="en-GB" sz="1600" dirty="0" smtClean="0">
                <a:latin typeface="+mn-lt"/>
              </a:rPr>
              <a:t> to the social security system. Glasgow, NHS Health Scotland, 2018. </a:t>
            </a:r>
            <a:endParaRPr lang="en-GB" sz="1600" dirty="0">
              <a:latin typeface="+mn-lt"/>
            </a:endParaRPr>
          </a:p>
        </p:txBody>
      </p:sp>
      <p:sp>
        <p:nvSpPr>
          <p:cNvPr id="3" name="Content Placeholder 2"/>
          <p:cNvSpPr>
            <a:spLocks noGrp="1"/>
          </p:cNvSpPr>
          <p:nvPr>
            <p:ph idx="1"/>
          </p:nvPr>
        </p:nvSpPr>
        <p:spPr>
          <a:xfrm>
            <a:off x="616974" y="734818"/>
            <a:ext cx="6896581" cy="5342266"/>
          </a:xfrm>
        </p:spPr>
        <p:txBody>
          <a:bodyPr>
            <a:normAutofit/>
          </a:bodyPr>
          <a:lstStyle/>
          <a:p>
            <a:r>
              <a:rPr lang="en-GB" dirty="0" smtClean="0"/>
              <a:t>Observational evidence that many health trends have worsened for those groups most exposed to benefit cuts and increased conditionality in the social security system. </a:t>
            </a:r>
          </a:p>
          <a:p>
            <a:r>
              <a:rPr lang="en-GB" dirty="0" smtClean="0"/>
              <a:t>High quality evidence that some specific changes (e.g. increased conditionality for lone mothers receiving income support) have been detrimental for mental health. </a:t>
            </a:r>
          </a:p>
          <a:p>
            <a:r>
              <a:rPr lang="en-GB" dirty="0" smtClean="0"/>
              <a:t>It is proving impossible to do better studies on this because the DWP will not co-operate to release relevant linked data. </a:t>
            </a:r>
            <a:endParaRPr lang="en-GB" dirty="0"/>
          </a:p>
        </p:txBody>
      </p:sp>
      <p:pic>
        <p:nvPicPr>
          <p:cNvPr id="5" name="Picture 4"/>
          <p:cNvPicPr>
            <a:picLocks noChangeAspect="1"/>
          </p:cNvPicPr>
          <p:nvPr/>
        </p:nvPicPr>
        <p:blipFill>
          <a:blip r:embed="rId2"/>
          <a:stretch>
            <a:fillRect/>
          </a:stretch>
        </p:blipFill>
        <p:spPr>
          <a:xfrm>
            <a:off x="7728155" y="734818"/>
            <a:ext cx="3849329" cy="5374209"/>
          </a:xfrm>
          <a:prstGeom prst="rect">
            <a:avLst/>
          </a:prstGeom>
          <a:ln>
            <a:solidFill>
              <a:schemeClr val="tx1"/>
            </a:solidFill>
          </a:ln>
        </p:spPr>
      </p:pic>
    </p:spTree>
    <p:extLst>
      <p:ext uri="{BB962C8B-B14F-4D97-AF65-F5344CB8AC3E}">
        <p14:creationId xmlns:p14="http://schemas.microsoft.com/office/powerpoint/2010/main" val="1132476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5903" y="382384"/>
            <a:ext cx="4285476" cy="6209607"/>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1080681" y="499019"/>
            <a:ext cx="5223636" cy="577060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715182" y="190101"/>
            <a:ext cx="4324436" cy="6388443"/>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2512736" y="324194"/>
            <a:ext cx="4384255" cy="6325985"/>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2953405" y="294262"/>
            <a:ext cx="4504675" cy="6192982"/>
          </a:xfrm>
          <a:prstGeom prst="rect">
            <a:avLst/>
          </a:prstGeom>
          <a:ln>
            <a:solidFill>
              <a:schemeClr val="tx1"/>
            </a:solidFill>
          </a:ln>
        </p:spPr>
      </p:pic>
      <p:pic>
        <p:nvPicPr>
          <p:cNvPr id="9" name="Picture 8"/>
          <p:cNvPicPr>
            <a:picLocks noChangeAspect="1"/>
          </p:cNvPicPr>
          <p:nvPr/>
        </p:nvPicPr>
        <p:blipFill>
          <a:blip r:embed="rId7"/>
          <a:stretch>
            <a:fillRect/>
          </a:stretch>
        </p:blipFill>
        <p:spPr>
          <a:xfrm>
            <a:off x="3636464" y="139756"/>
            <a:ext cx="5059839" cy="6558742"/>
          </a:xfrm>
          <a:prstGeom prst="rect">
            <a:avLst/>
          </a:prstGeom>
          <a:ln>
            <a:solidFill>
              <a:schemeClr val="tx1"/>
            </a:solidFill>
          </a:ln>
        </p:spPr>
      </p:pic>
      <p:pic>
        <p:nvPicPr>
          <p:cNvPr id="10" name="Picture 9"/>
          <p:cNvPicPr>
            <a:picLocks noChangeAspect="1"/>
          </p:cNvPicPr>
          <p:nvPr/>
        </p:nvPicPr>
        <p:blipFill>
          <a:blip r:embed="rId8"/>
          <a:stretch>
            <a:fillRect/>
          </a:stretch>
        </p:blipFill>
        <p:spPr>
          <a:xfrm>
            <a:off x="4153067" y="354598"/>
            <a:ext cx="4334192" cy="6059445"/>
          </a:xfrm>
          <a:prstGeom prst="rect">
            <a:avLst/>
          </a:prstGeom>
          <a:ln>
            <a:solidFill>
              <a:schemeClr val="tx1"/>
            </a:solidFill>
          </a:ln>
        </p:spPr>
      </p:pic>
      <p:pic>
        <p:nvPicPr>
          <p:cNvPr id="11" name="Picture 10"/>
          <p:cNvPicPr>
            <a:picLocks noChangeAspect="1"/>
          </p:cNvPicPr>
          <p:nvPr/>
        </p:nvPicPr>
        <p:blipFill>
          <a:blip r:embed="rId9"/>
          <a:stretch>
            <a:fillRect/>
          </a:stretch>
        </p:blipFill>
        <p:spPr>
          <a:xfrm>
            <a:off x="4807494" y="438977"/>
            <a:ext cx="4134090" cy="5867344"/>
          </a:xfrm>
          <a:prstGeom prst="rect">
            <a:avLst/>
          </a:prstGeom>
          <a:ln>
            <a:solidFill>
              <a:schemeClr val="tx1"/>
            </a:solidFill>
          </a:ln>
        </p:spPr>
      </p:pic>
      <p:pic>
        <p:nvPicPr>
          <p:cNvPr id="12" name="Picture 11"/>
          <p:cNvPicPr>
            <a:picLocks noChangeAspect="1"/>
          </p:cNvPicPr>
          <p:nvPr/>
        </p:nvPicPr>
        <p:blipFill>
          <a:blip r:embed="rId10"/>
          <a:stretch>
            <a:fillRect/>
          </a:stretch>
        </p:blipFill>
        <p:spPr>
          <a:xfrm>
            <a:off x="5212284" y="398776"/>
            <a:ext cx="4213762" cy="6048809"/>
          </a:xfrm>
          <a:prstGeom prst="rect">
            <a:avLst/>
          </a:prstGeom>
          <a:ln>
            <a:solidFill>
              <a:schemeClr val="tx1"/>
            </a:solidFill>
          </a:ln>
        </p:spPr>
      </p:pic>
      <p:pic>
        <p:nvPicPr>
          <p:cNvPr id="13" name="Picture 12"/>
          <p:cNvPicPr>
            <a:picLocks noChangeAspect="1"/>
          </p:cNvPicPr>
          <p:nvPr/>
        </p:nvPicPr>
        <p:blipFill>
          <a:blip r:embed="rId11"/>
          <a:stretch>
            <a:fillRect/>
          </a:stretch>
        </p:blipFill>
        <p:spPr>
          <a:xfrm>
            <a:off x="5700395" y="294262"/>
            <a:ext cx="4418753" cy="6249730"/>
          </a:xfrm>
          <a:prstGeom prst="rect">
            <a:avLst/>
          </a:prstGeom>
          <a:ln>
            <a:solidFill>
              <a:schemeClr val="tx1"/>
            </a:solidFill>
          </a:ln>
        </p:spPr>
      </p:pic>
      <p:pic>
        <p:nvPicPr>
          <p:cNvPr id="14" name="Picture 13"/>
          <p:cNvPicPr>
            <a:picLocks noChangeAspect="1"/>
          </p:cNvPicPr>
          <p:nvPr/>
        </p:nvPicPr>
        <p:blipFill>
          <a:blip r:embed="rId12"/>
          <a:stretch>
            <a:fillRect/>
          </a:stretch>
        </p:blipFill>
        <p:spPr>
          <a:xfrm>
            <a:off x="6279588" y="247784"/>
            <a:ext cx="4548392" cy="6249730"/>
          </a:xfrm>
          <a:prstGeom prst="rect">
            <a:avLst/>
          </a:prstGeom>
          <a:ln>
            <a:solidFill>
              <a:schemeClr val="tx1"/>
            </a:solidFill>
          </a:ln>
        </p:spPr>
      </p:pic>
      <p:pic>
        <p:nvPicPr>
          <p:cNvPr id="4" name="Picture 3"/>
          <p:cNvPicPr>
            <a:picLocks noChangeAspect="1"/>
          </p:cNvPicPr>
          <p:nvPr/>
        </p:nvPicPr>
        <p:blipFill>
          <a:blip r:embed="rId13"/>
          <a:stretch>
            <a:fillRect/>
          </a:stretch>
        </p:blipFill>
        <p:spPr>
          <a:xfrm>
            <a:off x="6893851" y="438977"/>
            <a:ext cx="4164128" cy="6161608"/>
          </a:xfrm>
          <a:prstGeom prst="rect">
            <a:avLst/>
          </a:prstGeom>
        </p:spPr>
      </p:pic>
      <p:pic>
        <p:nvPicPr>
          <p:cNvPr id="15" name="Picture 14"/>
          <p:cNvPicPr>
            <a:picLocks noChangeAspect="1"/>
          </p:cNvPicPr>
          <p:nvPr/>
        </p:nvPicPr>
        <p:blipFill>
          <a:blip r:embed="rId14"/>
          <a:stretch>
            <a:fillRect/>
          </a:stretch>
        </p:blipFill>
        <p:spPr>
          <a:xfrm>
            <a:off x="7814290" y="625681"/>
            <a:ext cx="4119404" cy="5751272"/>
          </a:xfrm>
          <a:prstGeom prst="rect">
            <a:avLst/>
          </a:prstGeom>
          <a:ln>
            <a:solidFill>
              <a:schemeClr val="tx1"/>
            </a:solidFill>
          </a:ln>
        </p:spPr>
      </p:pic>
    </p:spTree>
    <p:extLst>
      <p:ext uri="{BB962C8B-B14F-4D97-AF65-F5344CB8AC3E}">
        <p14:creationId xmlns:p14="http://schemas.microsoft.com/office/powerpoint/2010/main" val="334883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8" fill="hold" nodeType="afterEffect">
                                  <p:stCondLst>
                                    <p:cond delay="1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8" fill="hold" nodeType="afterEffect">
                                  <p:stCondLst>
                                    <p:cond delay="10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6500"/>
                            </p:stCondLst>
                            <p:childTnLst>
                              <p:par>
                                <p:cTn id="30" presetID="2" presetClass="entr" presetSubtype="8" fill="hold" nodeType="afterEffect">
                                  <p:stCondLst>
                                    <p:cond delay="1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2" presetClass="entr" presetSubtype="8" fill="hold" nodeType="afterEffect">
                                  <p:stCondLst>
                                    <p:cond delay="10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9500"/>
                            </p:stCondLst>
                            <p:childTnLst>
                              <p:par>
                                <p:cTn id="40" presetID="2" presetClass="entr" presetSubtype="8" fill="hold" nodeType="afterEffect">
                                  <p:stCondLst>
                                    <p:cond delay="100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0-#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11000"/>
                            </p:stCondLst>
                            <p:childTnLst>
                              <p:par>
                                <p:cTn id="45" presetID="2" presetClass="entr" presetSubtype="8" fill="hold" nodeType="afterEffect">
                                  <p:stCondLst>
                                    <p:cond delay="100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12500"/>
                            </p:stCondLst>
                            <p:childTnLst>
                              <p:par>
                                <p:cTn id="50" presetID="2" presetClass="entr" presetSubtype="8" fill="hold" nodeType="afterEffect">
                                  <p:stCondLst>
                                    <p:cond delay="100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0-#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childTnLst>
                          </p:cTn>
                        </p:par>
                        <p:par>
                          <p:cTn id="54" fill="hold">
                            <p:stCondLst>
                              <p:cond delay="14000"/>
                            </p:stCondLst>
                            <p:childTnLst>
                              <p:par>
                                <p:cTn id="55" presetID="2" presetClass="entr" presetSubtype="8" fill="hold" nodeType="afterEffect">
                                  <p:stCondLst>
                                    <p:cond delay="100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15500"/>
                            </p:stCondLst>
                            <p:childTnLst>
                              <p:par>
                                <p:cTn id="60" presetID="2" presetClass="entr" presetSubtype="8" fill="hold" nodeType="afterEffect">
                                  <p:stCondLst>
                                    <p:cond delay="100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0-#ppt_w/2"/>
                                          </p:val>
                                        </p:tav>
                                        <p:tav tm="100000">
                                          <p:val>
                                            <p:strVal val="#ppt_x"/>
                                          </p:val>
                                        </p:tav>
                                      </p:tavLst>
                                    </p:anim>
                                    <p:anim calcmode="lin" valueType="num">
                                      <p:cBhvr additive="base">
                                        <p:cTn id="63" dur="500" fill="hold"/>
                                        <p:tgtEl>
                                          <p:spTgt spid="4"/>
                                        </p:tgtEl>
                                        <p:attrNameLst>
                                          <p:attrName>ppt_y</p:attrName>
                                        </p:attrNameLst>
                                      </p:cBhvr>
                                      <p:tavLst>
                                        <p:tav tm="0">
                                          <p:val>
                                            <p:strVal val="#ppt_y"/>
                                          </p:val>
                                        </p:tav>
                                        <p:tav tm="100000">
                                          <p:val>
                                            <p:strVal val="#ppt_y"/>
                                          </p:val>
                                        </p:tav>
                                      </p:tavLst>
                                    </p:anim>
                                  </p:childTnLst>
                                </p:cTn>
                              </p:par>
                            </p:childTnLst>
                          </p:cTn>
                        </p:par>
                        <p:par>
                          <p:cTn id="64" fill="hold">
                            <p:stCondLst>
                              <p:cond delay="17000"/>
                            </p:stCondLst>
                            <p:childTnLst>
                              <p:par>
                                <p:cTn id="65" presetID="2" presetClass="entr" presetSubtype="8" fill="hold" nodeType="afterEffect">
                                  <p:stCondLst>
                                    <p:cond delay="100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0-#ppt_w/2"/>
                                          </p:val>
                                        </p:tav>
                                        <p:tav tm="100000">
                                          <p:val>
                                            <p:strVal val="#ppt_x"/>
                                          </p:val>
                                        </p:tav>
                                      </p:tavLst>
                                    </p:anim>
                                    <p:anim calcmode="lin" valueType="num">
                                      <p:cBhvr additive="base">
                                        <p:cTn id="6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55535" y="431800"/>
            <a:ext cx="10111232" cy="6032499"/>
          </a:xfrm>
          <a:prstGeom prst="rect">
            <a:avLst/>
          </a:prstGeom>
        </p:spPr>
      </p:pic>
      <p:pic>
        <p:nvPicPr>
          <p:cNvPr id="2" name="Picture 1"/>
          <p:cNvPicPr>
            <a:picLocks noChangeAspect="1"/>
          </p:cNvPicPr>
          <p:nvPr/>
        </p:nvPicPr>
        <p:blipFill>
          <a:blip r:embed="rId3"/>
          <a:stretch>
            <a:fillRect/>
          </a:stretch>
        </p:blipFill>
        <p:spPr>
          <a:xfrm>
            <a:off x="755535" y="431800"/>
            <a:ext cx="10111232" cy="6032499"/>
          </a:xfrm>
          <a:prstGeom prst="rect">
            <a:avLst/>
          </a:prstGeom>
        </p:spPr>
      </p:pic>
      <p:sp>
        <p:nvSpPr>
          <p:cNvPr id="4" name="Rectangle 3"/>
          <p:cNvSpPr/>
          <p:nvPr/>
        </p:nvSpPr>
        <p:spPr>
          <a:xfrm>
            <a:off x="1625600" y="723900"/>
            <a:ext cx="2616200" cy="4851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625600" y="723900"/>
            <a:ext cx="2616200" cy="584775"/>
          </a:xfrm>
          <a:prstGeom prst="rect">
            <a:avLst/>
          </a:prstGeom>
          <a:noFill/>
        </p:spPr>
        <p:txBody>
          <a:bodyPr wrap="square" rtlCol="0">
            <a:spAutoFit/>
          </a:bodyPr>
          <a:lstStyle/>
          <a:p>
            <a:pPr algn="ctr"/>
            <a:r>
              <a:rPr lang="en-GB" sz="1600" dirty="0" smtClean="0"/>
              <a:t>Infectious disease outbreaks, food supplies, wars</a:t>
            </a:r>
            <a:endParaRPr lang="en-GB" sz="1600" dirty="0"/>
          </a:p>
        </p:txBody>
      </p:sp>
      <p:grpSp>
        <p:nvGrpSpPr>
          <p:cNvPr id="14" name="Group 13"/>
          <p:cNvGrpSpPr/>
          <p:nvPr/>
        </p:nvGrpSpPr>
        <p:grpSpPr>
          <a:xfrm>
            <a:off x="1917700" y="2203450"/>
            <a:ext cx="2184400" cy="933450"/>
            <a:chOff x="1917700" y="2203450"/>
            <a:chExt cx="2184400" cy="933450"/>
          </a:xfrm>
        </p:grpSpPr>
        <p:cxnSp>
          <p:nvCxnSpPr>
            <p:cNvPr id="7" name="Straight Arrow Connector 6"/>
            <p:cNvCxnSpPr/>
            <p:nvPr/>
          </p:nvCxnSpPr>
          <p:spPr>
            <a:xfrm>
              <a:off x="1917700" y="251460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082800" y="251460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438400" y="251460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59100" y="251460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644900" y="229870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962400" y="220345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02100" y="220345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5111865" y="723900"/>
            <a:ext cx="552336" cy="4851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376415" y="723900"/>
            <a:ext cx="329185" cy="4851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705601" y="723900"/>
            <a:ext cx="3822700" cy="4851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4795047" y="753189"/>
            <a:ext cx="1216198" cy="584775"/>
          </a:xfrm>
          <a:prstGeom prst="rect">
            <a:avLst/>
          </a:prstGeom>
          <a:solidFill>
            <a:schemeClr val="bg1">
              <a:alpha val="90000"/>
            </a:schemeClr>
          </a:solidFill>
        </p:spPr>
        <p:txBody>
          <a:bodyPr wrap="square" rtlCol="0">
            <a:spAutoFit/>
          </a:bodyPr>
          <a:lstStyle/>
          <a:p>
            <a:pPr algn="ctr"/>
            <a:r>
              <a:rPr lang="en-GB" sz="1600" dirty="0" smtClean="0"/>
              <a:t>WWI and Spanish flu</a:t>
            </a:r>
            <a:endParaRPr lang="en-GB" sz="1600" dirty="0"/>
          </a:p>
        </p:txBody>
      </p:sp>
      <p:sp>
        <p:nvSpPr>
          <p:cNvPr id="20" name="TextBox 19"/>
          <p:cNvSpPr txBox="1"/>
          <p:nvPr/>
        </p:nvSpPr>
        <p:spPr>
          <a:xfrm>
            <a:off x="6179058" y="876300"/>
            <a:ext cx="710415" cy="338554"/>
          </a:xfrm>
          <a:prstGeom prst="rect">
            <a:avLst/>
          </a:prstGeom>
          <a:solidFill>
            <a:schemeClr val="bg1">
              <a:alpha val="91000"/>
            </a:schemeClr>
          </a:solidFill>
        </p:spPr>
        <p:txBody>
          <a:bodyPr wrap="square" rtlCol="0">
            <a:spAutoFit/>
          </a:bodyPr>
          <a:lstStyle/>
          <a:p>
            <a:pPr algn="ctr"/>
            <a:r>
              <a:rPr lang="en-GB" sz="1600" dirty="0" smtClean="0"/>
              <a:t>WWII</a:t>
            </a:r>
            <a:endParaRPr lang="en-GB" sz="1600" dirty="0"/>
          </a:p>
        </p:txBody>
      </p:sp>
      <p:sp>
        <p:nvSpPr>
          <p:cNvPr id="21" name="TextBox 20"/>
          <p:cNvSpPr txBox="1"/>
          <p:nvPr/>
        </p:nvSpPr>
        <p:spPr>
          <a:xfrm>
            <a:off x="7225100" y="736312"/>
            <a:ext cx="2616200" cy="338554"/>
          </a:xfrm>
          <a:prstGeom prst="rect">
            <a:avLst/>
          </a:prstGeom>
          <a:noFill/>
        </p:spPr>
        <p:txBody>
          <a:bodyPr wrap="square" rtlCol="0">
            <a:spAutoFit/>
          </a:bodyPr>
          <a:lstStyle/>
          <a:p>
            <a:pPr algn="ctr"/>
            <a:r>
              <a:rPr lang="en-GB" sz="1600" dirty="0" smtClean="0"/>
              <a:t>Continuous improvement</a:t>
            </a:r>
            <a:endParaRPr lang="en-GB" sz="1600" dirty="0"/>
          </a:p>
        </p:txBody>
      </p:sp>
      <p:sp>
        <p:nvSpPr>
          <p:cNvPr id="22" name="TextBox 21"/>
          <p:cNvSpPr txBox="1"/>
          <p:nvPr/>
        </p:nvSpPr>
        <p:spPr>
          <a:xfrm>
            <a:off x="6705601" y="3949700"/>
            <a:ext cx="3987800" cy="369332"/>
          </a:xfrm>
          <a:prstGeom prst="rect">
            <a:avLst/>
          </a:prstGeom>
          <a:noFill/>
        </p:spPr>
        <p:txBody>
          <a:bodyPr wrap="square" rtlCol="0">
            <a:spAutoFit/>
          </a:bodyPr>
          <a:lstStyle/>
          <a:p>
            <a:r>
              <a:rPr lang="en-GB" b="1" dirty="0" smtClean="0"/>
              <a:t>Life expectancy in Scotland, 1855-2005</a:t>
            </a:r>
            <a:endParaRPr lang="en-GB" b="1" dirty="0"/>
          </a:p>
        </p:txBody>
      </p:sp>
    </p:spTree>
    <p:extLst>
      <p:ext uri="{BB962C8B-B14F-4D97-AF65-F5344CB8AC3E}">
        <p14:creationId xmlns:p14="http://schemas.microsoft.com/office/powerpoint/2010/main" val="129650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22" presetClass="exit" presetSubtype="8" fill="hold" grpId="1" nodeType="withEffect">
                                  <p:stCondLst>
                                    <p:cond delay="0"/>
                                  </p:stCondLst>
                                  <p:childTnLst>
                                    <p:animEffect transition="out" filter="wipe(left)">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22" presetClass="exit" presetSubtype="8" fill="hold" grpId="1" nodeType="withEffect">
                                  <p:stCondLst>
                                    <p:cond delay="0"/>
                                  </p:stCondLst>
                                  <p:childTnLst>
                                    <p:animEffect transition="out" filter="wipe(left)">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22" presetClass="exit" presetSubtype="8" fill="hold" nodeType="withEffect">
                                  <p:stCondLst>
                                    <p:cond delay="0"/>
                                  </p:stCondLst>
                                  <p:childTnLst>
                                    <p:animEffect transition="out" filter="wipe(left)">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22" presetClass="exit" presetSubtype="8" fill="hold" grpId="1" nodeType="withEffect">
                                  <p:stCondLst>
                                    <p:cond delay="0"/>
                                  </p:stCondLst>
                                  <p:childTnLst>
                                    <p:animEffect transition="out" filter="wipe(left)">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22" presetClass="exit" presetSubtype="8" fill="hold" grpId="1" nodeType="withEffect">
                                  <p:stCondLst>
                                    <p:cond delay="0"/>
                                  </p:stCondLst>
                                  <p:childTnLst>
                                    <p:animEffect transition="out" filter="wipe(left)">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1" nodeType="clickEffect">
                                  <p:stCondLst>
                                    <p:cond delay="0"/>
                                  </p:stCondLst>
                                  <p:childTnLst>
                                    <p:animEffect transition="out" filter="wipe(left)">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par>
                                <p:cTn id="57" presetID="22" presetClass="exit" presetSubtype="8" fill="hold" grpId="1" nodeType="withEffect">
                                  <p:stCondLst>
                                    <p:cond delay="0"/>
                                  </p:stCondLst>
                                  <p:childTnLst>
                                    <p:animEffect transition="out" filter="wipe(left)">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16" grpId="0" animBg="1"/>
      <p:bldP spid="16" grpId="1" animBg="1"/>
      <p:bldP spid="17" grpId="0" animBg="1"/>
      <p:bldP spid="17" grpId="1" animBg="1"/>
      <p:bldP spid="18" grpId="0" animBg="1"/>
      <p:bldP spid="19" grpId="0" animBg="1"/>
      <p:bldP spid="19" grpId="1" animBg="1"/>
      <p:bldP spid="20" grpId="0" animBg="1"/>
      <p:bldP spid="20" grpId="1" animBg="1"/>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What are the causes? </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r>
              <a:rPr lang="en-GB" dirty="0" smtClean="0"/>
              <a:t>Other factors could be playing a role</a:t>
            </a:r>
          </a:p>
          <a:p>
            <a:pPr marL="542925" indent="-276225">
              <a:buNone/>
            </a:pPr>
            <a:r>
              <a:rPr lang="en-GB" dirty="0" smtClean="0"/>
              <a:t>&gt; Mental health problems and social isolation as mechanisms linking economic factors and mortality </a:t>
            </a:r>
          </a:p>
          <a:p>
            <a:pPr marL="542925" indent="-276225">
              <a:buNone/>
            </a:pPr>
            <a:r>
              <a:rPr lang="en-GB" dirty="0" smtClean="0"/>
              <a:t>&gt; Obesity could be a mechanism linking economic factors to cardiovascular disease</a:t>
            </a:r>
          </a:p>
          <a:p>
            <a:pPr marL="542925" indent="-276225">
              <a:buNone/>
            </a:pPr>
            <a:r>
              <a:rPr lang="en-GB" dirty="0" smtClean="0"/>
              <a:t>&gt; Large programme of work underway to investigate all causes at present </a:t>
            </a:r>
            <a:endParaRPr lang="en-GB" dirty="0"/>
          </a:p>
        </p:txBody>
      </p:sp>
    </p:spTree>
    <p:extLst>
      <p:ext uri="{BB962C8B-B14F-4D97-AF65-F5344CB8AC3E}">
        <p14:creationId xmlns:p14="http://schemas.microsoft.com/office/powerpoint/2010/main" val="927189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It’s not </a:t>
            </a:r>
            <a:r>
              <a:rPr lang="en-GB" b="1" dirty="0" smtClean="0">
                <a:latin typeface="+mn-lt"/>
              </a:rPr>
              <a:t>an ageing population</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pPr marL="723900" indent="-457200"/>
            <a:r>
              <a:rPr lang="en-GB" dirty="0" smtClean="0"/>
              <a:t>These trends are shown in life expectancy and age-standardised mortality data</a:t>
            </a:r>
            <a:endParaRPr lang="en-GB" dirty="0"/>
          </a:p>
        </p:txBody>
      </p:sp>
    </p:spTree>
    <p:extLst>
      <p:ext uri="{BB962C8B-B14F-4D97-AF65-F5344CB8AC3E}">
        <p14:creationId xmlns:p14="http://schemas.microsoft.com/office/powerpoint/2010/main" val="138868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It’s not a ‘natural’ limit</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pPr marL="723900" indent="-457200"/>
            <a:r>
              <a:rPr lang="en-GB" dirty="0" smtClean="0"/>
              <a:t>Trends have changed at all age groups, not just the oldest</a:t>
            </a:r>
          </a:p>
          <a:p>
            <a:pPr marL="723900" indent="-457200"/>
            <a:r>
              <a:rPr lang="en-GB" dirty="0" smtClean="0"/>
              <a:t>Trends are worst in the most deprived groups where life expectancy is already lowest </a:t>
            </a:r>
          </a:p>
          <a:p>
            <a:pPr marL="723900" indent="-457200"/>
            <a:r>
              <a:rPr lang="en-GB" dirty="0" smtClean="0"/>
              <a:t>Life expectancy continues to improve in countries who lead the world such as Japan</a:t>
            </a:r>
            <a:endParaRPr lang="en-GB" dirty="0"/>
          </a:p>
        </p:txBody>
      </p:sp>
    </p:spTree>
    <p:extLst>
      <p:ext uri="{BB962C8B-B14F-4D97-AF65-F5344CB8AC3E}">
        <p14:creationId xmlns:p14="http://schemas.microsoft.com/office/powerpoint/2010/main" val="51241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It’s not ‘flu</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pPr marL="723900" indent="-457200"/>
            <a:r>
              <a:rPr lang="en-GB" dirty="0" smtClean="0"/>
              <a:t>All causes of death impacted including implausible causes such as drug-related deaths</a:t>
            </a:r>
          </a:p>
          <a:p>
            <a:pPr marL="723900" indent="-457200"/>
            <a:r>
              <a:rPr lang="en-GB" dirty="0" smtClean="0"/>
              <a:t>Trends changed in </a:t>
            </a:r>
            <a:r>
              <a:rPr lang="en-GB" dirty="0" smtClean="0"/>
              <a:t>2012 across most countries, </a:t>
            </a:r>
            <a:r>
              <a:rPr lang="en-GB" dirty="0" smtClean="0"/>
              <a:t>not in the ‘flu-year’ 2015, and have been sustained subsequently </a:t>
            </a:r>
          </a:p>
          <a:p>
            <a:pPr marL="723900" indent="-457200"/>
            <a:r>
              <a:rPr lang="en-GB" dirty="0" smtClean="0"/>
              <a:t>All age groups impacted </a:t>
            </a:r>
            <a:endParaRPr lang="en-GB" dirty="0"/>
          </a:p>
        </p:txBody>
      </p:sp>
    </p:spTree>
    <p:extLst>
      <p:ext uri="{BB962C8B-B14F-4D97-AF65-F5344CB8AC3E}">
        <p14:creationId xmlns:p14="http://schemas.microsoft.com/office/powerpoint/2010/main" val="33644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2096"/>
          </a:xfrm>
        </p:spPr>
        <p:txBody>
          <a:bodyPr/>
          <a:lstStyle/>
          <a:p>
            <a:r>
              <a:rPr lang="en-US" b="1" dirty="0" smtClean="0">
                <a:latin typeface="+mn-lt"/>
              </a:rPr>
              <a:t>Summary and implications</a:t>
            </a:r>
            <a:endParaRPr lang="en-US" b="1" dirty="0">
              <a:latin typeface="+mn-lt"/>
            </a:endParaRPr>
          </a:p>
        </p:txBody>
      </p:sp>
      <p:sp>
        <p:nvSpPr>
          <p:cNvPr id="3" name="Content Placeholder 2"/>
          <p:cNvSpPr>
            <a:spLocks noGrp="1"/>
          </p:cNvSpPr>
          <p:nvPr>
            <p:ph idx="1"/>
          </p:nvPr>
        </p:nvSpPr>
        <p:spPr>
          <a:xfrm>
            <a:off x="838200" y="1299410"/>
            <a:ext cx="10515600" cy="5205663"/>
          </a:xfrm>
        </p:spPr>
        <p:txBody>
          <a:bodyPr>
            <a:normAutofit fontScale="92500"/>
          </a:bodyPr>
          <a:lstStyle/>
          <a:p>
            <a:r>
              <a:rPr lang="en-GB" dirty="0" smtClean="0"/>
              <a:t>This is the biggest public health challenge for many decades – encompassing the sub-plots on drug deaths, homelessness, poverty, etc. </a:t>
            </a:r>
          </a:p>
          <a:p>
            <a:r>
              <a:rPr lang="en-GB" dirty="0" smtClean="0"/>
              <a:t>Austerity, social security cuts, service cuts/pressures all likely to be causal </a:t>
            </a:r>
          </a:p>
          <a:p>
            <a:r>
              <a:rPr lang="en-GB" dirty="0" smtClean="0"/>
              <a:t>We need to reverse </a:t>
            </a:r>
            <a:r>
              <a:rPr lang="en-GB" dirty="0" smtClean="0"/>
              <a:t>and mitigate these </a:t>
            </a:r>
            <a:r>
              <a:rPr lang="en-GB" dirty="0" smtClean="0"/>
              <a:t>economic and social policies </a:t>
            </a:r>
            <a:endParaRPr lang="en-GB" dirty="0" smtClean="0"/>
          </a:p>
          <a:p>
            <a:r>
              <a:rPr lang="en-GB" dirty="0" smtClean="0"/>
              <a:t>We </a:t>
            </a:r>
            <a:r>
              <a:rPr lang="en-GB" dirty="0" smtClean="0"/>
              <a:t>need to design our services to meet the unmet needs of the population and ensure accessibility to those who need those services most </a:t>
            </a:r>
          </a:p>
          <a:p>
            <a:r>
              <a:rPr lang="en-GB" dirty="0" smtClean="0"/>
              <a:t>We need a public health approach to substance misuse</a:t>
            </a:r>
          </a:p>
          <a:p>
            <a:r>
              <a:rPr lang="en-GB" dirty="0" smtClean="0"/>
              <a:t>We need your leadership to ensure all relevant policymakers and service managers at all levels understand the contribution they can make</a:t>
            </a:r>
          </a:p>
          <a:p>
            <a:r>
              <a:rPr lang="en-GB" dirty="0" smtClean="0"/>
              <a:t>We have a duty to explain and champion action for our population/patients</a:t>
            </a:r>
          </a:p>
        </p:txBody>
      </p:sp>
    </p:spTree>
    <p:extLst>
      <p:ext uri="{BB962C8B-B14F-4D97-AF65-F5344CB8AC3E}">
        <p14:creationId xmlns:p14="http://schemas.microsoft.com/office/powerpoint/2010/main" val="262538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2096"/>
          </a:xfrm>
        </p:spPr>
        <p:txBody>
          <a:bodyPr>
            <a:normAutofit fontScale="90000"/>
          </a:bodyPr>
          <a:lstStyle/>
          <a:p>
            <a:r>
              <a:rPr lang="en-US" b="1" dirty="0" smtClean="0">
                <a:latin typeface="+mn-lt"/>
              </a:rPr>
              <a:t>But what can I do (if I work in public health)?</a:t>
            </a:r>
            <a:endParaRPr lang="en-US" b="1" dirty="0">
              <a:latin typeface="+mn-lt"/>
            </a:endParaRPr>
          </a:p>
        </p:txBody>
      </p:sp>
      <p:sp>
        <p:nvSpPr>
          <p:cNvPr id="3" name="Content Placeholder 2"/>
          <p:cNvSpPr>
            <a:spLocks noGrp="1"/>
          </p:cNvSpPr>
          <p:nvPr>
            <p:ph idx="1"/>
          </p:nvPr>
        </p:nvSpPr>
        <p:spPr>
          <a:xfrm>
            <a:off x="838200" y="1536700"/>
            <a:ext cx="10515600" cy="4968373"/>
          </a:xfrm>
        </p:spPr>
        <p:txBody>
          <a:bodyPr>
            <a:normAutofit/>
          </a:bodyPr>
          <a:lstStyle/>
          <a:p>
            <a:r>
              <a:rPr lang="en-GB" dirty="0" smtClean="0"/>
              <a:t>Ensure everyone is in </a:t>
            </a:r>
            <a:r>
              <a:rPr lang="en-GB" dirty="0"/>
              <a:t>receipt of the benefits they are entitled to through high quality service outreach. </a:t>
            </a:r>
            <a:endParaRPr lang="en-GB" dirty="0" smtClean="0"/>
          </a:p>
          <a:p>
            <a:r>
              <a:rPr lang="en-GB" dirty="0" smtClean="0"/>
              <a:t>Ensure </a:t>
            </a:r>
            <a:r>
              <a:rPr lang="en-GB" dirty="0"/>
              <a:t>mitigation of inequalities through employment and procurement </a:t>
            </a:r>
            <a:r>
              <a:rPr lang="en-GB" dirty="0" smtClean="0"/>
              <a:t>processes</a:t>
            </a:r>
            <a:r>
              <a:rPr lang="en-GB" dirty="0"/>
              <a:t> (see </a:t>
            </a:r>
            <a:r>
              <a:rPr lang="en-GB" dirty="0" smtClean="0"/>
              <a:t>‘Maximising </a:t>
            </a:r>
            <a:r>
              <a:rPr lang="en-GB" dirty="0"/>
              <a:t>the </a:t>
            </a:r>
            <a:r>
              <a:rPr lang="en-GB" dirty="0" smtClean="0"/>
              <a:t>role of </a:t>
            </a:r>
            <a:r>
              <a:rPr lang="en-GB" dirty="0" err="1"/>
              <a:t>NHSScotland</a:t>
            </a:r>
            <a:r>
              <a:rPr lang="en-GB" dirty="0"/>
              <a:t> </a:t>
            </a:r>
            <a:r>
              <a:rPr lang="en-GB" dirty="0" smtClean="0"/>
              <a:t>in reducing health inequalities’). </a:t>
            </a:r>
          </a:p>
          <a:p>
            <a:r>
              <a:rPr lang="en-GB" dirty="0" smtClean="0"/>
              <a:t>D</a:t>
            </a:r>
            <a:r>
              <a:rPr lang="en-GB" dirty="0" smtClean="0"/>
              <a:t>esign </a:t>
            </a:r>
            <a:r>
              <a:rPr lang="en-GB" dirty="0" smtClean="0"/>
              <a:t>our services to meet the unmet needs of the population and ensure accessibility to those who need those services </a:t>
            </a:r>
            <a:r>
              <a:rPr lang="en-GB" dirty="0" smtClean="0"/>
              <a:t>most. </a:t>
            </a:r>
          </a:p>
          <a:p>
            <a:r>
              <a:rPr lang="en-GB" dirty="0" smtClean="0"/>
              <a:t>Lead and influence across the ‘whole system’ for change. </a:t>
            </a:r>
            <a:endParaRPr lang="en-GB" dirty="0" smtClean="0"/>
          </a:p>
          <a:p>
            <a:r>
              <a:rPr lang="en-GB" dirty="0" smtClean="0"/>
              <a:t>Ensure all your teams, managers, elected representatives, friends, etc., know what is going on and what is needed. </a:t>
            </a:r>
          </a:p>
        </p:txBody>
      </p:sp>
    </p:spTree>
    <p:extLst>
      <p:ext uri="{BB962C8B-B14F-4D97-AF65-F5344CB8AC3E}">
        <p14:creationId xmlns:p14="http://schemas.microsoft.com/office/powerpoint/2010/main" val="384468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6997958" y="245150"/>
            <a:ext cx="4590662" cy="4062651"/>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chemeClr val="bg1"/>
                </a:solidFill>
              </a:rPr>
              <a:t>Leadership</a:t>
            </a:r>
          </a:p>
          <a:p>
            <a:pPr marL="285750" indent="-285750">
              <a:buFont typeface="Arial" panose="020B0604020202020204" pitchFamily="34" charset="0"/>
              <a:buChar char="•"/>
            </a:pPr>
            <a:r>
              <a:rPr lang="en-GB" sz="2400" dirty="0" smtClean="0">
                <a:solidFill>
                  <a:schemeClr val="bg1"/>
                </a:solidFill>
              </a:rPr>
              <a:t>Research Administration</a:t>
            </a:r>
          </a:p>
          <a:p>
            <a:pPr marL="285750" indent="-285750">
              <a:buFont typeface="Arial" panose="020B0604020202020204" pitchFamily="34" charset="0"/>
              <a:buChar char="•"/>
            </a:pPr>
            <a:r>
              <a:rPr lang="en-GB" sz="2400" dirty="0" smtClean="0">
                <a:solidFill>
                  <a:schemeClr val="bg1"/>
                </a:solidFill>
              </a:rPr>
              <a:t>Policy advice and navigation</a:t>
            </a:r>
          </a:p>
          <a:p>
            <a:pPr marL="285750" indent="-285750">
              <a:buFont typeface="Arial" panose="020B0604020202020204" pitchFamily="34" charset="0"/>
              <a:buChar char="•"/>
            </a:pPr>
            <a:r>
              <a:rPr lang="en-GB" sz="2400" dirty="0" smtClean="0">
                <a:solidFill>
                  <a:schemeClr val="bg1"/>
                </a:solidFill>
              </a:rPr>
              <a:t>Resourcing</a:t>
            </a:r>
          </a:p>
          <a:p>
            <a:pPr marL="285750" indent="-285750">
              <a:buFont typeface="Arial" panose="020B0604020202020204" pitchFamily="34" charset="0"/>
              <a:buChar char="•"/>
            </a:pPr>
            <a:r>
              <a:rPr lang="en-GB" sz="2400" dirty="0" smtClean="0">
                <a:solidFill>
                  <a:schemeClr val="bg1"/>
                </a:solidFill>
              </a:rPr>
              <a:t>Communications</a:t>
            </a:r>
          </a:p>
          <a:p>
            <a:pPr marL="285750" indent="-285750">
              <a:buFont typeface="Arial" panose="020B0604020202020204" pitchFamily="34" charset="0"/>
              <a:buChar char="•"/>
            </a:pPr>
            <a:r>
              <a:rPr lang="en-GB" sz="2400" dirty="0" smtClean="0">
                <a:solidFill>
                  <a:schemeClr val="bg1"/>
                </a:solidFill>
              </a:rPr>
              <a:t>Engagement</a:t>
            </a:r>
          </a:p>
          <a:p>
            <a:pPr marL="285750" indent="-285750">
              <a:buFont typeface="Arial" panose="020B0604020202020204" pitchFamily="34" charset="0"/>
              <a:buChar char="•"/>
            </a:pPr>
            <a:r>
              <a:rPr lang="en-GB" sz="2400" dirty="0" smtClean="0">
                <a:solidFill>
                  <a:schemeClr val="bg1"/>
                </a:solidFill>
              </a:rPr>
              <a:t>Data preparation</a:t>
            </a:r>
          </a:p>
          <a:p>
            <a:pPr marL="285750" indent="-285750">
              <a:buFont typeface="Arial" panose="020B0604020202020204" pitchFamily="34" charset="0"/>
              <a:buChar char="•"/>
            </a:pPr>
            <a:r>
              <a:rPr lang="en-GB" sz="2400" dirty="0" smtClean="0">
                <a:solidFill>
                  <a:schemeClr val="bg1"/>
                </a:solidFill>
              </a:rPr>
              <a:t>Networking</a:t>
            </a:r>
          </a:p>
          <a:p>
            <a:pPr marL="285750" indent="-285750">
              <a:buFont typeface="Arial" panose="020B0604020202020204" pitchFamily="34" charset="0"/>
              <a:buChar char="•"/>
            </a:pPr>
            <a:r>
              <a:rPr lang="en-GB" sz="2400" dirty="0" smtClean="0">
                <a:solidFill>
                  <a:schemeClr val="bg1"/>
                </a:solidFill>
              </a:rPr>
              <a:t>Challenge and support</a:t>
            </a:r>
          </a:p>
          <a:p>
            <a:pPr marL="285750" indent="-285750">
              <a:buFont typeface="Arial" panose="020B0604020202020204" pitchFamily="34" charset="0"/>
              <a:buChar char="•"/>
            </a:pPr>
            <a:r>
              <a:rPr lang="en-GB" sz="2400" dirty="0" smtClean="0">
                <a:solidFill>
                  <a:schemeClr val="bg1"/>
                </a:solidFill>
              </a:rPr>
              <a:t>Policy influence</a:t>
            </a:r>
          </a:p>
          <a:p>
            <a:r>
              <a:rPr lang="en-GB" dirty="0" smtClean="0">
                <a:solidFill>
                  <a:schemeClr val="bg1"/>
                </a:solidFill>
              </a:rPr>
              <a:t> </a:t>
            </a:r>
            <a:endParaRPr lang="en-GB" dirty="0">
              <a:solidFill>
                <a:schemeClr val="bg1"/>
              </a:solidFill>
            </a:endParaRPr>
          </a:p>
        </p:txBody>
      </p:sp>
      <p:pic>
        <p:nvPicPr>
          <p:cNvPr id="5" name="Picture 4"/>
          <p:cNvPicPr>
            <a:picLocks noChangeAspect="1"/>
          </p:cNvPicPr>
          <p:nvPr/>
        </p:nvPicPr>
        <p:blipFill rotWithShape="1">
          <a:blip r:embed="rId2"/>
          <a:srcRect l="12449" r="13265"/>
          <a:stretch/>
        </p:blipFill>
        <p:spPr>
          <a:xfrm>
            <a:off x="205273" y="0"/>
            <a:ext cx="6792685" cy="6858000"/>
          </a:xfrm>
          <a:prstGeom prst="rect">
            <a:avLst/>
          </a:prstGeom>
        </p:spPr>
      </p:pic>
      <p:sp>
        <p:nvSpPr>
          <p:cNvPr id="6" name="Content Placeholder 2"/>
          <p:cNvSpPr txBox="1">
            <a:spLocks/>
          </p:cNvSpPr>
          <p:nvPr/>
        </p:nvSpPr>
        <p:spPr>
          <a:xfrm>
            <a:off x="6912233" y="4152900"/>
            <a:ext cx="5013067" cy="25241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smtClean="0">
                <a:solidFill>
                  <a:schemeClr val="bg1"/>
                </a:solidFill>
              </a:rPr>
              <a:t>All the data and evidence is summarised on ‘Recent Mortality Trends’ page of </a:t>
            </a:r>
            <a:r>
              <a:rPr lang="en-GB" sz="2000" dirty="0" err="1" smtClean="0">
                <a:solidFill>
                  <a:schemeClr val="bg1"/>
                </a:solidFill>
              </a:rPr>
              <a:t>ScotPHO</a:t>
            </a:r>
            <a:r>
              <a:rPr lang="en-GB" sz="2000" dirty="0">
                <a:solidFill>
                  <a:schemeClr val="bg1"/>
                </a:solidFill>
              </a:rPr>
              <a:t>.</a:t>
            </a:r>
            <a:endParaRPr lang="en-GB" sz="2000" dirty="0" smtClean="0">
              <a:solidFill>
                <a:schemeClr val="bg1"/>
              </a:solidFill>
            </a:endParaRPr>
          </a:p>
          <a:p>
            <a:pPr marL="0" indent="0">
              <a:buFont typeface="Arial" panose="020B0604020202020204" pitchFamily="34" charset="0"/>
              <a:buNone/>
            </a:pPr>
            <a:r>
              <a:rPr lang="en-GB" sz="2000" dirty="0" smtClean="0">
                <a:solidFill>
                  <a:schemeClr val="bg1"/>
                </a:solidFill>
              </a:rPr>
              <a:t>The programme of research and dissemination is on the Mortality Special Interest Group page of </a:t>
            </a:r>
            <a:r>
              <a:rPr lang="en-GB" sz="2000" dirty="0" err="1" smtClean="0">
                <a:solidFill>
                  <a:schemeClr val="bg1"/>
                </a:solidFill>
              </a:rPr>
              <a:t>ScotPHN</a:t>
            </a:r>
            <a:r>
              <a:rPr lang="en-GB" sz="2000" dirty="0" smtClean="0">
                <a:solidFill>
                  <a:schemeClr val="bg1"/>
                </a:solidFill>
              </a:rPr>
              <a:t> website. </a:t>
            </a:r>
          </a:p>
          <a:p>
            <a:pPr marL="0" indent="0">
              <a:buFont typeface="Arial" panose="020B0604020202020204" pitchFamily="34" charset="0"/>
              <a:buNone/>
            </a:pPr>
            <a:r>
              <a:rPr lang="en-GB" sz="2000" dirty="0" smtClean="0">
                <a:solidFill>
                  <a:schemeClr val="bg1"/>
                </a:solidFill>
              </a:rPr>
              <a:t>Contact: </a:t>
            </a:r>
            <a:r>
              <a:rPr lang="en-GB" sz="2000" dirty="0" smtClean="0">
                <a:solidFill>
                  <a:schemeClr val="bg1"/>
                </a:solidFill>
                <a:hlinkClick r:id="rId3"/>
              </a:rPr>
              <a:t>gmccartney@nhs.net</a:t>
            </a:r>
            <a:r>
              <a:rPr lang="en-GB" sz="2000" dirty="0" smtClean="0">
                <a:solidFill>
                  <a:schemeClr val="bg1"/>
                </a:solidFill>
              </a:rPr>
              <a:t> @gerrymccartney1</a:t>
            </a:r>
            <a:endParaRPr lang="en-GB" sz="2000" dirty="0" smtClean="0">
              <a:solidFill>
                <a:schemeClr val="bg1"/>
              </a:solidFill>
            </a:endParaRPr>
          </a:p>
        </p:txBody>
      </p:sp>
    </p:spTree>
    <p:extLst>
      <p:ext uri="{BB962C8B-B14F-4D97-AF65-F5344CB8AC3E}">
        <p14:creationId xmlns:p14="http://schemas.microsoft.com/office/powerpoint/2010/main" val="149067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par>
                                <p:cTn id="8" presetID="6"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04900"/>
            <a:ext cx="10515600" cy="5072063"/>
          </a:xfrm>
        </p:spPr>
        <p:txBody>
          <a:bodyPr>
            <a:normAutofit/>
          </a:bodyPr>
          <a:lstStyle/>
          <a:p>
            <a:pPr marL="0" indent="0">
              <a:buNone/>
            </a:pPr>
            <a:r>
              <a:rPr lang="en-GB" dirty="0" smtClean="0"/>
              <a:t>All the data and evidence is summarised at: </a:t>
            </a:r>
            <a:r>
              <a:rPr lang="en-GB" dirty="0" smtClean="0">
                <a:hlinkClick r:id="rId2"/>
              </a:rPr>
              <a:t>www.scotpho.org.uk/population-dynamics/recent-mortality-trends/</a:t>
            </a:r>
            <a:endParaRPr lang="en-GB" dirty="0" smtClean="0"/>
          </a:p>
          <a:p>
            <a:pPr marL="0" indent="0">
              <a:buNone/>
            </a:pPr>
            <a:endParaRPr lang="en-GB" dirty="0"/>
          </a:p>
          <a:p>
            <a:pPr marL="0" indent="0">
              <a:buNone/>
            </a:pPr>
            <a:r>
              <a:rPr lang="en-GB" dirty="0" smtClean="0"/>
              <a:t>The programme of research and dissemination is detailed here: </a:t>
            </a:r>
          </a:p>
          <a:p>
            <a:pPr marL="0" indent="0">
              <a:buNone/>
            </a:pPr>
            <a:r>
              <a:rPr lang="en-GB" dirty="0" smtClean="0">
                <a:hlinkClick r:id="rId3"/>
              </a:rPr>
              <a:t>https</a:t>
            </a:r>
            <a:r>
              <a:rPr lang="en-GB" dirty="0">
                <a:hlinkClick r:id="rId3"/>
              </a:rPr>
              <a:t>://www.scotphn.net/groups/public-health-mortality-monitoring/mortality-sig-introduction</a:t>
            </a:r>
            <a:r>
              <a:rPr lang="en-GB" dirty="0" smtClean="0">
                <a:hlinkClick r:id="rId3"/>
              </a:rPr>
              <a:t>/</a:t>
            </a:r>
            <a:r>
              <a:rPr lang="en-GB" dirty="0" smtClean="0"/>
              <a:t> </a:t>
            </a:r>
          </a:p>
          <a:p>
            <a:pPr marL="0" indent="0">
              <a:buNone/>
            </a:pPr>
            <a:endParaRPr lang="en-GB" dirty="0"/>
          </a:p>
          <a:p>
            <a:pPr marL="0" indent="0">
              <a:buNone/>
            </a:pPr>
            <a:r>
              <a:rPr lang="en-GB" dirty="0" smtClean="0"/>
              <a:t>Contact me at: </a:t>
            </a:r>
          </a:p>
          <a:p>
            <a:pPr marL="0" indent="0">
              <a:buNone/>
            </a:pPr>
            <a:r>
              <a:rPr lang="en-GB" dirty="0" smtClean="0"/>
              <a:t>Email: 	</a:t>
            </a:r>
            <a:r>
              <a:rPr lang="en-GB" dirty="0" smtClean="0">
                <a:hlinkClick r:id="rId4"/>
              </a:rPr>
              <a:t>gmccartney@nhs.net</a:t>
            </a:r>
            <a:r>
              <a:rPr lang="en-GB" dirty="0" smtClean="0"/>
              <a:t> </a:t>
            </a:r>
          </a:p>
          <a:p>
            <a:pPr marL="0" indent="0">
              <a:buNone/>
            </a:pPr>
            <a:r>
              <a:rPr lang="en-GB" dirty="0" smtClean="0"/>
              <a:t>Twitter: 	@gerrymccartney1</a:t>
            </a:r>
          </a:p>
        </p:txBody>
      </p:sp>
    </p:spTree>
    <p:extLst>
      <p:ext uri="{BB962C8B-B14F-4D97-AF65-F5344CB8AC3E}">
        <p14:creationId xmlns:p14="http://schemas.microsoft.com/office/powerpoint/2010/main" val="123522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Why does this matter? </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pPr marL="514350" indent="-514350">
              <a:buAutoNum type="arabicPeriod"/>
            </a:pPr>
            <a:r>
              <a:rPr lang="en-GB" dirty="0" smtClean="0"/>
              <a:t>Life expectancy is a very good marker of overall societal progress </a:t>
            </a:r>
          </a:p>
          <a:p>
            <a:pPr marL="514350" indent="-514350">
              <a:buAutoNum type="arabicPeriod"/>
            </a:pPr>
            <a:r>
              <a:rPr lang="en-GB" dirty="0" smtClean="0"/>
              <a:t>Underneath these numbers are personal and community tragedies </a:t>
            </a:r>
          </a:p>
          <a:p>
            <a:pPr marL="514350" indent="-514350">
              <a:buAutoNum type="arabicPeriod"/>
            </a:pPr>
            <a:r>
              <a:rPr lang="en-GB" dirty="0" smtClean="0"/>
              <a:t>The First Minister is now explicit that population well-being is a top priority for the Scottish Government</a:t>
            </a:r>
          </a:p>
          <a:p>
            <a:pPr marL="514350" indent="-514350">
              <a:buAutoNum type="arabicPeriod"/>
            </a:pPr>
            <a:r>
              <a:rPr lang="en-GB" dirty="0" smtClean="0"/>
              <a:t>We can change these trends</a:t>
            </a:r>
            <a:endParaRPr lang="en-GB" dirty="0"/>
          </a:p>
        </p:txBody>
      </p:sp>
      <p:pic>
        <p:nvPicPr>
          <p:cNvPr id="4" name="Picture 3"/>
          <p:cNvPicPr>
            <a:picLocks noChangeAspect="1"/>
          </p:cNvPicPr>
          <p:nvPr/>
        </p:nvPicPr>
        <p:blipFill rotWithShape="1">
          <a:blip r:embed="rId2"/>
          <a:srcRect l="58055" t="23580" r="9028" b="61235"/>
          <a:stretch/>
        </p:blipFill>
        <p:spPr>
          <a:xfrm>
            <a:off x="3564465" y="4283336"/>
            <a:ext cx="7933268" cy="2058634"/>
          </a:xfrm>
          <a:prstGeom prst="rect">
            <a:avLst/>
          </a:prstGeom>
        </p:spPr>
      </p:pic>
    </p:spTree>
    <p:extLst>
      <p:ext uri="{BB962C8B-B14F-4D97-AF65-F5344CB8AC3E}">
        <p14:creationId xmlns:p14="http://schemas.microsoft.com/office/powerpoint/2010/main" val="202979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Life </a:t>
            </a:r>
            <a:r>
              <a:rPr lang="en-US" b="1" dirty="0">
                <a:latin typeface="+mn-lt"/>
              </a:rPr>
              <a:t>expectancy trends changed from 2012 </a:t>
            </a:r>
          </a:p>
        </p:txBody>
      </p:sp>
    </p:spTree>
    <p:extLst>
      <p:ext uri="{BB962C8B-B14F-4D97-AF65-F5344CB8AC3E}">
        <p14:creationId xmlns:p14="http://schemas.microsoft.com/office/powerpoint/2010/main" val="548706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26467" y="0"/>
            <a:ext cx="9539064" cy="6858000"/>
          </a:xfrm>
          <a:prstGeom prst="rect">
            <a:avLst/>
          </a:prstGeom>
        </p:spPr>
      </p:pic>
      <p:pic>
        <p:nvPicPr>
          <p:cNvPr id="4" name="Picture 3"/>
          <p:cNvPicPr>
            <a:picLocks noChangeAspect="1"/>
          </p:cNvPicPr>
          <p:nvPr/>
        </p:nvPicPr>
        <p:blipFill>
          <a:blip r:embed="rId3"/>
          <a:stretch>
            <a:fillRect/>
          </a:stretch>
        </p:blipFill>
        <p:spPr>
          <a:xfrm>
            <a:off x="1326467" y="0"/>
            <a:ext cx="9539064" cy="6858000"/>
          </a:xfrm>
          <a:prstGeom prst="rect">
            <a:avLst/>
          </a:prstGeom>
        </p:spPr>
      </p:pic>
      <p:pic>
        <p:nvPicPr>
          <p:cNvPr id="6" name="Picture 5"/>
          <p:cNvPicPr>
            <a:picLocks noChangeAspect="1"/>
          </p:cNvPicPr>
          <p:nvPr/>
        </p:nvPicPr>
        <p:blipFill>
          <a:blip r:embed="rId4"/>
          <a:stretch>
            <a:fillRect/>
          </a:stretch>
        </p:blipFill>
        <p:spPr>
          <a:xfrm>
            <a:off x="1326467" y="0"/>
            <a:ext cx="9539064" cy="6858000"/>
          </a:xfrm>
          <a:prstGeom prst="rect">
            <a:avLst/>
          </a:prstGeom>
        </p:spPr>
      </p:pic>
    </p:spTree>
    <p:extLst>
      <p:ext uri="{BB962C8B-B14F-4D97-AF65-F5344CB8AC3E}">
        <p14:creationId xmlns:p14="http://schemas.microsoft.com/office/powerpoint/2010/main" val="221258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374" y="1783080"/>
            <a:ext cx="11960595" cy="4288536"/>
          </a:xfrm>
          <a:prstGeom prst="rect">
            <a:avLst/>
          </a:prstGeom>
        </p:spPr>
      </p:pic>
      <p:pic>
        <p:nvPicPr>
          <p:cNvPr id="3" name="Picture 2"/>
          <p:cNvPicPr>
            <a:picLocks noChangeAspect="1"/>
          </p:cNvPicPr>
          <p:nvPr/>
        </p:nvPicPr>
        <p:blipFill>
          <a:blip r:embed="rId3"/>
          <a:stretch>
            <a:fillRect/>
          </a:stretch>
        </p:blipFill>
        <p:spPr>
          <a:xfrm>
            <a:off x="66374" y="1783080"/>
            <a:ext cx="11960596" cy="4288536"/>
          </a:xfrm>
          <a:prstGeom prst="rect">
            <a:avLst/>
          </a:prstGeom>
        </p:spPr>
      </p:pic>
      <p:sp>
        <p:nvSpPr>
          <p:cNvPr id="4" name="TextBox 3"/>
          <p:cNvSpPr txBox="1"/>
          <p:nvPr/>
        </p:nvSpPr>
        <p:spPr>
          <a:xfrm>
            <a:off x="389467" y="460595"/>
            <a:ext cx="9491135" cy="646331"/>
          </a:xfrm>
          <a:prstGeom prst="rect">
            <a:avLst/>
          </a:prstGeom>
          <a:noFill/>
        </p:spPr>
        <p:txBody>
          <a:bodyPr wrap="square" rtlCol="0">
            <a:spAutoFit/>
          </a:bodyPr>
          <a:lstStyle/>
          <a:p>
            <a:r>
              <a:rPr lang="en-GB" sz="3600" b="1" dirty="0" smtClean="0">
                <a:solidFill>
                  <a:prstClr val="black"/>
                </a:solidFill>
                <a:cs typeface="Arial" panose="020B0604020202020204" pitchFamily="34" charset="0"/>
              </a:rPr>
              <a:t>Projected versus actual life expectancy trends</a:t>
            </a:r>
            <a:endParaRPr lang="en-GB" sz="3600" b="1" dirty="0">
              <a:solidFill>
                <a:prstClr val="black"/>
              </a:solidFill>
              <a:cs typeface="Arial" panose="020B0604020202020204" pitchFamily="34" charset="0"/>
            </a:endParaRPr>
          </a:p>
        </p:txBody>
      </p:sp>
      <p:sp>
        <p:nvSpPr>
          <p:cNvPr id="5" name="TextBox 4"/>
          <p:cNvSpPr txBox="1"/>
          <p:nvPr/>
        </p:nvSpPr>
        <p:spPr>
          <a:xfrm>
            <a:off x="5980176" y="6272784"/>
            <a:ext cx="5784258" cy="338554"/>
          </a:xfrm>
          <a:prstGeom prst="rect">
            <a:avLst/>
          </a:prstGeom>
          <a:noFill/>
        </p:spPr>
        <p:txBody>
          <a:bodyPr wrap="square" rtlCol="0">
            <a:spAutoFit/>
          </a:bodyPr>
          <a:lstStyle/>
          <a:p>
            <a:r>
              <a:rPr lang="en-GB" sz="1600" dirty="0" smtClean="0"/>
              <a:t>Projection based on year-to-year variance between 1990 and 2011</a:t>
            </a:r>
            <a:endParaRPr lang="en-GB" sz="1600" dirty="0"/>
          </a:p>
        </p:txBody>
      </p:sp>
      <p:pic>
        <p:nvPicPr>
          <p:cNvPr id="7" name="Picture 6"/>
          <p:cNvPicPr>
            <a:picLocks noChangeAspect="1"/>
          </p:cNvPicPr>
          <p:nvPr/>
        </p:nvPicPr>
        <p:blipFill>
          <a:blip r:embed="rId4"/>
          <a:stretch>
            <a:fillRect/>
          </a:stretch>
        </p:blipFill>
        <p:spPr>
          <a:xfrm>
            <a:off x="66373" y="1783541"/>
            <a:ext cx="12029932" cy="4489243"/>
          </a:xfrm>
          <a:prstGeom prst="rect">
            <a:avLst/>
          </a:prstGeom>
        </p:spPr>
      </p:pic>
      <p:pic>
        <p:nvPicPr>
          <p:cNvPr id="6" name="Picture 5"/>
          <p:cNvPicPr>
            <a:picLocks noChangeAspect="1"/>
          </p:cNvPicPr>
          <p:nvPr/>
        </p:nvPicPr>
        <p:blipFill>
          <a:blip r:embed="rId5"/>
          <a:stretch>
            <a:fillRect/>
          </a:stretch>
        </p:blipFill>
        <p:spPr>
          <a:xfrm>
            <a:off x="66372" y="1783080"/>
            <a:ext cx="12031168" cy="4489704"/>
          </a:xfrm>
          <a:prstGeom prst="rect">
            <a:avLst/>
          </a:prstGeom>
        </p:spPr>
      </p:pic>
    </p:spTree>
    <p:extLst>
      <p:ext uri="{BB962C8B-B14F-4D97-AF65-F5344CB8AC3E}">
        <p14:creationId xmlns:p14="http://schemas.microsoft.com/office/powerpoint/2010/main" val="89601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1300" y="389880"/>
            <a:ext cx="9309399" cy="6078239"/>
          </a:xfrm>
          <a:prstGeom prst="rect">
            <a:avLst/>
          </a:prstGeom>
        </p:spPr>
      </p:pic>
    </p:spTree>
    <p:extLst>
      <p:ext uri="{BB962C8B-B14F-4D97-AF65-F5344CB8AC3E}">
        <p14:creationId xmlns:p14="http://schemas.microsoft.com/office/powerpoint/2010/main" val="30602307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TotalTime>
  <Words>1986</Words>
  <Application>Microsoft Office PowerPoint</Application>
  <PresentationFormat>Widescreen</PresentationFormat>
  <Paragraphs>201</Paragraphs>
  <Slides>47</Slides>
  <Notes>0</Notes>
  <HiddenSlides>14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Why life expectancy trends have changed, health inequalities are increasing, and our duty to respond</vt:lpstr>
      <vt:lpstr>My objectives for the next 25 minutes: </vt:lpstr>
      <vt:lpstr>Why does this matter? </vt:lpstr>
      <vt:lpstr>PowerPoint Presentation</vt:lpstr>
      <vt:lpstr>Why does this matter? </vt:lpstr>
      <vt:lpstr>Life expectancy trends changed from 2012 </vt:lpstr>
      <vt:lpstr>PowerPoint Presentation</vt:lpstr>
      <vt:lpstr>PowerPoint Presentation</vt:lpstr>
      <vt:lpstr>PowerPoint Presentation</vt:lpstr>
      <vt:lpstr>PowerPoint Presentation</vt:lpstr>
      <vt:lpstr>PowerPoint Presentation</vt:lpstr>
      <vt:lpstr>PowerPoint Presentation</vt:lpstr>
      <vt:lpstr>Almost all age groups and causes of death</vt:lpstr>
      <vt:lpstr>PowerPoint Presentation</vt:lpstr>
      <vt:lpstr>PowerPoint Presentation</vt:lpstr>
      <vt:lpstr>PowerPoint Presentation</vt:lpstr>
      <vt:lpstr>PowerPoint Presentation</vt:lpstr>
      <vt:lpstr>PowerPoint Presentation</vt:lpstr>
      <vt:lpstr>PowerPoint Presentation</vt:lpstr>
      <vt:lpstr>A rapid rise in unjust and avoidable inequalities</vt:lpstr>
      <vt:lpstr>PowerPoint Presentation</vt:lpstr>
      <vt:lpstr>PowerPoint Presentation</vt:lpstr>
      <vt:lpstr>The causes are economic, working through a variety of pathways</vt:lpstr>
      <vt:lpstr>Theory for the economic causes of the life expectancy trends</vt:lpstr>
      <vt:lpstr>Theory for the economic causes of the life expectancy trends</vt:lpstr>
      <vt:lpstr>Percentage impact of reforms to taxes and transfer payments by household net income decile, 2010-2011 to 2021-22 tax year, Great Britain</vt:lpstr>
      <vt:lpstr>Theory for the economic causes of the life expectancy trends</vt:lpstr>
      <vt:lpstr>Data from the CPAG Early Warning System [‘Mary’],  with thanks to Morag Treanor, Heriot Watt University, CPAG and the study participants </vt:lpstr>
      <vt:lpstr>PowerPoint Presentation</vt:lpstr>
      <vt:lpstr>Theory for the economic causes of the life expectancy trends</vt:lpstr>
      <vt:lpstr>PowerPoint Presentation</vt:lpstr>
      <vt:lpstr>Economic causes</vt:lpstr>
      <vt:lpstr>PowerPoint Presentation</vt:lpstr>
      <vt:lpstr>Rajmil, Luis; Fernández de Sanamed, María-José. Austerity Policies and Mortality Rates in European Countries, 2011–2015. AJPH 2019; 109: 768-870, doi:10.2105/AJPH.2019.304997. </vt:lpstr>
      <vt:lpstr>Toffoluttia V, Suhrcke M. Does austerity really kill? Economics and Human Biology 2019; 33: 211-3.</vt:lpstr>
      <vt:lpstr>van der Wel, Kjetil A.; Saltkjel, Therese; Chen, Wen-Hao; Dahl, Espen; Halvorsen, Knut. European health inequality through the ‘Great Recession’: social policy matters. Sociology of Health &amp; Illness 2018; 40(4): 750-768, doi:10.1111/1467-9566.12723</vt:lpstr>
      <vt:lpstr>Loopstra R, McKee M, Katikireddi SV, Taylor-Robinson D, Barr B, Stuckler D. Austerity and old-age mortality in England: a longitudinal cross-local area analysis, 2007–2013. Journal of the Royal Society of Medicine 2016; 109(3):109-116, doi:10.1177/0141076816632215. </vt:lpstr>
      <vt:lpstr>Taulbut M, Agbato D, McCartney G. Working and hurting? Monitoring the health and health inequalities impacts of the economic downturn and chanes to the social security system. Glasgow, NHS Health Scotland, 2018. </vt:lpstr>
      <vt:lpstr>PowerPoint Presentation</vt:lpstr>
      <vt:lpstr>What are the causes? </vt:lpstr>
      <vt:lpstr>It’s not an ageing population</vt:lpstr>
      <vt:lpstr>It’s not a ‘natural’ limit</vt:lpstr>
      <vt:lpstr>It’s not ‘flu</vt:lpstr>
      <vt:lpstr>Summary and implications</vt:lpstr>
      <vt:lpstr>But what can I do (if I work in public health)?</vt:lpstr>
      <vt:lpstr>PowerPoint Presentation</vt:lpstr>
      <vt:lpstr>PowerPoint Presentation</vt:lpstr>
    </vt:vector>
  </TitlesOfParts>
  <Company>NHS HealthScotland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from Scottish workshop</dc:title>
  <dc:creator>Gerry McCartney</dc:creator>
  <cp:lastModifiedBy>Gerry McCartney</cp:lastModifiedBy>
  <cp:revision>115</cp:revision>
  <dcterms:created xsi:type="dcterms:W3CDTF">2019-03-19T14:43:40Z</dcterms:created>
  <dcterms:modified xsi:type="dcterms:W3CDTF">2019-11-20T14:44:11Z</dcterms:modified>
</cp:coreProperties>
</file>